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3.xml" ContentType="application/vnd.openxmlformats-officedocument.presentationml.tags+xml"/>
  <Override PartName="/ppt/tags/tag74.xml" ContentType="application/vnd.openxmlformats-officedocument.presentationml.tags+xml"/>
  <Override PartName="/ppt/notesSlides/notesSlide28.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5"/>
  </p:notesMasterIdLst>
  <p:sldIdLst>
    <p:sldId id="286" r:id="rId2"/>
    <p:sldId id="287" r:id="rId3"/>
    <p:sldId id="302" r:id="rId4"/>
    <p:sldId id="449" r:id="rId5"/>
    <p:sldId id="447" r:id="rId6"/>
    <p:sldId id="450" r:id="rId7"/>
    <p:sldId id="465" r:id="rId8"/>
    <p:sldId id="457" r:id="rId9"/>
    <p:sldId id="345" r:id="rId10"/>
    <p:sldId id="458" r:id="rId11"/>
    <p:sldId id="455" r:id="rId12"/>
    <p:sldId id="466" r:id="rId13"/>
    <p:sldId id="519" r:id="rId14"/>
    <p:sldId id="521" r:id="rId15"/>
    <p:sldId id="520" r:id="rId16"/>
    <p:sldId id="281" r:id="rId17"/>
    <p:sldId id="303" r:id="rId18"/>
    <p:sldId id="318" r:id="rId19"/>
    <p:sldId id="290" r:id="rId20"/>
    <p:sldId id="316" r:id="rId21"/>
    <p:sldId id="288" r:id="rId22"/>
    <p:sldId id="317" r:id="rId23"/>
    <p:sldId id="289" r:id="rId24"/>
    <p:sldId id="467" r:id="rId25"/>
    <p:sldId id="315" r:id="rId26"/>
    <p:sldId id="260" r:id="rId27"/>
    <p:sldId id="452" r:id="rId28"/>
    <p:sldId id="453" r:id="rId29"/>
    <p:sldId id="454" r:id="rId30"/>
    <p:sldId id="459" r:id="rId31"/>
    <p:sldId id="460" r:id="rId32"/>
    <p:sldId id="462" r:id="rId33"/>
    <p:sldId id="464" r:id="rId34"/>
    <p:sldId id="461" r:id="rId35"/>
    <p:sldId id="468" r:id="rId36"/>
    <p:sldId id="291" r:id="rId37"/>
    <p:sldId id="271" r:id="rId38"/>
    <p:sldId id="423" r:id="rId39"/>
    <p:sldId id="273" r:id="rId40"/>
    <p:sldId id="257" r:id="rId41"/>
    <p:sldId id="440" r:id="rId42"/>
    <p:sldId id="313" r:id="rId43"/>
    <p:sldId id="380" r:id="rId44"/>
    <p:sldId id="441" r:id="rId45"/>
    <p:sldId id="312" r:id="rId46"/>
    <p:sldId id="446" r:id="rId47"/>
    <p:sldId id="427" r:id="rId48"/>
    <p:sldId id="439" r:id="rId49"/>
    <p:sldId id="309" r:id="rId50"/>
    <p:sldId id="307" r:id="rId51"/>
    <p:sldId id="308" r:id="rId52"/>
    <p:sldId id="256" r:id="rId53"/>
    <p:sldId id="443" r:id="rId54"/>
    <p:sldId id="310" r:id="rId55"/>
    <p:sldId id="445" r:id="rId56"/>
    <p:sldId id="319" r:id="rId57"/>
    <p:sldId id="304" r:id="rId58"/>
    <p:sldId id="277" r:id="rId59"/>
    <p:sldId id="305" r:id="rId60"/>
    <p:sldId id="306" r:id="rId61"/>
    <p:sldId id="276" r:id="rId62"/>
    <p:sldId id="463" r:id="rId63"/>
    <p:sldId id="279" r:id="rId64"/>
  </p:sldIdLst>
  <p:sldSz cx="9144000" cy="5143500" type="screen16x9"/>
  <p:notesSz cx="6858000" cy="9144000"/>
  <p:custDataLst>
    <p:tags r:id="rId6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7">
          <p15:clr>
            <a:srgbClr val="A4A3A4"/>
          </p15:clr>
        </p15:guide>
        <p15:guide id="2" pos="288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769C"/>
    <a:srgbClr val="62325B"/>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4660"/>
  </p:normalViewPr>
  <p:slideViewPr>
    <p:cSldViewPr snapToGrid="0">
      <p:cViewPr varScale="1">
        <p:scale>
          <a:sx n="101" d="100"/>
          <a:sy n="101" d="100"/>
        </p:scale>
        <p:origin x="754" y="-374"/>
      </p:cViewPr>
      <p:guideLst>
        <p:guide orient="horz" pos="1877"/>
        <p:guide pos="288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FC44E14-08E4-4868-AE17-8A2A5F4746B6}" type="doc">
      <dgm:prSet loTypeId="urn:microsoft.com/office/officeart/2005/8/layout/vList5" loCatId="list" qsTypeId="urn:microsoft.com/office/officeart/2005/8/quickstyle/simple1#5" qsCatId="simple" csTypeId="urn:microsoft.com/office/officeart/2005/8/colors/accent1_2#5" csCatId="accent1" phldr="1"/>
      <dgm:spPr/>
      <dgm:t>
        <a:bodyPr/>
        <a:lstStyle/>
        <a:p>
          <a:endParaRPr lang="zh-CN" altLang="en-US"/>
        </a:p>
      </dgm:t>
    </dgm:pt>
    <dgm:pt modelId="{82EB06AE-07F6-4491-AC04-709C209D0342}" type="pres">
      <dgm:prSet presAssocID="{6FC44E14-08E4-4868-AE17-8A2A5F4746B6}" presName="Name0" presStyleCnt="0">
        <dgm:presLayoutVars>
          <dgm:dir/>
          <dgm:animLvl val="lvl"/>
          <dgm:resizeHandles val="exact"/>
        </dgm:presLayoutVars>
      </dgm:prSet>
      <dgm:spPr/>
    </dgm:pt>
  </dgm:ptLst>
  <dgm:cxnLst>
    <dgm:cxn modelId="{BB95FCB7-424F-49D0-ADFF-3D9CE691CCDC}" type="presOf" srcId="{6FC44E14-08E4-4868-AE17-8A2A5F4746B6}" destId="{82EB06AE-07F6-4491-AC04-709C209D0342}"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C44E14-08E4-4868-AE17-8A2A5F4746B6}" type="doc">
      <dgm:prSet loTypeId="urn:microsoft.com/office/officeart/2005/8/layout/vList5" loCatId="list" qsTypeId="urn:microsoft.com/office/officeart/2005/8/quickstyle/simple1#7" qsCatId="simple" csTypeId="urn:microsoft.com/office/officeart/2005/8/colors/accent1_2#7" csCatId="accent1" phldr="1"/>
      <dgm:spPr/>
      <dgm:t>
        <a:bodyPr/>
        <a:lstStyle/>
        <a:p>
          <a:endParaRPr lang="zh-CN" altLang="en-US"/>
        </a:p>
      </dgm:t>
    </dgm:pt>
    <dgm:pt modelId="{82EB06AE-07F6-4491-AC04-709C209D0342}" type="pres">
      <dgm:prSet presAssocID="{6FC44E14-08E4-4868-AE17-8A2A5F4746B6}" presName="Name0" presStyleCnt="0">
        <dgm:presLayoutVars>
          <dgm:dir/>
          <dgm:animLvl val="lvl"/>
          <dgm:resizeHandles val="exact"/>
        </dgm:presLayoutVars>
      </dgm:prSet>
      <dgm:spPr/>
    </dgm:pt>
  </dgm:ptLst>
  <dgm:cxnLst>
    <dgm:cxn modelId="{2DB126B1-4420-44EF-B27E-5063964BF9F3}" type="presOf" srcId="{6FC44E14-08E4-4868-AE17-8A2A5F4746B6}" destId="{82EB06AE-07F6-4491-AC04-709C209D0342}" srcOrd="0"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C44E14-08E4-4868-AE17-8A2A5F4746B6}" type="doc">
      <dgm:prSet loTypeId="urn:microsoft.com/office/officeart/2005/8/layout/vList5" loCatId="list" qsTypeId="urn:microsoft.com/office/officeart/2005/8/quickstyle/simple1#6" qsCatId="simple" csTypeId="urn:microsoft.com/office/officeart/2005/8/colors/accent1_2#6" csCatId="accent1" phldr="1"/>
      <dgm:spPr/>
      <dgm:t>
        <a:bodyPr/>
        <a:lstStyle/>
        <a:p>
          <a:endParaRPr lang="zh-CN" altLang="en-US"/>
        </a:p>
      </dgm:t>
    </dgm:pt>
    <dgm:pt modelId="{82EB06AE-07F6-4491-AC04-709C209D0342}" type="pres">
      <dgm:prSet presAssocID="{6FC44E14-08E4-4868-AE17-8A2A5F4746B6}" presName="Name0" presStyleCnt="0">
        <dgm:presLayoutVars>
          <dgm:dir/>
          <dgm:animLvl val="lvl"/>
          <dgm:resizeHandles val="exact"/>
        </dgm:presLayoutVars>
      </dgm:prSet>
      <dgm:spPr/>
    </dgm:pt>
  </dgm:ptLst>
  <dgm:cxnLst>
    <dgm:cxn modelId="{062CE670-E153-46FC-8CB5-8CB5FEC56D5B}" type="presOf" srcId="{6FC44E14-08E4-4868-AE17-8A2A5F4746B6}" destId="{82EB06AE-07F6-4491-AC04-709C209D0342}" srcOrd="0" destOrd="0" presId="urn:microsoft.com/office/officeart/2005/8/layout/vList5"/>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148"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9149"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EC6C9-C5A8-473B-81B6-45D33E832DDD}" type="datetimeFigureOut">
              <a:rPr lang="zh-CN" altLang="en-US" smtClean="0"/>
              <a:t>2024/7/11</a:t>
            </a:fld>
            <a:endParaRPr lang="zh-CN" altLang="en-US"/>
          </a:p>
        </p:txBody>
      </p:sp>
      <p:sp>
        <p:nvSpPr>
          <p:cNvPr id="1049150"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9151"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49152"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9153"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7B7F2-C727-4CF0-854B-574BEDD8A17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4D7B7F2-C727-4CF0-854B-574BEDD8A17F}"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27</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28</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29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30</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31</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32</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33</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34</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35</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36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18</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10E760-5C97-4FCD-9D15-1D6CBDC7045F}" type="slidenum">
              <a:rPr lang="en-US" smtClean="0"/>
              <a:t>38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2689247-7E6D-40B4-9848-6A52CBD56A03}" type="slidenum">
              <a:rPr lang="zh-CN" altLang="en-US" smtClean="0"/>
              <a:t>40</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4D7B7F2-C727-4CF0-854B-574BEDD8A17F}" type="slidenum">
              <a:rPr lang="zh-CN" altLang="en-US" smtClean="0"/>
              <a:t>41</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44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8" name="幻灯片图像占位符 1"/>
          <p:cNvSpPr>
            <a:spLocks noGrp="1" noRot="1" noChangeAspect="1"/>
          </p:cNvSpPr>
          <p:nvPr>
            <p:ph type="sldImg"/>
          </p:nvPr>
        </p:nvSpPr>
        <p:spPr/>
      </p:sp>
      <p:sp>
        <p:nvSpPr>
          <p:cNvPr id="1048919" name="备注占位符 2"/>
          <p:cNvSpPr>
            <a:spLocks noGrp="1"/>
          </p:cNvSpPr>
          <p:nvPr>
            <p:ph type="body" idx="1"/>
          </p:nvPr>
        </p:nvSpPr>
        <p:spPr/>
        <p:txBody>
          <a:bodyPr/>
          <a:lstStyle/>
          <a:p>
            <a:endParaRPr lang="zh-CN" altLang="en-US"/>
          </a:p>
        </p:txBody>
      </p:sp>
      <p:sp>
        <p:nvSpPr>
          <p:cNvPr id="1048920" name="灯片编号占位符 3"/>
          <p:cNvSpPr>
            <a:spLocks noGrp="1"/>
          </p:cNvSpPr>
          <p:nvPr>
            <p:ph type="sldNum" sz="quarter" idx="10"/>
          </p:nvPr>
        </p:nvSpPr>
        <p:spPr/>
        <p:txBody>
          <a:bodyPr/>
          <a:lstStyle/>
          <a:p>
            <a:fld id="{82CB7059-5012-4BE8-B9AC-16C559751B59}" type="slidenum">
              <a:rPr lang="zh-CN" altLang="en-US" smtClean="0"/>
              <a:t>46</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94ac2469-a3c2-4726-a7c1-a9d1b49ea31e.source.3.zh-Hans</a:t>
            </a:r>
            <a:endParaRPr lang="zh-CN" altLang="en-US"/>
          </a:p>
        </p:txBody>
      </p:sp>
      <p:sp>
        <p:nvSpPr>
          <p:cNvPr id="4" name="灯片编号占位符 3"/>
          <p:cNvSpPr>
            <a:spLocks noGrp="1"/>
          </p:cNvSpPr>
          <p:nvPr>
            <p:ph type="sldNum" sz="quarter" idx="10"/>
          </p:nvPr>
        </p:nvSpPr>
        <p:spPr/>
        <p:txBody>
          <a:bodyPr/>
          <a:lstStyle/>
          <a:p>
            <a:fld id="{2B735503-9D21-443F-BC18-5459550EB72F}" type="slidenum">
              <a:rPr lang="zh-CN" altLang="en-US" smtClean="0"/>
              <a:t>52</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8" name="幻灯片图像占位符 1"/>
          <p:cNvSpPr>
            <a:spLocks noGrp="1" noRot="1" noChangeAspect="1"/>
          </p:cNvSpPr>
          <p:nvPr>
            <p:ph type="sldImg"/>
          </p:nvPr>
        </p:nvSpPr>
        <p:spPr/>
      </p:sp>
      <p:sp>
        <p:nvSpPr>
          <p:cNvPr id="1048919" name="备注占位符 2"/>
          <p:cNvSpPr>
            <a:spLocks noGrp="1"/>
          </p:cNvSpPr>
          <p:nvPr>
            <p:ph type="body" idx="1"/>
          </p:nvPr>
        </p:nvSpPr>
        <p:spPr/>
        <p:txBody>
          <a:bodyPr/>
          <a:lstStyle/>
          <a:p>
            <a:endParaRPr lang="zh-CN" altLang="en-US"/>
          </a:p>
        </p:txBody>
      </p:sp>
      <p:sp>
        <p:nvSpPr>
          <p:cNvPr id="1048920" name="灯片编号占位符 3"/>
          <p:cNvSpPr>
            <a:spLocks noGrp="1"/>
          </p:cNvSpPr>
          <p:nvPr>
            <p:ph type="sldNum" sz="quarter" idx="10"/>
          </p:nvPr>
        </p:nvSpPr>
        <p:spPr/>
        <p:txBody>
          <a:bodyPr/>
          <a:lstStyle/>
          <a:p>
            <a:fld id="{82CB7059-5012-4BE8-B9AC-16C559751B59}" type="slidenum">
              <a:rPr lang="zh-CN" altLang="en-US" smtClean="0"/>
              <a:t>61</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8" name="幻灯片图像占位符 1"/>
          <p:cNvSpPr>
            <a:spLocks noGrp="1" noRot="1" noChangeAspect="1"/>
          </p:cNvSpPr>
          <p:nvPr>
            <p:ph type="sldImg"/>
          </p:nvPr>
        </p:nvSpPr>
        <p:spPr/>
      </p:sp>
      <p:sp>
        <p:nvSpPr>
          <p:cNvPr id="1048919" name="备注占位符 2"/>
          <p:cNvSpPr>
            <a:spLocks noGrp="1"/>
          </p:cNvSpPr>
          <p:nvPr>
            <p:ph type="body" idx="1"/>
          </p:nvPr>
        </p:nvSpPr>
        <p:spPr/>
        <p:txBody>
          <a:bodyPr/>
          <a:lstStyle/>
          <a:p>
            <a:endParaRPr lang="zh-CN" altLang="en-US"/>
          </a:p>
        </p:txBody>
      </p:sp>
      <p:sp>
        <p:nvSpPr>
          <p:cNvPr id="1048920" name="灯片编号占位符 3"/>
          <p:cNvSpPr>
            <a:spLocks noGrp="1"/>
          </p:cNvSpPr>
          <p:nvPr>
            <p:ph type="sldNum" sz="quarter" idx="10"/>
          </p:nvPr>
        </p:nvSpPr>
        <p:spPr/>
        <p:txBody>
          <a:bodyPr/>
          <a:lstStyle/>
          <a:p>
            <a:fld id="{82CB7059-5012-4BE8-B9AC-16C559751B59}" type="slidenum">
              <a:rPr lang="zh-CN" altLang="en-US" smtClean="0"/>
              <a:t>62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19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20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21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22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23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24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幻灯片图像占位符 1"/>
          <p:cNvSpPr>
            <a:spLocks noGrp="1" noRot="1" noChangeAspect="1"/>
          </p:cNvSpPr>
          <p:nvPr>
            <p:ph type="sldImg"/>
          </p:nvPr>
        </p:nvSpPr>
        <p:spPr/>
      </p:sp>
      <p:sp>
        <p:nvSpPr>
          <p:cNvPr id="1048628" name="备注占位符 2"/>
          <p:cNvSpPr>
            <a:spLocks noGrp="1"/>
          </p:cNvSpPr>
          <p:nvPr>
            <p:ph type="body" idx="1"/>
          </p:nvPr>
        </p:nvSpPr>
        <p:spPr/>
        <p:txBody>
          <a:bodyPr/>
          <a:lstStyle/>
          <a:p>
            <a:endParaRPr lang="zh-CN" altLang="en-US"/>
          </a:p>
        </p:txBody>
      </p:sp>
      <p:sp>
        <p:nvSpPr>
          <p:cNvPr id="1048629" name="灯片编号占位符 3"/>
          <p:cNvSpPr>
            <a:spLocks noGrp="1"/>
          </p:cNvSpPr>
          <p:nvPr>
            <p:ph type="sldNum" sz="quarter" idx="10"/>
          </p:nvPr>
        </p:nvSpPr>
        <p:spPr/>
        <p:txBody>
          <a:bodyPr/>
          <a:lstStyle/>
          <a:p>
            <a:fld id="{82CB7059-5012-4BE8-B9AC-16C559751B59}" type="slidenum">
              <a:rPr lang="zh-CN" altLang="en-US" smtClean="0"/>
              <a:t>26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9055" name="Date Placeholder 1"/>
          <p:cNvSpPr>
            <a:spLocks noGrp="1"/>
          </p:cNvSpPr>
          <p:nvPr>
            <p:ph type="dt" sz="half" idx="10"/>
          </p:nvPr>
        </p:nvSpPr>
        <p:spPr/>
        <p:txBody>
          <a:bodyPr/>
          <a:lstStyle/>
          <a:p>
            <a:fld id="{4049A8EC-1E49-424C-BCFA-572FFAE717EA}" type="datetime1">
              <a:rPr lang="zh-CN" altLang="en-US" smtClean="0"/>
              <a:t>2024/7/11</a:t>
            </a:fld>
            <a:endParaRPr lang="zh-CN" altLang="en-US"/>
          </a:p>
        </p:txBody>
      </p:sp>
      <p:sp>
        <p:nvSpPr>
          <p:cNvPr id="1049056" name="Footer Placeholder 2"/>
          <p:cNvSpPr>
            <a:spLocks noGrp="1"/>
          </p:cNvSpPr>
          <p:nvPr>
            <p:ph type="ftr" sz="quarter" idx="11"/>
          </p:nvPr>
        </p:nvSpPr>
        <p:spPr/>
        <p:txBody>
          <a:bodyPr/>
          <a:lstStyle/>
          <a:p>
            <a:endParaRPr lang="zh-CN" altLang="en-US"/>
          </a:p>
        </p:txBody>
      </p:sp>
      <p:sp>
        <p:nvSpPr>
          <p:cNvPr id="1049057" name="Slide Number Placeholder 3"/>
          <p:cNvSpPr>
            <a:spLocks noGrp="1"/>
          </p:cNvSpPr>
          <p:nvPr>
            <p:ph type="sldNum" sz="quarter" idx="12"/>
          </p:nvPr>
        </p:nvSpPr>
        <p:spPr/>
        <p:txBody>
          <a:bodyPr/>
          <a:lstStyle/>
          <a:p>
            <a:fld id="{ACBECEF1-1935-4692-9C86-5FD89D9EDF4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8959"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a:p>
        </p:txBody>
      </p:sp>
      <p:sp>
        <p:nvSpPr>
          <p:cNvPr id="1048960"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048961"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1048962" name="Date Placeholder 4"/>
          <p:cNvSpPr>
            <a:spLocks noGrp="1"/>
          </p:cNvSpPr>
          <p:nvPr>
            <p:ph type="dt" sz="half" idx="10"/>
          </p:nvPr>
        </p:nvSpPr>
        <p:spPr/>
        <p:txBody>
          <a:bodyPr/>
          <a:lstStyle/>
          <a:p>
            <a:fld id="{1FEB1135-D26A-4F8E-9CC5-4D04C5CB626D}" type="datetime1">
              <a:rPr lang="zh-CN" altLang="en-US" smtClean="0"/>
              <a:t>2024/7/11</a:t>
            </a:fld>
            <a:endParaRPr lang="zh-CN" altLang="en-US"/>
          </a:p>
        </p:txBody>
      </p:sp>
      <p:sp>
        <p:nvSpPr>
          <p:cNvPr id="1048963" name="Footer Placeholder 5"/>
          <p:cNvSpPr>
            <a:spLocks noGrp="1"/>
          </p:cNvSpPr>
          <p:nvPr>
            <p:ph type="ftr" sz="quarter" idx="11"/>
          </p:nvPr>
        </p:nvSpPr>
        <p:spPr/>
        <p:txBody>
          <a:bodyPr/>
          <a:lstStyle/>
          <a:p>
            <a:endParaRPr lang="zh-CN" altLang="en-US"/>
          </a:p>
        </p:txBody>
      </p:sp>
      <p:sp>
        <p:nvSpPr>
          <p:cNvPr id="1048964" name="Slide Number Placeholder 6"/>
          <p:cNvSpPr>
            <a:spLocks noGrp="1"/>
          </p:cNvSpPr>
          <p:nvPr>
            <p:ph type="sldNum" sz="quarter" idx="12"/>
          </p:nvPr>
        </p:nvSpPr>
        <p:spPr/>
        <p:txBody>
          <a:bodyPr/>
          <a:lstStyle/>
          <a:p>
            <a:fld id="{ACBECEF1-1935-4692-9C86-5FD89D9EDF4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8980"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a:p>
        </p:txBody>
      </p:sp>
      <p:sp>
        <p:nvSpPr>
          <p:cNvPr id="1048981"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a:p>
        </p:txBody>
      </p:sp>
      <p:sp>
        <p:nvSpPr>
          <p:cNvPr id="1048982"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1048983" name="Date Placeholder 4"/>
          <p:cNvSpPr>
            <a:spLocks noGrp="1"/>
          </p:cNvSpPr>
          <p:nvPr>
            <p:ph type="dt" sz="half" idx="10"/>
          </p:nvPr>
        </p:nvSpPr>
        <p:spPr/>
        <p:txBody>
          <a:bodyPr/>
          <a:lstStyle/>
          <a:p>
            <a:fld id="{CA760BCF-A029-48C8-8958-0A70B38BB1DC}" type="datetime1">
              <a:rPr lang="zh-CN" altLang="en-US" smtClean="0"/>
              <a:t>2024/7/11</a:t>
            </a:fld>
            <a:endParaRPr lang="zh-CN" altLang="en-US"/>
          </a:p>
        </p:txBody>
      </p:sp>
      <p:sp>
        <p:nvSpPr>
          <p:cNvPr id="1048984" name="Footer Placeholder 5"/>
          <p:cNvSpPr>
            <a:spLocks noGrp="1"/>
          </p:cNvSpPr>
          <p:nvPr>
            <p:ph type="ftr" sz="quarter" idx="11"/>
          </p:nvPr>
        </p:nvSpPr>
        <p:spPr/>
        <p:txBody>
          <a:bodyPr/>
          <a:lstStyle/>
          <a:p>
            <a:endParaRPr lang="zh-CN" altLang="en-US"/>
          </a:p>
        </p:txBody>
      </p:sp>
      <p:sp>
        <p:nvSpPr>
          <p:cNvPr id="1048985" name="Slide Number Placeholder 6"/>
          <p:cNvSpPr>
            <a:spLocks noGrp="1"/>
          </p:cNvSpPr>
          <p:nvPr>
            <p:ph type="sldNum" sz="quarter" idx="12"/>
          </p:nvPr>
        </p:nvSpPr>
        <p:spPr/>
        <p:txBody>
          <a:bodyPr/>
          <a:lstStyle/>
          <a:p>
            <a:fld id="{ACBECEF1-1935-4692-9C86-5FD89D9EDF4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8954" name="Title 1"/>
          <p:cNvSpPr>
            <a:spLocks noGrp="1"/>
          </p:cNvSpPr>
          <p:nvPr>
            <p:ph type="title"/>
          </p:nvPr>
        </p:nvSpPr>
        <p:spPr/>
        <p:txBody>
          <a:bodyPr/>
          <a:lstStyle/>
          <a:p>
            <a:r>
              <a:rPr lang="zh-CN" altLang="en-US"/>
              <a:t>单击此处编辑母版标题样式</a:t>
            </a:r>
            <a:endParaRPr lang="en-US"/>
          </a:p>
        </p:txBody>
      </p:sp>
      <p:sp>
        <p:nvSpPr>
          <p:cNvPr id="1048955"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048956" name="Date Placeholder 3"/>
          <p:cNvSpPr>
            <a:spLocks noGrp="1"/>
          </p:cNvSpPr>
          <p:nvPr>
            <p:ph type="dt" sz="half" idx="10"/>
          </p:nvPr>
        </p:nvSpPr>
        <p:spPr/>
        <p:txBody>
          <a:bodyPr/>
          <a:lstStyle/>
          <a:p>
            <a:fld id="{4C031568-A7D1-4636-BB09-7CF4AFFADB82}" type="datetime1">
              <a:rPr lang="zh-CN" altLang="en-US" smtClean="0"/>
              <a:t>2024/7/11</a:t>
            </a:fld>
            <a:endParaRPr lang="zh-CN" altLang="en-US"/>
          </a:p>
        </p:txBody>
      </p:sp>
      <p:sp>
        <p:nvSpPr>
          <p:cNvPr id="1048957" name="Footer Placeholder 4"/>
          <p:cNvSpPr>
            <a:spLocks noGrp="1"/>
          </p:cNvSpPr>
          <p:nvPr>
            <p:ph type="ftr" sz="quarter" idx="11"/>
          </p:nvPr>
        </p:nvSpPr>
        <p:spPr/>
        <p:txBody>
          <a:bodyPr/>
          <a:lstStyle/>
          <a:p>
            <a:endParaRPr lang="zh-CN" altLang="en-US"/>
          </a:p>
        </p:txBody>
      </p:sp>
      <p:sp>
        <p:nvSpPr>
          <p:cNvPr id="1048958" name="Slide Number Placeholder 5"/>
          <p:cNvSpPr>
            <a:spLocks noGrp="1"/>
          </p:cNvSpPr>
          <p:nvPr>
            <p:ph type="sldNum" sz="quarter" idx="12"/>
          </p:nvPr>
        </p:nvSpPr>
        <p:spPr/>
        <p:txBody>
          <a:bodyPr/>
          <a:lstStyle/>
          <a:p>
            <a:fld id="{ACBECEF1-1935-4692-9C86-5FD89D9EDF4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1049135"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a:p>
        </p:txBody>
      </p:sp>
      <p:sp>
        <p:nvSpPr>
          <p:cNvPr id="1049136"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049137" name="Date Placeholder 3"/>
          <p:cNvSpPr>
            <a:spLocks noGrp="1"/>
          </p:cNvSpPr>
          <p:nvPr>
            <p:ph type="dt" sz="half" idx="10"/>
          </p:nvPr>
        </p:nvSpPr>
        <p:spPr/>
        <p:txBody>
          <a:bodyPr/>
          <a:lstStyle/>
          <a:p>
            <a:fld id="{D37E55BC-2BD3-49CF-BEF5-18391091E8B5}" type="datetime1">
              <a:rPr lang="zh-CN" altLang="en-US" smtClean="0"/>
              <a:t>2024/7/11</a:t>
            </a:fld>
            <a:endParaRPr lang="zh-CN" altLang="en-US"/>
          </a:p>
        </p:txBody>
      </p:sp>
      <p:sp>
        <p:nvSpPr>
          <p:cNvPr id="1049138" name="Footer Placeholder 4"/>
          <p:cNvSpPr>
            <a:spLocks noGrp="1"/>
          </p:cNvSpPr>
          <p:nvPr>
            <p:ph type="ftr" sz="quarter" idx="11"/>
          </p:nvPr>
        </p:nvSpPr>
        <p:spPr/>
        <p:txBody>
          <a:bodyPr/>
          <a:lstStyle/>
          <a:p>
            <a:endParaRPr lang="zh-CN" altLang="en-US"/>
          </a:p>
        </p:txBody>
      </p:sp>
      <p:sp>
        <p:nvSpPr>
          <p:cNvPr id="1049139" name="Slide Number Placeholder 5"/>
          <p:cNvSpPr>
            <a:spLocks noGrp="1"/>
          </p:cNvSpPr>
          <p:nvPr>
            <p:ph type="sldNum" sz="quarter" idx="12"/>
          </p:nvPr>
        </p:nvSpPr>
        <p:spPr/>
        <p:txBody>
          <a:bodyPr/>
          <a:lstStyle/>
          <a:p>
            <a:fld id="{ACBECEF1-1935-4692-9C86-5FD89D9EDF4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2484784"/>
            <a:ext cx="2286000" cy="1232452"/>
          </a:xfrm>
          <a:custGeom>
            <a:avLst/>
            <a:gdLst>
              <a:gd name="connsiteX0" fmla="*/ 0 w 3048000"/>
              <a:gd name="connsiteY0" fmla="*/ 0 h 1643269"/>
              <a:gd name="connsiteX1" fmla="*/ 3048000 w 3048000"/>
              <a:gd name="connsiteY1" fmla="*/ 0 h 1643269"/>
              <a:gd name="connsiteX2" fmla="*/ 3048000 w 3048000"/>
              <a:gd name="connsiteY2" fmla="*/ 1643269 h 1643269"/>
              <a:gd name="connsiteX3" fmla="*/ 0 w 3048000"/>
              <a:gd name="connsiteY3" fmla="*/ 1643269 h 1643269"/>
            </a:gdLst>
            <a:ahLst/>
            <a:cxnLst>
              <a:cxn ang="0">
                <a:pos x="connsiteX0" y="connsiteY0"/>
              </a:cxn>
              <a:cxn ang="0">
                <a:pos x="connsiteX1" y="connsiteY1"/>
              </a:cxn>
              <a:cxn ang="0">
                <a:pos x="connsiteX2" y="connsiteY2"/>
              </a:cxn>
              <a:cxn ang="0">
                <a:pos x="connsiteX3" y="connsiteY3"/>
              </a:cxn>
            </a:cxnLst>
            <a:rect l="l" t="t" r="r" b="b"/>
            <a:pathLst>
              <a:path w="3048000" h="1643269">
                <a:moveTo>
                  <a:pt x="0" y="0"/>
                </a:moveTo>
                <a:lnTo>
                  <a:pt x="3048000" y="0"/>
                </a:lnTo>
                <a:lnTo>
                  <a:pt x="3048000" y="1643269"/>
                </a:lnTo>
                <a:lnTo>
                  <a:pt x="0" y="1643269"/>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4572000" y="2484782"/>
            <a:ext cx="2286000" cy="1232452"/>
          </a:xfrm>
          <a:custGeom>
            <a:avLst/>
            <a:gdLst>
              <a:gd name="connsiteX0" fmla="*/ 0 w 3048000"/>
              <a:gd name="connsiteY0" fmla="*/ 0 h 1643269"/>
              <a:gd name="connsiteX1" fmla="*/ 3048000 w 3048000"/>
              <a:gd name="connsiteY1" fmla="*/ 0 h 1643269"/>
              <a:gd name="connsiteX2" fmla="*/ 3048000 w 3048000"/>
              <a:gd name="connsiteY2" fmla="*/ 1643269 h 1643269"/>
              <a:gd name="connsiteX3" fmla="*/ 0 w 3048000"/>
              <a:gd name="connsiteY3" fmla="*/ 1643269 h 1643269"/>
            </a:gdLst>
            <a:ahLst/>
            <a:cxnLst>
              <a:cxn ang="0">
                <a:pos x="connsiteX0" y="connsiteY0"/>
              </a:cxn>
              <a:cxn ang="0">
                <a:pos x="connsiteX1" y="connsiteY1"/>
              </a:cxn>
              <a:cxn ang="0">
                <a:pos x="connsiteX2" y="connsiteY2"/>
              </a:cxn>
              <a:cxn ang="0">
                <a:pos x="connsiteX3" y="connsiteY3"/>
              </a:cxn>
            </a:cxnLst>
            <a:rect l="l" t="t" r="r" b="b"/>
            <a:pathLst>
              <a:path w="3048000" h="1643269">
                <a:moveTo>
                  <a:pt x="0" y="0"/>
                </a:moveTo>
                <a:lnTo>
                  <a:pt x="3048000" y="0"/>
                </a:lnTo>
                <a:lnTo>
                  <a:pt x="3048000" y="1643269"/>
                </a:lnTo>
                <a:lnTo>
                  <a:pt x="0" y="1643269"/>
                </a:lnTo>
                <a:close/>
              </a:path>
            </a:pathLst>
          </a:custGeom>
        </p:spPr>
        <p:txBody>
          <a:bodyPr wrap="square">
            <a:noAutofit/>
          </a:bodyPr>
          <a:lstStyle/>
          <a:p>
            <a:endParaRPr lang="en-US"/>
          </a:p>
        </p:txBody>
      </p:sp>
      <p:sp>
        <p:nvSpPr>
          <p:cNvPr id="13" name="Picture Placeholder 12"/>
          <p:cNvSpPr>
            <a:spLocks noGrp="1"/>
          </p:cNvSpPr>
          <p:nvPr>
            <p:ph type="pic" sz="quarter" idx="12"/>
          </p:nvPr>
        </p:nvSpPr>
        <p:spPr>
          <a:xfrm>
            <a:off x="6858000" y="2484784"/>
            <a:ext cx="2286000" cy="1232452"/>
          </a:xfrm>
          <a:custGeom>
            <a:avLst/>
            <a:gdLst>
              <a:gd name="connsiteX0" fmla="*/ 0 w 3048000"/>
              <a:gd name="connsiteY0" fmla="*/ 0 h 1643269"/>
              <a:gd name="connsiteX1" fmla="*/ 3048000 w 3048000"/>
              <a:gd name="connsiteY1" fmla="*/ 0 h 1643269"/>
              <a:gd name="connsiteX2" fmla="*/ 3048000 w 3048000"/>
              <a:gd name="connsiteY2" fmla="*/ 1643269 h 1643269"/>
              <a:gd name="connsiteX3" fmla="*/ 0 w 3048000"/>
              <a:gd name="connsiteY3" fmla="*/ 1643269 h 1643269"/>
            </a:gdLst>
            <a:ahLst/>
            <a:cxnLst>
              <a:cxn ang="0">
                <a:pos x="connsiteX0" y="connsiteY0"/>
              </a:cxn>
              <a:cxn ang="0">
                <a:pos x="connsiteX1" y="connsiteY1"/>
              </a:cxn>
              <a:cxn ang="0">
                <a:pos x="connsiteX2" y="connsiteY2"/>
              </a:cxn>
              <a:cxn ang="0">
                <a:pos x="connsiteX3" y="connsiteY3"/>
              </a:cxn>
            </a:cxnLst>
            <a:rect l="l" t="t" r="r" b="b"/>
            <a:pathLst>
              <a:path w="3048000" h="1643269">
                <a:moveTo>
                  <a:pt x="0" y="0"/>
                </a:moveTo>
                <a:lnTo>
                  <a:pt x="3048000" y="0"/>
                </a:lnTo>
                <a:lnTo>
                  <a:pt x="3048000" y="1643269"/>
                </a:lnTo>
                <a:lnTo>
                  <a:pt x="0" y="1643269"/>
                </a:lnTo>
                <a:close/>
              </a:path>
            </a:pathLst>
          </a:custGeom>
        </p:spPr>
        <p:txBody>
          <a:bodyPr wrap="square">
            <a:noAutofit/>
          </a:bodyPr>
          <a:lstStyle/>
          <a:p>
            <a:endParaRPr lang="en-US"/>
          </a:p>
        </p:txBody>
      </p:sp>
      <p:sp>
        <p:nvSpPr>
          <p:cNvPr id="15" name="Picture Placeholder 14"/>
          <p:cNvSpPr>
            <a:spLocks noGrp="1"/>
          </p:cNvSpPr>
          <p:nvPr>
            <p:ph type="pic" sz="quarter" idx="13"/>
          </p:nvPr>
        </p:nvSpPr>
        <p:spPr>
          <a:xfrm>
            <a:off x="2286000" y="2484781"/>
            <a:ext cx="2286000" cy="1232452"/>
          </a:xfrm>
          <a:custGeom>
            <a:avLst/>
            <a:gdLst>
              <a:gd name="connsiteX0" fmla="*/ 0 w 3048000"/>
              <a:gd name="connsiteY0" fmla="*/ 0 h 1643269"/>
              <a:gd name="connsiteX1" fmla="*/ 3048000 w 3048000"/>
              <a:gd name="connsiteY1" fmla="*/ 0 h 1643269"/>
              <a:gd name="connsiteX2" fmla="*/ 3048000 w 3048000"/>
              <a:gd name="connsiteY2" fmla="*/ 1643269 h 1643269"/>
              <a:gd name="connsiteX3" fmla="*/ 0 w 3048000"/>
              <a:gd name="connsiteY3" fmla="*/ 1643269 h 1643269"/>
            </a:gdLst>
            <a:ahLst/>
            <a:cxnLst>
              <a:cxn ang="0">
                <a:pos x="connsiteX0" y="connsiteY0"/>
              </a:cxn>
              <a:cxn ang="0">
                <a:pos x="connsiteX1" y="connsiteY1"/>
              </a:cxn>
              <a:cxn ang="0">
                <a:pos x="connsiteX2" y="connsiteY2"/>
              </a:cxn>
              <a:cxn ang="0">
                <a:pos x="connsiteX3" y="connsiteY3"/>
              </a:cxn>
            </a:cxnLst>
            <a:rect l="l" t="t" r="r" b="b"/>
            <a:pathLst>
              <a:path w="3048000" h="1643269">
                <a:moveTo>
                  <a:pt x="0" y="0"/>
                </a:moveTo>
                <a:lnTo>
                  <a:pt x="3048000" y="0"/>
                </a:lnTo>
                <a:lnTo>
                  <a:pt x="3048000" y="1643269"/>
                </a:lnTo>
                <a:lnTo>
                  <a:pt x="0" y="1643269"/>
                </a:lnTo>
                <a:close/>
              </a:path>
            </a:pathLst>
          </a:custGeom>
        </p:spPr>
        <p:txBody>
          <a:bodyPr wrap="square">
            <a:no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OfficePLU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影响因素辨识">
    <p:spTree>
      <p:nvGrpSpPr>
        <p:cNvPr id="1" name=""/>
        <p:cNvGrpSpPr/>
        <p:nvPr/>
      </p:nvGrpSpPr>
      <p:grpSpPr>
        <a:xfrm>
          <a:off x="0" y="0"/>
          <a:ext cx="0" cy="0"/>
          <a:chOff x="0" y="0"/>
          <a:chExt cx="0" cy="0"/>
        </a:xfrm>
      </p:grpSpPr>
      <p:sp>
        <p:nvSpPr>
          <p:cNvPr id="1048969" name="矩形 23"/>
          <p:cNvSpPr/>
          <p:nvPr userDrawn="1"/>
        </p:nvSpPr>
        <p:spPr>
          <a:xfrm>
            <a:off x="7070" y="0"/>
            <a:ext cx="1102937"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aphicFrame>
        <p:nvGraphicFramePr>
          <p:cNvPr id="4194315" name="表格 24"/>
          <p:cNvGraphicFramePr>
            <a:graphicFrameLocks noGrp="1"/>
          </p:cNvGraphicFramePr>
          <p:nvPr userDrawn="1"/>
        </p:nvGraphicFramePr>
        <p:xfrm>
          <a:off x="14140" y="774075"/>
          <a:ext cx="1102360" cy="2971800"/>
        </p:xfrm>
        <a:graphic>
          <a:graphicData uri="http://schemas.openxmlformats.org/drawingml/2006/table">
            <a:tbl>
              <a:tblPr>
                <a:tableStyleId>{2D5ABB26-0587-4C30-8999-92F81FD0307C}</a:tableStyleId>
              </a:tblPr>
              <a:tblGrid>
                <a:gridCol w="1102360">
                  <a:extLst>
                    <a:ext uri="{9D8B030D-6E8A-4147-A177-3AD203B41FA5}">
                      <a16:colId xmlns:a16="http://schemas.microsoft.com/office/drawing/2014/main" val="20000"/>
                    </a:ext>
                  </a:extLst>
                </a:gridCol>
              </a:tblGrid>
              <a:tr h="594360">
                <a:tc>
                  <a:txBody>
                    <a:bodyPr/>
                    <a:lstStyle/>
                    <a:p>
                      <a:pPr algn="ctr"/>
                      <a:r>
                        <a:rPr lang="zh-CN" altLang="en-US" sz="1350">
                          <a:solidFill>
                            <a:schemeClr val="tx1"/>
                          </a:solidFill>
                          <a:latin typeface="微软雅黑" panose="020B0503020204020204" pitchFamily="34" charset="-122"/>
                          <a:ea typeface="微软雅黑" panose="020B0503020204020204" pitchFamily="34" charset="-122"/>
                        </a:rPr>
                        <a:t>研究背景</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94360">
                <a:tc>
                  <a:txBody>
                    <a:bodyPr/>
                    <a:lstStyle/>
                    <a:p>
                      <a:pPr algn="ctr"/>
                      <a:r>
                        <a:rPr lang="zh-CN" altLang="en-US" sz="1015">
                          <a:solidFill>
                            <a:schemeClr val="tx1"/>
                          </a:solidFill>
                        </a:rPr>
                        <a:t>研究内容</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94360">
                <a:tc>
                  <a:txBody>
                    <a:bodyPr/>
                    <a:lstStyle/>
                    <a:p>
                      <a:pPr algn="ctr"/>
                      <a:r>
                        <a:rPr lang="zh-CN" altLang="en-US" sz="1350">
                          <a:solidFill>
                            <a:schemeClr val="tx1"/>
                          </a:solidFill>
                          <a:latin typeface="微软雅黑" panose="020B0503020204020204" pitchFamily="34" charset="-122"/>
                          <a:ea typeface="微软雅黑" panose="020B0503020204020204" pitchFamily="34" charset="-122"/>
                        </a:rPr>
                        <a:t>研究目标</a:t>
                      </a:r>
                      <a:endParaRPr lang="en-US" altLang="zh-CN" sz="1350">
                        <a:solidFill>
                          <a:schemeClr val="tx1"/>
                        </a:solidFill>
                        <a:latin typeface="微软雅黑" panose="020B0503020204020204" pitchFamily="34" charset="-122"/>
                        <a:ea typeface="微软雅黑" panose="020B0503020204020204" pitchFamily="34" charset="-122"/>
                      </a:endParaRPr>
                    </a:p>
                    <a:p>
                      <a:pPr algn="ctr"/>
                      <a:r>
                        <a:rPr lang="zh-CN" altLang="en-US" sz="1350">
                          <a:solidFill>
                            <a:schemeClr val="tx1"/>
                          </a:solidFill>
                          <a:latin typeface="微软雅黑" panose="020B0503020204020204" pitchFamily="34" charset="-122"/>
                          <a:ea typeface="微软雅黑" panose="020B0503020204020204" pitchFamily="34" charset="-122"/>
                        </a:rPr>
                        <a:t>创新之处</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594360">
                <a:tc>
                  <a:txBody>
                    <a:bodyPr/>
                    <a:lstStyle/>
                    <a:p>
                      <a:pPr algn="ctr"/>
                      <a:endParaRPr lang="zh-CN" altLang="en-US" sz="1200">
                        <a:solidFill>
                          <a:schemeClr val="bg1"/>
                        </a:solidFill>
                        <a:latin typeface="微软雅黑" panose="020B0503020204020204" pitchFamily="34" charset="-122"/>
                        <a:ea typeface="微软雅黑" panose="020B0503020204020204" pitchFamily="34" charset="-122"/>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r h="594360">
                <a:tc>
                  <a:txBody>
                    <a:bodyPr/>
                    <a:lstStyle/>
                    <a:p>
                      <a:pPr marL="0" marR="0" indent="0" algn="ctr" defTabSz="914400" rtl="0" eaLnBrk="1" fontAlgn="auto" latinLnBrk="0" hangingPunct="1">
                        <a:lnSpc>
                          <a:spcPct val="100000"/>
                        </a:lnSpc>
                        <a:spcBef>
                          <a:spcPts val="0"/>
                        </a:spcBef>
                        <a:spcAft>
                          <a:spcPts val="0"/>
                        </a:spcAft>
                        <a:buClrTx/>
                        <a:buSzTx/>
                        <a:buFontTx/>
                        <a:buNone/>
                      </a:pPr>
                      <a:r>
                        <a:rPr lang="zh-CN" altLang="en-US" sz="1350">
                          <a:solidFill>
                            <a:schemeClr val="tx1"/>
                          </a:solidFill>
                          <a:latin typeface="微软雅黑" panose="020B0503020204020204" pitchFamily="34" charset="-122"/>
                          <a:ea typeface="微软雅黑" panose="020B0503020204020204" pitchFamily="34" charset="-122"/>
                        </a:rPr>
                        <a:t>进度成果</a:t>
                      </a:r>
                      <a:endParaRPr lang="en-US" altLang="zh-CN" sz="1350">
                        <a:solidFill>
                          <a:schemeClr val="tx1"/>
                        </a:solidFill>
                        <a:latin typeface="微软雅黑" panose="020B0503020204020204" pitchFamily="34" charset="-122"/>
                        <a:ea typeface="微软雅黑" panose="020B0503020204020204" pitchFamily="34" charset="-122"/>
                      </a:endParaRPr>
                    </a:p>
                    <a:p>
                      <a:pPr marL="0" marR="0" indent="0" algn="ctr" defTabSz="914400" rtl="0" eaLnBrk="1" fontAlgn="auto" latinLnBrk="0" hangingPunct="1">
                        <a:lnSpc>
                          <a:spcPct val="100000"/>
                        </a:lnSpc>
                        <a:spcBef>
                          <a:spcPts val="0"/>
                        </a:spcBef>
                        <a:spcAft>
                          <a:spcPts val="0"/>
                        </a:spcAft>
                        <a:buClrTx/>
                        <a:buSzTx/>
                        <a:buFontTx/>
                        <a:buNone/>
                      </a:pPr>
                      <a:r>
                        <a:rPr lang="zh-CN" altLang="en-US" sz="1350">
                          <a:solidFill>
                            <a:schemeClr val="tx1"/>
                          </a:solidFill>
                          <a:latin typeface="微软雅黑" panose="020B0503020204020204" pitchFamily="34" charset="-122"/>
                          <a:ea typeface="微软雅黑" panose="020B0503020204020204" pitchFamily="34" charset="-122"/>
                        </a:rPr>
                        <a:t>经费预算</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48970" name="五边形 8"/>
          <p:cNvSpPr/>
          <p:nvPr userDrawn="1"/>
        </p:nvSpPr>
        <p:spPr>
          <a:xfrm flipH="1">
            <a:off x="8408809" y="4462554"/>
            <a:ext cx="739955" cy="378042"/>
          </a:xfrm>
          <a:prstGeom prst="homePlate">
            <a:avLst/>
          </a:prstGeom>
          <a:solidFill>
            <a:schemeClr val="bg1">
              <a:lumMod val="50000"/>
            </a:scheme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fld id="{170C0C04-E408-48A9-82A4-3716296300DE}" type="slidenum">
              <a:rPr lang="zh-CN" altLang="en-US" sz="1350" smtClean="0">
                <a:solidFill>
                  <a:schemeClr val="bg1"/>
                </a:solidFill>
                <a:latin typeface="Arial Unicode MS" panose="020B0604020202020204" charset="-122"/>
                <a:ea typeface="Arial Unicode MS" panose="020B0604020202020204" charset="-122"/>
                <a:cs typeface="Arial Unicode MS" panose="020B0604020202020204" charset="-122"/>
              </a:rPr>
              <a:t>‹#›</a:t>
            </a:fld>
            <a:endParaRPr lang="zh-CN" altLang="en-US" sz="1350" kern="0">
              <a:solidFill>
                <a:sysClr val="window" lastClr="FFFFFF"/>
              </a:solidFill>
              <a:latin typeface="Calibri" panose="020F0502020204030204"/>
              <a:ea typeface="宋体" panose="02010600030101010101" pitchFamily="2" charset="-122"/>
            </a:endParaRPr>
          </a:p>
        </p:txBody>
      </p:sp>
      <p:sp>
        <p:nvSpPr>
          <p:cNvPr id="1048971" name="等腰三角形 9"/>
          <p:cNvSpPr/>
          <p:nvPr userDrawn="1"/>
        </p:nvSpPr>
        <p:spPr>
          <a:xfrm rot="16200000">
            <a:off x="1160748" y="2961701"/>
            <a:ext cx="108012" cy="10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50" name="组合 10"/>
          <p:cNvGrpSpPr/>
          <p:nvPr userDrawn="1"/>
        </p:nvGrpSpPr>
        <p:grpSpPr>
          <a:xfrm>
            <a:off x="-1" y="2556347"/>
            <a:ext cx="1110006" cy="591140"/>
            <a:chOff x="0" y="1245208"/>
            <a:chExt cx="1691680" cy="788186"/>
          </a:xfrm>
        </p:grpSpPr>
        <p:sp>
          <p:nvSpPr>
            <p:cNvPr id="1048972" name="矩形 11"/>
            <p:cNvSpPr/>
            <p:nvPr userDrawn="1"/>
          </p:nvSpPr>
          <p:spPr>
            <a:xfrm>
              <a:off x="0" y="1245208"/>
              <a:ext cx="1691680" cy="788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a:latin typeface="微软雅黑" panose="020B0503020204020204" pitchFamily="34" charset="-122"/>
                  <a:ea typeface="微软雅黑" panose="020B0503020204020204" pitchFamily="34" charset="-122"/>
                </a:rPr>
                <a:t>技术路线</a:t>
              </a:r>
              <a:endParaRPr lang="en-US" altLang="zh-CN" sz="1500" b="1">
                <a:latin typeface="微软雅黑" panose="020B0503020204020204" pitchFamily="34" charset="-122"/>
                <a:ea typeface="微软雅黑" panose="020B0503020204020204" pitchFamily="34" charset="-122"/>
              </a:endParaRPr>
            </a:p>
            <a:p>
              <a:pPr algn="ctr"/>
              <a:r>
                <a:rPr lang="zh-CN" altLang="en-US" sz="1500" b="1">
                  <a:latin typeface="微软雅黑" panose="020B0503020204020204" pitchFamily="34" charset="-122"/>
                  <a:ea typeface="微软雅黑" panose="020B0503020204020204" pitchFamily="34" charset="-122"/>
                </a:rPr>
                <a:t>关键问题</a:t>
              </a:r>
            </a:p>
          </p:txBody>
        </p:sp>
        <p:sp>
          <p:nvSpPr>
            <p:cNvPr id="1048973" name="等腰三角形 12"/>
            <p:cNvSpPr/>
            <p:nvPr userDrawn="1"/>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cxnSp>
        <p:nvCxnSpPr>
          <p:cNvPr id="3145790" name="直接连接符 14"/>
          <p:cNvCxnSpPr/>
          <p:nvPr userDrawn="1"/>
        </p:nvCxnSpPr>
        <p:spPr>
          <a:xfrm>
            <a:off x="1430778" y="788216"/>
            <a:ext cx="623404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影响因素辨识">
    <p:spTree>
      <p:nvGrpSpPr>
        <p:cNvPr id="1" name=""/>
        <p:cNvGrpSpPr/>
        <p:nvPr/>
      </p:nvGrpSpPr>
      <p:grpSpPr>
        <a:xfrm>
          <a:off x="0" y="0"/>
          <a:ext cx="0" cy="0"/>
          <a:chOff x="0" y="0"/>
          <a:chExt cx="0" cy="0"/>
        </a:xfrm>
      </p:grpSpPr>
      <p:sp>
        <p:nvSpPr>
          <p:cNvPr id="1048969" name="矩形 23"/>
          <p:cNvSpPr/>
          <p:nvPr userDrawn="1"/>
        </p:nvSpPr>
        <p:spPr>
          <a:xfrm>
            <a:off x="7070" y="0"/>
            <a:ext cx="1102937"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aphicFrame>
        <p:nvGraphicFramePr>
          <p:cNvPr id="4194315" name="表格 24"/>
          <p:cNvGraphicFramePr>
            <a:graphicFrameLocks noGrp="1"/>
          </p:cNvGraphicFramePr>
          <p:nvPr userDrawn="1"/>
        </p:nvGraphicFramePr>
        <p:xfrm>
          <a:off x="14140" y="774075"/>
          <a:ext cx="1102360" cy="2971800"/>
        </p:xfrm>
        <a:graphic>
          <a:graphicData uri="http://schemas.openxmlformats.org/drawingml/2006/table">
            <a:tbl>
              <a:tblPr>
                <a:tableStyleId>{2D5ABB26-0587-4C30-8999-92F81FD0307C}</a:tableStyleId>
              </a:tblPr>
              <a:tblGrid>
                <a:gridCol w="1102360">
                  <a:extLst>
                    <a:ext uri="{9D8B030D-6E8A-4147-A177-3AD203B41FA5}">
                      <a16:colId xmlns:a16="http://schemas.microsoft.com/office/drawing/2014/main" val="20000"/>
                    </a:ext>
                  </a:extLst>
                </a:gridCol>
              </a:tblGrid>
              <a:tr h="594360">
                <a:tc>
                  <a:txBody>
                    <a:bodyPr/>
                    <a:lstStyle/>
                    <a:p>
                      <a:pPr algn="ctr"/>
                      <a:r>
                        <a:rPr lang="zh-CN" altLang="en-US" sz="1350">
                          <a:solidFill>
                            <a:schemeClr val="tx1"/>
                          </a:solidFill>
                          <a:latin typeface="微软雅黑" panose="020B0503020204020204" pitchFamily="34" charset="-122"/>
                          <a:ea typeface="微软雅黑" panose="020B0503020204020204" pitchFamily="34" charset="-122"/>
                        </a:rPr>
                        <a:t>研究背景</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94360">
                <a:tc>
                  <a:txBody>
                    <a:bodyPr/>
                    <a:lstStyle/>
                    <a:p>
                      <a:pPr algn="ctr"/>
                      <a:r>
                        <a:rPr lang="zh-CN" altLang="en-US" sz="1015">
                          <a:solidFill>
                            <a:schemeClr val="tx1"/>
                          </a:solidFill>
                        </a:rPr>
                        <a:t>研究内容</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94360">
                <a:tc>
                  <a:txBody>
                    <a:bodyPr/>
                    <a:lstStyle/>
                    <a:p>
                      <a:pPr algn="ctr"/>
                      <a:r>
                        <a:rPr lang="zh-CN" altLang="en-US" sz="1350">
                          <a:solidFill>
                            <a:schemeClr val="tx1"/>
                          </a:solidFill>
                          <a:latin typeface="微软雅黑" panose="020B0503020204020204" pitchFamily="34" charset="-122"/>
                          <a:ea typeface="微软雅黑" panose="020B0503020204020204" pitchFamily="34" charset="-122"/>
                        </a:rPr>
                        <a:t>研究目标</a:t>
                      </a:r>
                      <a:endParaRPr lang="en-US" altLang="zh-CN" sz="1350">
                        <a:solidFill>
                          <a:schemeClr val="tx1"/>
                        </a:solidFill>
                        <a:latin typeface="微软雅黑" panose="020B0503020204020204" pitchFamily="34" charset="-122"/>
                        <a:ea typeface="微软雅黑" panose="020B0503020204020204" pitchFamily="34" charset="-122"/>
                      </a:endParaRPr>
                    </a:p>
                    <a:p>
                      <a:pPr algn="ctr"/>
                      <a:r>
                        <a:rPr lang="zh-CN" altLang="en-US" sz="1350">
                          <a:solidFill>
                            <a:schemeClr val="tx1"/>
                          </a:solidFill>
                          <a:latin typeface="微软雅黑" panose="020B0503020204020204" pitchFamily="34" charset="-122"/>
                          <a:ea typeface="微软雅黑" panose="020B0503020204020204" pitchFamily="34" charset="-122"/>
                        </a:rPr>
                        <a:t>创新之处</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594360">
                <a:tc>
                  <a:txBody>
                    <a:bodyPr/>
                    <a:lstStyle/>
                    <a:p>
                      <a:pPr algn="ctr"/>
                      <a:endParaRPr lang="zh-CN" altLang="en-US" sz="1200">
                        <a:solidFill>
                          <a:schemeClr val="bg1"/>
                        </a:solidFill>
                        <a:latin typeface="微软雅黑" panose="020B0503020204020204" pitchFamily="34" charset="-122"/>
                        <a:ea typeface="微软雅黑" panose="020B0503020204020204" pitchFamily="34" charset="-122"/>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r h="594360">
                <a:tc>
                  <a:txBody>
                    <a:bodyPr/>
                    <a:lstStyle/>
                    <a:p>
                      <a:pPr marL="0" marR="0" indent="0" algn="ctr" defTabSz="914400" rtl="0" eaLnBrk="1" fontAlgn="auto" latinLnBrk="0" hangingPunct="1">
                        <a:lnSpc>
                          <a:spcPct val="100000"/>
                        </a:lnSpc>
                        <a:spcBef>
                          <a:spcPts val="0"/>
                        </a:spcBef>
                        <a:spcAft>
                          <a:spcPts val="0"/>
                        </a:spcAft>
                        <a:buClrTx/>
                        <a:buSzTx/>
                        <a:buFontTx/>
                        <a:buNone/>
                      </a:pPr>
                      <a:r>
                        <a:rPr lang="zh-CN" altLang="en-US" sz="1350">
                          <a:solidFill>
                            <a:schemeClr val="tx1"/>
                          </a:solidFill>
                          <a:latin typeface="微软雅黑" panose="020B0503020204020204" pitchFamily="34" charset="-122"/>
                          <a:ea typeface="微软雅黑" panose="020B0503020204020204" pitchFamily="34" charset="-122"/>
                        </a:rPr>
                        <a:t>进度成果</a:t>
                      </a:r>
                      <a:endParaRPr lang="en-US" altLang="zh-CN" sz="1350">
                        <a:solidFill>
                          <a:schemeClr val="tx1"/>
                        </a:solidFill>
                        <a:latin typeface="微软雅黑" panose="020B0503020204020204" pitchFamily="34" charset="-122"/>
                        <a:ea typeface="微软雅黑" panose="020B0503020204020204" pitchFamily="34" charset="-122"/>
                      </a:endParaRPr>
                    </a:p>
                    <a:p>
                      <a:pPr marL="0" marR="0" indent="0" algn="ctr" defTabSz="914400" rtl="0" eaLnBrk="1" fontAlgn="auto" latinLnBrk="0" hangingPunct="1">
                        <a:lnSpc>
                          <a:spcPct val="100000"/>
                        </a:lnSpc>
                        <a:spcBef>
                          <a:spcPts val="0"/>
                        </a:spcBef>
                        <a:spcAft>
                          <a:spcPts val="0"/>
                        </a:spcAft>
                        <a:buClrTx/>
                        <a:buSzTx/>
                        <a:buFontTx/>
                        <a:buNone/>
                      </a:pPr>
                      <a:r>
                        <a:rPr lang="zh-CN" altLang="en-US" sz="1350">
                          <a:solidFill>
                            <a:schemeClr val="tx1"/>
                          </a:solidFill>
                          <a:latin typeface="微软雅黑" panose="020B0503020204020204" pitchFamily="34" charset="-122"/>
                          <a:ea typeface="微软雅黑" panose="020B0503020204020204" pitchFamily="34" charset="-122"/>
                        </a:rPr>
                        <a:t>经费预算</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48970" name="五边形 8"/>
          <p:cNvSpPr/>
          <p:nvPr userDrawn="1"/>
        </p:nvSpPr>
        <p:spPr>
          <a:xfrm flipH="1">
            <a:off x="8408809" y="4462554"/>
            <a:ext cx="739955" cy="378042"/>
          </a:xfrm>
          <a:prstGeom prst="homePlate">
            <a:avLst/>
          </a:prstGeom>
          <a:solidFill>
            <a:schemeClr val="bg1">
              <a:lumMod val="50000"/>
            </a:scheme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fld id="{170C0C04-E408-48A9-82A4-3716296300DE}" type="slidenum">
              <a:rPr lang="zh-CN" altLang="en-US" sz="1350" smtClean="0">
                <a:solidFill>
                  <a:schemeClr val="bg1"/>
                </a:solidFill>
                <a:latin typeface="Arial Unicode MS" panose="020B0604020202020204" charset="-122"/>
                <a:ea typeface="Arial Unicode MS" panose="020B0604020202020204" charset="-122"/>
                <a:cs typeface="Arial Unicode MS" panose="020B0604020202020204" charset="-122"/>
              </a:rPr>
              <a:t>‹#›</a:t>
            </a:fld>
            <a:endParaRPr lang="zh-CN" altLang="en-US" sz="1350" kern="0">
              <a:solidFill>
                <a:sysClr val="window" lastClr="FFFFFF"/>
              </a:solidFill>
              <a:latin typeface="Calibri" panose="020F0502020204030204"/>
              <a:ea typeface="宋体" panose="02010600030101010101" pitchFamily="2" charset="-122"/>
            </a:endParaRPr>
          </a:p>
        </p:txBody>
      </p:sp>
      <p:sp>
        <p:nvSpPr>
          <p:cNvPr id="1048971" name="等腰三角形 9"/>
          <p:cNvSpPr/>
          <p:nvPr userDrawn="1"/>
        </p:nvSpPr>
        <p:spPr>
          <a:xfrm rot="16200000">
            <a:off x="1160748" y="2961701"/>
            <a:ext cx="108012" cy="10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50" name="组合 10"/>
          <p:cNvGrpSpPr/>
          <p:nvPr userDrawn="1"/>
        </p:nvGrpSpPr>
        <p:grpSpPr>
          <a:xfrm>
            <a:off x="-1" y="2556347"/>
            <a:ext cx="1110006" cy="591140"/>
            <a:chOff x="0" y="1245208"/>
            <a:chExt cx="1691680" cy="788186"/>
          </a:xfrm>
        </p:grpSpPr>
        <p:sp>
          <p:nvSpPr>
            <p:cNvPr id="1048972" name="矩形 11"/>
            <p:cNvSpPr/>
            <p:nvPr userDrawn="1"/>
          </p:nvSpPr>
          <p:spPr>
            <a:xfrm>
              <a:off x="0" y="1245208"/>
              <a:ext cx="1691680" cy="788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a:latin typeface="微软雅黑" panose="020B0503020204020204" pitchFamily="34" charset="-122"/>
                  <a:ea typeface="微软雅黑" panose="020B0503020204020204" pitchFamily="34" charset="-122"/>
                </a:rPr>
                <a:t>技术路线</a:t>
              </a:r>
              <a:endParaRPr lang="en-US" altLang="zh-CN" sz="1500" b="1">
                <a:latin typeface="微软雅黑" panose="020B0503020204020204" pitchFamily="34" charset="-122"/>
                <a:ea typeface="微软雅黑" panose="020B0503020204020204" pitchFamily="34" charset="-122"/>
              </a:endParaRPr>
            </a:p>
            <a:p>
              <a:pPr algn="ctr"/>
              <a:r>
                <a:rPr lang="zh-CN" altLang="en-US" sz="1500" b="1">
                  <a:latin typeface="微软雅黑" panose="020B0503020204020204" pitchFamily="34" charset="-122"/>
                  <a:ea typeface="微软雅黑" panose="020B0503020204020204" pitchFamily="34" charset="-122"/>
                </a:rPr>
                <a:t>关键问题</a:t>
              </a:r>
            </a:p>
          </p:txBody>
        </p:sp>
        <p:sp>
          <p:nvSpPr>
            <p:cNvPr id="1048973" name="等腰三角形 12"/>
            <p:cNvSpPr/>
            <p:nvPr userDrawn="1"/>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cxnSp>
        <p:nvCxnSpPr>
          <p:cNvPr id="3145790" name="直接连接符 14"/>
          <p:cNvCxnSpPr/>
          <p:nvPr userDrawn="1"/>
        </p:nvCxnSpPr>
        <p:spPr>
          <a:xfrm>
            <a:off x="1430778" y="788216"/>
            <a:ext cx="623404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内容页_1">
    <p:spTree>
      <p:nvGrpSpPr>
        <p:cNvPr id="1" name=""/>
        <p:cNvGrpSpPr/>
        <p:nvPr/>
      </p:nvGrpSpPr>
      <p:grpSpPr>
        <a:xfrm>
          <a:off x="0" y="0"/>
          <a:ext cx="0" cy="0"/>
          <a:chOff x="0" y="0"/>
          <a:chExt cx="0" cy="0"/>
        </a:xfrm>
      </p:grpSpPr>
      <p:sp>
        <p:nvSpPr>
          <p:cNvPr id="3" name="文本占位符 2"/>
          <p:cNvSpPr>
            <a:spLocks noGrp="1"/>
          </p:cNvSpPr>
          <p:nvPr>
            <p:ph type="body" sz="quarter" idx="13" hasCustomPrompt="1"/>
          </p:nvPr>
        </p:nvSpPr>
        <p:spPr>
          <a:xfrm>
            <a:off x="541140" y="353617"/>
            <a:ext cx="283732" cy="249299"/>
          </a:xfrm>
          <a:prstGeom prst="rect">
            <a:avLst/>
          </a:prstGeom>
        </p:spPr>
        <p:txBody>
          <a:bodyPr wrap="none" lIns="0" tIns="0" rIns="0" bIns="0">
            <a:spAutoFit/>
          </a:bodyPr>
          <a:lstStyle>
            <a:lvl1pPr marL="0" indent="0" algn="l" defTabSz="685800" rtl="0" eaLnBrk="1" latinLnBrk="0" hangingPunct="1">
              <a:buNone/>
              <a:defRPr lang="zh-CN" altLang="en-US" sz="1800" kern="1200" dirty="0">
                <a:solidFill>
                  <a:schemeClr val="accent1"/>
                </a:solidFill>
                <a:latin typeface="+mj-ea"/>
                <a:ea typeface="+mj-ea"/>
                <a:cs typeface="+mn-cs"/>
              </a:defRPr>
            </a:lvl1pPr>
          </a:lstStyle>
          <a:p>
            <a:pPr lvl="0"/>
            <a:r>
              <a:rPr lang="en-US" altLang="zh-CN"/>
              <a:t>0X</a:t>
            </a:r>
            <a:endParaRPr lang="zh-CN" altLang="en-US"/>
          </a:p>
        </p:txBody>
      </p:sp>
      <p:sp>
        <p:nvSpPr>
          <p:cNvPr id="4" name="文本占位符 3"/>
          <p:cNvSpPr>
            <a:spLocks noGrp="1"/>
          </p:cNvSpPr>
          <p:nvPr>
            <p:ph type="body" sz="quarter" idx="14" hasCustomPrompt="1"/>
          </p:nvPr>
        </p:nvSpPr>
        <p:spPr>
          <a:xfrm>
            <a:off x="939152" y="353617"/>
            <a:ext cx="1384994" cy="249299"/>
          </a:xfrm>
          <a:prstGeom prst="rect">
            <a:avLst/>
          </a:prstGeom>
        </p:spPr>
        <p:txBody>
          <a:bodyPr wrap="none" lIns="0" tIns="0" rIns="0" bIns="0">
            <a:spAutoFit/>
          </a:bodyPr>
          <a:lstStyle>
            <a:lvl1pPr marL="0" indent="0" algn="l" defTabSz="685800" rtl="0" eaLnBrk="1" latinLnBrk="0" hangingPunct="1">
              <a:buNone/>
              <a:defRPr lang="zh-CN" altLang="en-US" sz="1800" kern="1200" dirty="0">
                <a:solidFill>
                  <a:schemeClr val="tx1">
                    <a:lumMod val="85000"/>
                    <a:lumOff val="15000"/>
                  </a:schemeClr>
                </a:solidFill>
                <a:latin typeface="+mj-ea"/>
                <a:ea typeface="+mj-ea"/>
                <a:cs typeface="+mn-cs"/>
              </a:defRPr>
            </a:lvl1pPr>
          </a:lstStyle>
          <a:p>
            <a:pPr lvl="0"/>
            <a:r>
              <a:rPr lang="zh-CN" altLang="en-US"/>
              <a:t>此处输入标题</a:t>
            </a:r>
          </a:p>
        </p:txBody>
      </p:sp>
      <p:sp>
        <p:nvSpPr>
          <p:cNvPr id="5" name="椭圆 4">
            <a:hlinkClick r:id="" action="ppaction://hlinkshowjump?jump=previousslide"/>
          </p:cNvPr>
          <p:cNvSpPr/>
          <p:nvPr userDrawn="1"/>
        </p:nvSpPr>
        <p:spPr>
          <a:xfrm rot="5400000">
            <a:off x="542925" y="4629150"/>
            <a:ext cx="223242" cy="22324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任意多边形: 形状 5"/>
          <p:cNvSpPr/>
          <p:nvPr userDrawn="1"/>
        </p:nvSpPr>
        <p:spPr>
          <a:xfrm rot="2700000">
            <a:off x="639755" y="4711694"/>
            <a:ext cx="58155" cy="58155"/>
          </a:xfrm>
          <a:custGeom>
            <a:avLst/>
            <a:gdLst>
              <a:gd name="connsiteX0" fmla="*/ 0 w 316706"/>
              <a:gd name="connsiteY0" fmla="*/ 0 h 226218"/>
              <a:gd name="connsiteX1" fmla="*/ 0 w 316706"/>
              <a:gd name="connsiteY1" fmla="*/ 226218 h 226218"/>
              <a:gd name="connsiteX2" fmla="*/ 316706 w 316706"/>
              <a:gd name="connsiteY2" fmla="*/ 226218 h 226218"/>
            </a:gdLst>
            <a:ahLst/>
            <a:cxnLst>
              <a:cxn ang="0">
                <a:pos x="connsiteX0" y="connsiteY0"/>
              </a:cxn>
              <a:cxn ang="0">
                <a:pos x="connsiteX1" y="connsiteY1"/>
              </a:cxn>
              <a:cxn ang="0">
                <a:pos x="connsiteX2" y="connsiteY2"/>
              </a:cxn>
            </a:cxnLst>
            <a:rect l="l" t="t" r="r" b="b"/>
            <a:pathLst>
              <a:path w="316706" h="226218">
                <a:moveTo>
                  <a:pt x="0" y="0"/>
                </a:moveTo>
                <a:lnTo>
                  <a:pt x="0" y="226218"/>
                </a:lnTo>
                <a:lnTo>
                  <a:pt x="316706" y="226218"/>
                </a:ln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a:hlinkClick r:id="" action="ppaction://hlinkshowjump?jump=nextslide"/>
          </p:cNvPr>
          <p:cNvSpPr/>
          <p:nvPr userDrawn="1"/>
        </p:nvSpPr>
        <p:spPr>
          <a:xfrm rot="16200000">
            <a:off x="853678" y="4629150"/>
            <a:ext cx="223242" cy="2232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任意多边形: 形状 7"/>
          <p:cNvSpPr/>
          <p:nvPr userDrawn="1"/>
        </p:nvSpPr>
        <p:spPr>
          <a:xfrm rot="13500000">
            <a:off x="921935" y="4711694"/>
            <a:ext cx="58155" cy="58155"/>
          </a:xfrm>
          <a:custGeom>
            <a:avLst/>
            <a:gdLst>
              <a:gd name="connsiteX0" fmla="*/ 0 w 316706"/>
              <a:gd name="connsiteY0" fmla="*/ 0 h 226218"/>
              <a:gd name="connsiteX1" fmla="*/ 0 w 316706"/>
              <a:gd name="connsiteY1" fmla="*/ 226218 h 226218"/>
              <a:gd name="connsiteX2" fmla="*/ 316706 w 316706"/>
              <a:gd name="connsiteY2" fmla="*/ 226218 h 226218"/>
            </a:gdLst>
            <a:ahLst/>
            <a:cxnLst>
              <a:cxn ang="0">
                <a:pos x="connsiteX0" y="connsiteY0"/>
              </a:cxn>
              <a:cxn ang="0">
                <a:pos x="connsiteX1" y="connsiteY1"/>
              </a:cxn>
              <a:cxn ang="0">
                <a:pos x="connsiteX2" y="connsiteY2"/>
              </a:cxn>
            </a:cxnLst>
            <a:rect l="l" t="t" r="r" b="b"/>
            <a:pathLst>
              <a:path w="316706" h="226218">
                <a:moveTo>
                  <a:pt x="0" y="0"/>
                </a:moveTo>
                <a:lnTo>
                  <a:pt x="0" y="226218"/>
                </a:lnTo>
                <a:lnTo>
                  <a:pt x="316706" y="226218"/>
                </a:lnTo>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1048986" name="Slide Number Placeholder 5"/>
          <p:cNvSpPr>
            <a:spLocks noGrp="1"/>
          </p:cNvSpPr>
          <p:nvPr>
            <p:ph type="sldNum" sz="quarter" idx="12"/>
          </p:nvPr>
        </p:nvSpPr>
        <p:spPr>
          <a:xfrm>
            <a:off x="6847529" y="4747679"/>
            <a:ext cx="2057400" cy="273844"/>
          </a:xfrm>
        </p:spPr>
        <p:txBody>
          <a:bodyPr/>
          <a:lstStyle>
            <a:lvl1pPr>
              <a:defRPr sz="1100">
                <a:solidFill>
                  <a:schemeClr val="tx1">
                    <a:lumMod val="85000"/>
                    <a:lumOff val="15000"/>
                  </a:schemeClr>
                </a:solidFill>
                <a:latin typeface="+mj-ea"/>
                <a:ea typeface="+mj-ea"/>
              </a:defRPr>
            </a:lvl1pPr>
          </a:lstStyle>
          <a:p>
            <a:fld id="{ACBECEF1-1935-4692-9C86-5FD89D9EDF46}" type="slidenum">
              <a:rPr lang="zh-CN" altLang="en-US" smtClean="0"/>
              <a:t>‹#›</a:t>
            </a:fld>
            <a:endParaRPr lang="zh-CN" altLang="en-US"/>
          </a:p>
        </p:txBody>
      </p:sp>
      <p:grpSp>
        <p:nvGrpSpPr>
          <p:cNvPr id="155" name="d7f4448b-3673-4d0f-89ff-08ead12315ff" descr="本素材由iSlide™ 提供 iSlide™尊重知识产权并注重保护用户享有的各项权利。郑重提醒您： iSlide™插件中提供的任何信息内容的所有权、知识产权归其原始权利人或权利受让人所有，您免费/购买获得的是信息内容的使用权，并受下述条款的约束； 1. 您仅可以个人非商业用途使用该等信息内容，不可将信息内容的全部或部分用于出售，或以出租、出借、转让、分销、发布等其他任何方式供他人使用； 2. 禁止在接入互联网或移动互联网的任何网站、平台、应用或程序上以任何方式为他人提供iSlide™插件资源内容的下载。 The resource is supplied by iSlide™. iSlide™ respects all intellectual property rights and protects all the rights its users acquired.Solemnly remind you: The ownership and intellectual property of the resources supplied in iSlide Add-in belongs to its owner or the assignee of this ownership.you only acquired the usage of the resources supplied in iSlide Add-in, as well as respected the following restrain terms: 1.You are only allowed to use such resource for personal and non-commercial aim, not allowed to use such resource or part of it for the sale; or rent, lend, transfer to others; or distribution or release it in any way. 2.You are not permitted to provide the resource of iSlide Add-in in any website, platform, application access to the Internet or mobile Internet." title="iSlide™ 版权声明  COPYRIGHT NOTICE"/>
          <p:cNvGrpSpPr>
            <a:grpSpLocks noChangeAspect="1"/>
          </p:cNvGrpSpPr>
          <p:nvPr userDrawn="1">
            <p:custDataLst>
              <p:tags r:id="rId1"/>
            </p:custDataLst>
          </p:nvPr>
        </p:nvGrpSpPr>
        <p:grpSpPr>
          <a:xfrm>
            <a:off x="239071" y="4697788"/>
            <a:ext cx="1148385" cy="373626"/>
            <a:chOff x="3312319" y="2532064"/>
            <a:chExt cx="5567363" cy="1811338"/>
          </a:xfrm>
          <a:solidFill>
            <a:schemeClr val="accent1"/>
          </a:solidFill>
        </p:grpSpPr>
        <p:sp>
          <p:nvSpPr>
            <p:cNvPr id="1048987" name="íṥḷîde"/>
            <p:cNvSpPr/>
            <p:nvPr/>
          </p:nvSpPr>
          <p:spPr bwMode="auto">
            <a:xfrm>
              <a:off x="3801269" y="3105152"/>
              <a:ext cx="825500" cy="762000"/>
            </a:xfrm>
            <a:custGeom>
              <a:avLst/>
              <a:gdLst>
                <a:gd name="T0" fmla="*/ 154 w 159"/>
                <a:gd name="T1" fmla="*/ 43 h 146"/>
                <a:gd name="T2" fmla="*/ 133 w 159"/>
                <a:gd name="T3" fmla="*/ 41 h 146"/>
                <a:gd name="T4" fmla="*/ 159 w 159"/>
                <a:gd name="T5" fmla="*/ 25 h 146"/>
                <a:gd name="T6" fmla="*/ 133 w 159"/>
                <a:gd name="T7" fmla="*/ 24 h 146"/>
                <a:gd name="T8" fmla="*/ 97 w 159"/>
                <a:gd name="T9" fmla="*/ 38 h 146"/>
                <a:gd name="T10" fmla="*/ 106 w 159"/>
                <a:gd name="T11" fmla="*/ 24 h 146"/>
                <a:gd name="T12" fmla="*/ 72 w 159"/>
                <a:gd name="T13" fmla="*/ 34 h 146"/>
                <a:gd name="T14" fmla="*/ 66 w 159"/>
                <a:gd name="T15" fmla="*/ 36 h 146"/>
                <a:gd name="T16" fmla="*/ 0 w 159"/>
                <a:gd name="T17" fmla="*/ 23 h 146"/>
                <a:gd name="T18" fmla="*/ 28 w 159"/>
                <a:gd name="T19" fmla="*/ 34 h 146"/>
                <a:gd name="T20" fmla="*/ 30 w 159"/>
                <a:gd name="T21" fmla="*/ 41 h 146"/>
                <a:gd name="T22" fmla="*/ 11 w 159"/>
                <a:gd name="T23" fmla="*/ 40 h 146"/>
                <a:gd name="T24" fmla="*/ 41 w 159"/>
                <a:gd name="T25" fmla="*/ 60 h 146"/>
                <a:gd name="T26" fmla="*/ 24 w 159"/>
                <a:gd name="T27" fmla="*/ 60 h 146"/>
                <a:gd name="T28" fmla="*/ 46 w 159"/>
                <a:gd name="T29" fmla="*/ 79 h 146"/>
                <a:gd name="T30" fmla="*/ 35 w 159"/>
                <a:gd name="T31" fmla="*/ 78 h 146"/>
                <a:gd name="T32" fmla="*/ 54 w 159"/>
                <a:gd name="T33" fmla="*/ 92 h 146"/>
                <a:gd name="T34" fmla="*/ 54 w 159"/>
                <a:gd name="T35" fmla="*/ 96 h 146"/>
                <a:gd name="T36" fmla="*/ 46 w 159"/>
                <a:gd name="T37" fmla="*/ 96 h 146"/>
                <a:gd name="T38" fmla="*/ 64 w 159"/>
                <a:gd name="T39" fmla="*/ 108 h 146"/>
                <a:gd name="T40" fmla="*/ 64 w 159"/>
                <a:gd name="T41" fmla="*/ 114 h 146"/>
                <a:gd name="T42" fmla="*/ 60 w 159"/>
                <a:gd name="T43" fmla="*/ 115 h 146"/>
                <a:gd name="T44" fmla="*/ 81 w 159"/>
                <a:gd name="T45" fmla="*/ 146 h 146"/>
                <a:gd name="T46" fmla="*/ 103 w 159"/>
                <a:gd name="T47" fmla="*/ 117 h 146"/>
                <a:gd name="T48" fmla="*/ 98 w 159"/>
                <a:gd name="T49" fmla="*/ 114 h 146"/>
                <a:gd name="T50" fmla="*/ 99 w 159"/>
                <a:gd name="T51" fmla="*/ 107 h 146"/>
                <a:gd name="T52" fmla="*/ 115 w 159"/>
                <a:gd name="T53" fmla="*/ 97 h 146"/>
                <a:gd name="T54" fmla="*/ 112 w 159"/>
                <a:gd name="T55" fmla="*/ 92 h 146"/>
                <a:gd name="T56" fmla="*/ 131 w 159"/>
                <a:gd name="T57" fmla="*/ 79 h 146"/>
                <a:gd name="T58" fmla="*/ 119 w 159"/>
                <a:gd name="T59" fmla="*/ 79 h 146"/>
                <a:gd name="T60" fmla="*/ 117 w 159"/>
                <a:gd name="T61" fmla="*/ 75 h 146"/>
                <a:gd name="T62" fmla="*/ 141 w 159"/>
                <a:gd name="T63" fmla="*/ 59 h 146"/>
                <a:gd name="T64" fmla="*/ 125 w 159"/>
                <a:gd name="T65" fmla="*/ 58 h 146"/>
                <a:gd name="T66" fmla="*/ 124 w 159"/>
                <a:gd name="T67" fmla="*/ 54 h 146"/>
                <a:gd name="T68" fmla="*/ 154 w 159"/>
                <a:gd name="T69" fmla="*/ 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 h="146">
                  <a:moveTo>
                    <a:pt x="154" y="43"/>
                  </a:moveTo>
                  <a:cubicBezTo>
                    <a:pt x="133" y="41"/>
                    <a:pt x="133" y="41"/>
                    <a:pt x="133" y="41"/>
                  </a:cubicBezTo>
                  <a:cubicBezTo>
                    <a:pt x="137" y="34"/>
                    <a:pt x="155" y="37"/>
                    <a:pt x="159" y="25"/>
                  </a:cubicBezTo>
                  <a:cubicBezTo>
                    <a:pt x="133" y="24"/>
                    <a:pt x="133" y="24"/>
                    <a:pt x="133" y="24"/>
                  </a:cubicBezTo>
                  <a:cubicBezTo>
                    <a:pt x="114" y="21"/>
                    <a:pt x="107" y="39"/>
                    <a:pt x="97" y="38"/>
                  </a:cubicBezTo>
                  <a:cubicBezTo>
                    <a:pt x="88" y="29"/>
                    <a:pt x="100" y="28"/>
                    <a:pt x="106" y="24"/>
                  </a:cubicBezTo>
                  <a:cubicBezTo>
                    <a:pt x="80" y="0"/>
                    <a:pt x="72" y="32"/>
                    <a:pt x="72" y="34"/>
                  </a:cubicBezTo>
                  <a:cubicBezTo>
                    <a:pt x="71" y="37"/>
                    <a:pt x="68" y="38"/>
                    <a:pt x="66" y="36"/>
                  </a:cubicBezTo>
                  <a:cubicBezTo>
                    <a:pt x="58" y="12"/>
                    <a:pt x="33" y="22"/>
                    <a:pt x="0" y="23"/>
                  </a:cubicBezTo>
                  <a:cubicBezTo>
                    <a:pt x="8" y="31"/>
                    <a:pt x="17" y="32"/>
                    <a:pt x="28" y="34"/>
                  </a:cubicBezTo>
                  <a:cubicBezTo>
                    <a:pt x="30" y="36"/>
                    <a:pt x="32" y="38"/>
                    <a:pt x="30" y="41"/>
                  </a:cubicBezTo>
                  <a:cubicBezTo>
                    <a:pt x="11" y="40"/>
                    <a:pt x="11" y="40"/>
                    <a:pt x="11" y="40"/>
                  </a:cubicBezTo>
                  <a:cubicBezTo>
                    <a:pt x="19" y="58"/>
                    <a:pt x="35" y="49"/>
                    <a:pt x="41" y="60"/>
                  </a:cubicBezTo>
                  <a:cubicBezTo>
                    <a:pt x="24" y="60"/>
                    <a:pt x="24" y="60"/>
                    <a:pt x="24" y="60"/>
                  </a:cubicBezTo>
                  <a:cubicBezTo>
                    <a:pt x="25" y="75"/>
                    <a:pt x="41" y="68"/>
                    <a:pt x="46" y="79"/>
                  </a:cubicBezTo>
                  <a:cubicBezTo>
                    <a:pt x="35" y="78"/>
                    <a:pt x="35" y="78"/>
                    <a:pt x="35" y="78"/>
                  </a:cubicBezTo>
                  <a:cubicBezTo>
                    <a:pt x="40" y="90"/>
                    <a:pt x="48" y="91"/>
                    <a:pt x="54" y="92"/>
                  </a:cubicBezTo>
                  <a:cubicBezTo>
                    <a:pt x="54" y="96"/>
                    <a:pt x="54" y="96"/>
                    <a:pt x="54" y="96"/>
                  </a:cubicBezTo>
                  <a:cubicBezTo>
                    <a:pt x="46" y="96"/>
                    <a:pt x="46" y="96"/>
                    <a:pt x="46" y="96"/>
                  </a:cubicBezTo>
                  <a:cubicBezTo>
                    <a:pt x="46" y="104"/>
                    <a:pt x="57" y="109"/>
                    <a:pt x="64" y="108"/>
                  </a:cubicBezTo>
                  <a:cubicBezTo>
                    <a:pt x="64" y="114"/>
                    <a:pt x="64" y="114"/>
                    <a:pt x="64" y="114"/>
                  </a:cubicBezTo>
                  <a:cubicBezTo>
                    <a:pt x="60" y="115"/>
                    <a:pt x="60" y="115"/>
                    <a:pt x="60" y="115"/>
                  </a:cubicBezTo>
                  <a:cubicBezTo>
                    <a:pt x="81" y="146"/>
                    <a:pt x="81" y="146"/>
                    <a:pt x="81" y="146"/>
                  </a:cubicBezTo>
                  <a:cubicBezTo>
                    <a:pt x="103" y="117"/>
                    <a:pt x="103" y="117"/>
                    <a:pt x="103" y="117"/>
                  </a:cubicBezTo>
                  <a:cubicBezTo>
                    <a:pt x="98" y="114"/>
                    <a:pt x="98" y="114"/>
                    <a:pt x="98" y="114"/>
                  </a:cubicBezTo>
                  <a:cubicBezTo>
                    <a:pt x="99" y="107"/>
                    <a:pt x="99" y="107"/>
                    <a:pt x="99" y="107"/>
                  </a:cubicBezTo>
                  <a:cubicBezTo>
                    <a:pt x="105" y="108"/>
                    <a:pt x="111" y="106"/>
                    <a:pt x="115" y="97"/>
                  </a:cubicBezTo>
                  <a:cubicBezTo>
                    <a:pt x="114" y="95"/>
                    <a:pt x="99" y="99"/>
                    <a:pt x="112" y="92"/>
                  </a:cubicBezTo>
                  <a:cubicBezTo>
                    <a:pt x="120" y="91"/>
                    <a:pt x="125" y="85"/>
                    <a:pt x="131" y="79"/>
                  </a:cubicBezTo>
                  <a:cubicBezTo>
                    <a:pt x="119" y="79"/>
                    <a:pt x="119" y="79"/>
                    <a:pt x="119" y="79"/>
                  </a:cubicBezTo>
                  <a:cubicBezTo>
                    <a:pt x="117" y="78"/>
                    <a:pt x="116" y="76"/>
                    <a:pt x="117" y="75"/>
                  </a:cubicBezTo>
                  <a:cubicBezTo>
                    <a:pt x="125" y="74"/>
                    <a:pt x="137" y="70"/>
                    <a:pt x="141" y="59"/>
                  </a:cubicBezTo>
                  <a:cubicBezTo>
                    <a:pt x="125" y="58"/>
                    <a:pt x="125" y="58"/>
                    <a:pt x="125" y="58"/>
                  </a:cubicBezTo>
                  <a:cubicBezTo>
                    <a:pt x="122" y="57"/>
                    <a:pt x="123" y="55"/>
                    <a:pt x="124" y="54"/>
                  </a:cubicBezTo>
                  <a:cubicBezTo>
                    <a:pt x="134" y="54"/>
                    <a:pt x="145" y="50"/>
                    <a:pt x="154" y="43"/>
                  </a:cubicBezTo>
                  <a:close/>
                </a:path>
              </a:pathLst>
            </a:custGeom>
            <a:grpFill/>
            <a:ln>
              <a:noFill/>
            </a:ln>
          </p:spPr>
          <p:txBody>
            <a:bodyPr anchor="ctr"/>
            <a:lstStyle/>
            <a:p>
              <a:pPr algn="ctr"/>
              <a:endParaRPr/>
            </a:p>
          </p:txBody>
        </p:sp>
        <p:sp>
          <p:nvSpPr>
            <p:cNvPr id="1048988" name="íṩḻiḋe"/>
            <p:cNvSpPr/>
            <p:nvPr/>
          </p:nvSpPr>
          <p:spPr bwMode="auto">
            <a:xfrm>
              <a:off x="3405982" y="3595689"/>
              <a:ext cx="212725" cy="168275"/>
            </a:xfrm>
            <a:custGeom>
              <a:avLst/>
              <a:gdLst>
                <a:gd name="T0" fmla="*/ 6 w 41"/>
                <a:gd name="T1" fmla="*/ 15 h 32"/>
                <a:gd name="T2" fmla="*/ 9 w 41"/>
                <a:gd name="T3" fmla="*/ 16 h 32"/>
                <a:gd name="T4" fmla="*/ 37 w 41"/>
                <a:gd name="T5" fmla="*/ 18 h 32"/>
                <a:gd name="T6" fmla="*/ 41 w 41"/>
                <a:gd name="T7" fmla="*/ 16 h 32"/>
                <a:gd name="T8" fmla="*/ 32 w 41"/>
                <a:gd name="T9" fmla="*/ 0 h 32"/>
                <a:gd name="T10" fmla="*/ 28 w 41"/>
                <a:gd name="T11" fmla="*/ 1 h 32"/>
                <a:gd name="T12" fmla="*/ 35 w 41"/>
                <a:gd name="T13" fmla="*/ 14 h 32"/>
                <a:gd name="T14" fmla="*/ 30 w 41"/>
                <a:gd name="T15" fmla="*/ 13 h 32"/>
                <a:gd name="T16" fmla="*/ 4 w 41"/>
                <a:gd name="T17" fmla="*/ 12 h 32"/>
                <a:gd name="T18" fmla="*/ 0 w 41"/>
                <a:gd name="T19" fmla="*/ 14 h 32"/>
                <a:gd name="T20" fmla="*/ 10 w 41"/>
                <a:gd name="T21" fmla="*/ 32 h 32"/>
                <a:gd name="T22" fmla="*/ 14 w 41"/>
                <a:gd name="T23" fmla="*/ 30 h 32"/>
                <a:gd name="T24" fmla="*/ 6 w 41"/>
                <a:gd name="T25"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6" y="15"/>
                  </a:moveTo>
                  <a:cubicBezTo>
                    <a:pt x="9" y="16"/>
                    <a:pt x="9" y="16"/>
                    <a:pt x="9" y="16"/>
                  </a:cubicBezTo>
                  <a:cubicBezTo>
                    <a:pt x="37" y="18"/>
                    <a:pt x="37" y="18"/>
                    <a:pt x="37" y="18"/>
                  </a:cubicBezTo>
                  <a:cubicBezTo>
                    <a:pt x="41" y="16"/>
                    <a:pt x="41" y="16"/>
                    <a:pt x="41" y="16"/>
                  </a:cubicBezTo>
                  <a:cubicBezTo>
                    <a:pt x="32" y="0"/>
                    <a:pt x="32" y="0"/>
                    <a:pt x="32" y="0"/>
                  </a:cubicBezTo>
                  <a:cubicBezTo>
                    <a:pt x="28" y="1"/>
                    <a:pt x="28" y="1"/>
                    <a:pt x="28" y="1"/>
                  </a:cubicBezTo>
                  <a:cubicBezTo>
                    <a:pt x="35" y="14"/>
                    <a:pt x="35" y="14"/>
                    <a:pt x="35" y="14"/>
                  </a:cubicBezTo>
                  <a:cubicBezTo>
                    <a:pt x="34" y="14"/>
                    <a:pt x="32" y="14"/>
                    <a:pt x="30" y="13"/>
                  </a:cubicBezTo>
                  <a:cubicBezTo>
                    <a:pt x="4" y="12"/>
                    <a:pt x="4" y="12"/>
                    <a:pt x="4" y="12"/>
                  </a:cubicBezTo>
                  <a:cubicBezTo>
                    <a:pt x="0" y="14"/>
                    <a:pt x="0" y="14"/>
                    <a:pt x="0" y="14"/>
                  </a:cubicBezTo>
                  <a:cubicBezTo>
                    <a:pt x="10" y="32"/>
                    <a:pt x="10" y="32"/>
                    <a:pt x="10" y="32"/>
                  </a:cubicBezTo>
                  <a:cubicBezTo>
                    <a:pt x="14" y="30"/>
                    <a:pt x="14" y="30"/>
                    <a:pt x="14" y="30"/>
                  </a:cubicBezTo>
                  <a:lnTo>
                    <a:pt x="6" y="15"/>
                  </a:lnTo>
                  <a:close/>
                </a:path>
              </a:pathLst>
            </a:custGeom>
            <a:grpFill/>
            <a:ln>
              <a:noFill/>
            </a:ln>
          </p:spPr>
          <p:txBody>
            <a:bodyPr anchor="ctr"/>
            <a:lstStyle/>
            <a:p>
              <a:pPr algn="ctr"/>
              <a:endParaRPr/>
            </a:p>
          </p:txBody>
        </p:sp>
        <p:sp>
          <p:nvSpPr>
            <p:cNvPr id="1048989" name="iṣḷíḓè"/>
            <p:cNvSpPr/>
            <p:nvPr/>
          </p:nvSpPr>
          <p:spPr bwMode="auto">
            <a:xfrm>
              <a:off x="3463132" y="3700464"/>
              <a:ext cx="207963" cy="161925"/>
            </a:xfrm>
            <a:custGeom>
              <a:avLst/>
              <a:gdLst>
                <a:gd name="T0" fmla="*/ 128 w 131"/>
                <a:gd name="T1" fmla="*/ 46 h 102"/>
                <a:gd name="T2" fmla="*/ 85 w 131"/>
                <a:gd name="T3" fmla="*/ 66 h 102"/>
                <a:gd name="T4" fmla="*/ 66 w 131"/>
                <a:gd name="T5" fmla="*/ 30 h 102"/>
                <a:gd name="T6" fmla="*/ 108 w 131"/>
                <a:gd name="T7" fmla="*/ 10 h 102"/>
                <a:gd name="T8" fmla="*/ 105 w 131"/>
                <a:gd name="T9" fmla="*/ 0 h 102"/>
                <a:gd name="T10" fmla="*/ 0 w 131"/>
                <a:gd name="T11" fmla="*/ 46 h 102"/>
                <a:gd name="T12" fmla="*/ 7 w 131"/>
                <a:gd name="T13" fmla="*/ 56 h 102"/>
                <a:gd name="T14" fmla="*/ 56 w 131"/>
                <a:gd name="T15" fmla="*/ 33 h 102"/>
                <a:gd name="T16" fmla="*/ 72 w 131"/>
                <a:gd name="T17" fmla="*/ 73 h 102"/>
                <a:gd name="T18" fmla="*/ 23 w 131"/>
                <a:gd name="T19" fmla="*/ 92 h 102"/>
                <a:gd name="T20" fmla="*/ 30 w 131"/>
                <a:gd name="T21" fmla="*/ 102 h 102"/>
                <a:gd name="T22" fmla="*/ 131 w 131"/>
                <a:gd name="T23" fmla="*/ 56 h 102"/>
                <a:gd name="T24" fmla="*/ 128 w 131"/>
                <a:gd name="T25" fmla="*/ 4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02">
                  <a:moveTo>
                    <a:pt x="128" y="46"/>
                  </a:moveTo>
                  <a:lnTo>
                    <a:pt x="85" y="66"/>
                  </a:lnTo>
                  <a:lnTo>
                    <a:pt x="66" y="30"/>
                  </a:lnTo>
                  <a:lnTo>
                    <a:pt x="108" y="10"/>
                  </a:lnTo>
                  <a:lnTo>
                    <a:pt x="105" y="0"/>
                  </a:lnTo>
                  <a:lnTo>
                    <a:pt x="0" y="46"/>
                  </a:lnTo>
                  <a:lnTo>
                    <a:pt x="7" y="56"/>
                  </a:lnTo>
                  <a:lnTo>
                    <a:pt x="56" y="33"/>
                  </a:lnTo>
                  <a:lnTo>
                    <a:pt x="72" y="73"/>
                  </a:lnTo>
                  <a:lnTo>
                    <a:pt x="23" y="92"/>
                  </a:lnTo>
                  <a:lnTo>
                    <a:pt x="30" y="102"/>
                  </a:lnTo>
                  <a:lnTo>
                    <a:pt x="131" y="56"/>
                  </a:lnTo>
                  <a:lnTo>
                    <a:pt x="128" y="46"/>
                  </a:lnTo>
                  <a:close/>
                </a:path>
              </a:pathLst>
            </a:custGeom>
            <a:grpFill/>
            <a:ln>
              <a:noFill/>
            </a:ln>
          </p:spPr>
          <p:txBody>
            <a:bodyPr anchor="ctr"/>
            <a:lstStyle/>
            <a:p>
              <a:pPr algn="ctr"/>
              <a:endParaRPr/>
            </a:p>
          </p:txBody>
        </p:sp>
        <p:sp>
          <p:nvSpPr>
            <p:cNvPr id="1048990" name="iṣļîďê"/>
            <p:cNvSpPr/>
            <p:nvPr/>
          </p:nvSpPr>
          <p:spPr bwMode="auto">
            <a:xfrm>
              <a:off x="3520282" y="3810002"/>
              <a:ext cx="207963" cy="161925"/>
            </a:xfrm>
            <a:custGeom>
              <a:avLst/>
              <a:gdLst>
                <a:gd name="T0" fmla="*/ 72 w 131"/>
                <a:gd name="T1" fmla="*/ 76 h 102"/>
                <a:gd name="T2" fmla="*/ 85 w 131"/>
                <a:gd name="T3" fmla="*/ 69 h 102"/>
                <a:gd name="T4" fmla="*/ 66 w 131"/>
                <a:gd name="T5" fmla="*/ 30 h 102"/>
                <a:gd name="T6" fmla="*/ 98 w 131"/>
                <a:gd name="T7" fmla="*/ 17 h 102"/>
                <a:gd name="T8" fmla="*/ 118 w 131"/>
                <a:gd name="T9" fmla="*/ 56 h 102"/>
                <a:gd name="T10" fmla="*/ 131 w 131"/>
                <a:gd name="T11" fmla="*/ 53 h 102"/>
                <a:gd name="T12" fmla="*/ 105 w 131"/>
                <a:gd name="T13" fmla="*/ 0 h 102"/>
                <a:gd name="T14" fmla="*/ 0 w 131"/>
                <a:gd name="T15" fmla="*/ 50 h 102"/>
                <a:gd name="T16" fmla="*/ 30 w 131"/>
                <a:gd name="T17" fmla="*/ 102 h 102"/>
                <a:gd name="T18" fmla="*/ 39 w 131"/>
                <a:gd name="T19" fmla="*/ 96 h 102"/>
                <a:gd name="T20" fmla="*/ 20 w 131"/>
                <a:gd name="T21" fmla="*/ 53 h 102"/>
                <a:gd name="T22" fmla="*/ 52 w 131"/>
                <a:gd name="T23" fmla="*/ 36 h 102"/>
                <a:gd name="T24" fmla="*/ 72 w 131"/>
                <a:gd name="T25" fmla="*/ 7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02">
                  <a:moveTo>
                    <a:pt x="72" y="76"/>
                  </a:moveTo>
                  <a:lnTo>
                    <a:pt x="85" y="69"/>
                  </a:lnTo>
                  <a:lnTo>
                    <a:pt x="66" y="30"/>
                  </a:lnTo>
                  <a:lnTo>
                    <a:pt x="98" y="17"/>
                  </a:lnTo>
                  <a:lnTo>
                    <a:pt x="118" y="56"/>
                  </a:lnTo>
                  <a:lnTo>
                    <a:pt x="131" y="53"/>
                  </a:lnTo>
                  <a:lnTo>
                    <a:pt x="105" y="0"/>
                  </a:lnTo>
                  <a:lnTo>
                    <a:pt x="0" y="50"/>
                  </a:lnTo>
                  <a:lnTo>
                    <a:pt x="30" y="102"/>
                  </a:lnTo>
                  <a:lnTo>
                    <a:pt x="39" y="96"/>
                  </a:lnTo>
                  <a:lnTo>
                    <a:pt x="20" y="53"/>
                  </a:lnTo>
                  <a:lnTo>
                    <a:pt x="52" y="36"/>
                  </a:lnTo>
                  <a:lnTo>
                    <a:pt x="72" y="76"/>
                  </a:lnTo>
                  <a:close/>
                </a:path>
              </a:pathLst>
            </a:custGeom>
            <a:grpFill/>
            <a:ln>
              <a:noFill/>
            </a:ln>
          </p:spPr>
          <p:txBody>
            <a:bodyPr anchor="ctr"/>
            <a:lstStyle/>
            <a:p>
              <a:pPr algn="ctr"/>
              <a:endParaRPr/>
            </a:p>
          </p:txBody>
        </p:sp>
        <p:sp>
          <p:nvSpPr>
            <p:cNvPr id="1048991" name="iṧ1ïdê"/>
            <p:cNvSpPr/>
            <p:nvPr/>
          </p:nvSpPr>
          <p:spPr bwMode="auto">
            <a:xfrm>
              <a:off x="3602832" y="3919539"/>
              <a:ext cx="166688" cy="120650"/>
            </a:xfrm>
            <a:custGeom>
              <a:avLst/>
              <a:gdLst>
                <a:gd name="T0" fmla="*/ 32 w 32"/>
                <a:gd name="T1" fmla="*/ 3 h 23"/>
                <a:gd name="T2" fmla="*/ 30 w 32"/>
                <a:gd name="T3" fmla="*/ 0 h 23"/>
                <a:gd name="T4" fmla="*/ 13 w 32"/>
                <a:gd name="T5" fmla="*/ 16 h 23"/>
                <a:gd name="T6" fmla="*/ 10 w 32"/>
                <a:gd name="T7" fmla="*/ 19 h 23"/>
                <a:gd name="T8" fmla="*/ 7 w 32"/>
                <a:gd name="T9" fmla="*/ 20 h 23"/>
                <a:gd name="T10" fmla="*/ 5 w 32"/>
                <a:gd name="T11" fmla="*/ 19 h 23"/>
                <a:gd name="T12" fmla="*/ 4 w 32"/>
                <a:gd name="T13" fmla="*/ 16 h 23"/>
                <a:gd name="T14" fmla="*/ 7 w 32"/>
                <a:gd name="T15" fmla="*/ 11 h 23"/>
                <a:gd name="T16" fmla="*/ 5 w 32"/>
                <a:gd name="T17" fmla="*/ 10 h 23"/>
                <a:gd name="T18" fmla="*/ 0 w 32"/>
                <a:gd name="T19" fmla="*/ 16 h 23"/>
                <a:gd name="T20" fmla="*/ 2 w 32"/>
                <a:gd name="T21" fmla="*/ 21 h 23"/>
                <a:gd name="T22" fmla="*/ 6 w 32"/>
                <a:gd name="T23" fmla="*/ 23 h 23"/>
                <a:gd name="T24" fmla="*/ 10 w 32"/>
                <a:gd name="T25" fmla="*/ 22 h 23"/>
                <a:gd name="T26" fmla="*/ 15 w 32"/>
                <a:gd name="T27" fmla="*/ 18 h 23"/>
                <a:gd name="T28" fmla="*/ 32 w 32"/>
                <a:gd name="T2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23">
                  <a:moveTo>
                    <a:pt x="32" y="3"/>
                  </a:moveTo>
                  <a:cubicBezTo>
                    <a:pt x="30" y="0"/>
                    <a:pt x="30" y="0"/>
                    <a:pt x="30" y="0"/>
                  </a:cubicBezTo>
                  <a:cubicBezTo>
                    <a:pt x="13" y="16"/>
                    <a:pt x="13" y="16"/>
                    <a:pt x="13" y="16"/>
                  </a:cubicBezTo>
                  <a:cubicBezTo>
                    <a:pt x="11" y="18"/>
                    <a:pt x="10" y="19"/>
                    <a:pt x="10" y="19"/>
                  </a:cubicBezTo>
                  <a:cubicBezTo>
                    <a:pt x="9" y="19"/>
                    <a:pt x="8" y="20"/>
                    <a:pt x="7" y="20"/>
                  </a:cubicBezTo>
                  <a:cubicBezTo>
                    <a:pt x="6" y="20"/>
                    <a:pt x="6" y="19"/>
                    <a:pt x="5" y="19"/>
                  </a:cubicBezTo>
                  <a:cubicBezTo>
                    <a:pt x="4" y="18"/>
                    <a:pt x="4" y="17"/>
                    <a:pt x="4" y="16"/>
                  </a:cubicBezTo>
                  <a:cubicBezTo>
                    <a:pt x="4" y="15"/>
                    <a:pt x="6" y="13"/>
                    <a:pt x="7" y="11"/>
                  </a:cubicBezTo>
                  <a:cubicBezTo>
                    <a:pt x="5" y="10"/>
                    <a:pt x="5" y="10"/>
                    <a:pt x="5" y="10"/>
                  </a:cubicBezTo>
                  <a:cubicBezTo>
                    <a:pt x="2" y="12"/>
                    <a:pt x="1" y="14"/>
                    <a:pt x="0" y="16"/>
                  </a:cubicBezTo>
                  <a:cubicBezTo>
                    <a:pt x="0" y="18"/>
                    <a:pt x="1" y="20"/>
                    <a:pt x="2" y="21"/>
                  </a:cubicBezTo>
                  <a:cubicBezTo>
                    <a:pt x="3" y="22"/>
                    <a:pt x="4" y="23"/>
                    <a:pt x="6" y="23"/>
                  </a:cubicBezTo>
                  <a:cubicBezTo>
                    <a:pt x="7" y="23"/>
                    <a:pt x="9" y="23"/>
                    <a:pt x="10" y="22"/>
                  </a:cubicBezTo>
                  <a:cubicBezTo>
                    <a:pt x="12" y="22"/>
                    <a:pt x="13" y="20"/>
                    <a:pt x="15" y="18"/>
                  </a:cubicBezTo>
                  <a:lnTo>
                    <a:pt x="32" y="3"/>
                  </a:lnTo>
                  <a:close/>
                </a:path>
              </a:pathLst>
            </a:custGeom>
            <a:grpFill/>
            <a:ln>
              <a:noFill/>
            </a:ln>
          </p:spPr>
          <p:txBody>
            <a:bodyPr anchor="ctr"/>
            <a:lstStyle/>
            <a:p>
              <a:pPr algn="ctr"/>
              <a:endParaRPr/>
            </a:p>
          </p:txBody>
        </p:sp>
        <p:sp>
          <p:nvSpPr>
            <p:cNvPr id="1048992" name="ïṡ1îḋé"/>
            <p:cNvSpPr/>
            <p:nvPr/>
          </p:nvSpPr>
          <p:spPr bwMode="auto">
            <a:xfrm>
              <a:off x="3680619" y="3946527"/>
              <a:ext cx="136525" cy="134938"/>
            </a:xfrm>
            <a:custGeom>
              <a:avLst/>
              <a:gdLst>
                <a:gd name="T0" fmla="*/ 79 w 86"/>
                <a:gd name="T1" fmla="*/ 0 h 85"/>
                <a:gd name="T2" fmla="*/ 0 w 86"/>
                <a:gd name="T3" fmla="*/ 79 h 85"/>
                <a:gd name="T4" fmla="*/ 7 w 86"/>
                <a:gd name="T5" fmla="*/ 85 h 85"/>
                <a:gd name="T6" fmla="*/ 86 w 86"/>
                <a:gd name="T7" fmla="*/ 6 h 85"/>
                <a:gd name="T8" fmla="*/ 79 w 86"/>
                <a:gd name="T9" fmla="*/ 0 h 85"/>
              </a:gdLst>
              <a:ahLst/>
              <a:cxnLst>
                <a:cxn ang="0">
                  <a:pos x="T0" y="T1"/>
                </a:cxn>
                <a:cxn ang="0">
                  <a:pos x="T2" y="T3"/>
                </a:cxn>
                <a:cxn ang="0">
                  <a:pos x="T4" y="T5"/>
                </a:cxn>
                <a:cxn ang="0">
                  <a:pos x="T6" y="T7"/>
                </a:cxn>
                <a:cxn ang="0">
                  <a:pos x="T8" y="T9"/>
                </a:cxn>
              </a:cxnLst>
              <a:rect l="0" t="0" r="r" b="b"/>
              <a:pathLst>
                <a:path w="86" h="85">
                  <a:moveTo>
                    <a:pt x="79" y="0"/>
                  </a:moveTo>
                  <a:lnTo>
                    <a:pt x="0" y="79"/>
                  </a:lnTo>
                  <a:lnTo>
                    <a:pt x="7" y="85"/>
                  </a:lnTo>
                  <a:lnTo>
                    <a:pt x="86" y="6"/>
                  </a:lnTo>
                  <a:lnTo>
                    <a:pt x="79" y="0"/>
                  </a:lnTo>
                  <a:close/>
                </a:path>
              </a:pathLst>
            </a:custGeom>
            <a:grpFill/>
            <a:ln>
              <a:noFill/>
            </a:ln>
          </p:spPr>
          <p:txBody>
            <a:bodyPr anchor="ctr"/>
            <a:lstStyle/>
            <a:p>
              <a:pPr algn="ctr"/>
              <a:endParaRPr/>
            </a:p>
          </p:txBody>
        </p:sp>
        <p:sp>
          <p:nvSpPr>
            <p:cNvPr id="1048993" name="iṡḻíḋè"/>
            <p:cNvSpPr/>
            <p:nvPr/>
          </p:nvSpPr>
          <p:spPr bwMode="auto">
            <a:xfrm>
              <a:off x="3707607" y="3983039"/>
              <a:ext cx="166688" cy="182563"/>
            </a:xfrm>
            <a:custGeom>
              <a:avLst/>
              <a:gdLst>
                <a:gd name="T0" fmla="*/ 29 w 32"/>
                <a:gd name="T1" fmla="*/ 0 h 35"/>
                <a:gd name="T2" fmla="*/ 0 w 32"/>
                <a:gd name="T3" fmla="*/ 21 h 35"/>
                <a:gd name="T4" fmla="*/ 3 w 32"/>
                <a:gd name="T5" fmla="*/ 23 h 35"/>
                <a:gd name="T6" fmla="*/ 12 w 32"/>
                <a:gd name="T7" fmla="*/ 17 h 35"/>
                <a:gd name="T8" fmla="*/ 20 w 32"/>
                <a:gd name="T9" fmla="*/ 23 h 35"/>
                <a:gd name="T10" fmla="*/ 16 w 32"/>
                <a:gd name="T11" fmla="*/ 33 h 35"/>
                <a:gd name="T12" fmla="*/ 19 w 32"/>
                <a:gd name="T13" fmla="*/ 35 h 35"/>
                <a:gd name="T14" fmla="*/ 32 w 32"/>
                <a:gd name="T15" fmla="*/ 3 h 35"/>
                <a:gd name="T16" fmla="*/ 29 w 32"/>
                <a:gd name="T17" fmla="*/ 0 h 35"/>
                <a:gd name="T18" fmla="*/ 25 w 32"/>
                <a:gd name="T19" fmla="*/ 11 h 35"/>
                <a:gd name="T20" fmla="*/ 22 w 32"/>
                <a:gd name="T21" fmla="*/ 20 h 35"/>
                <a:gd name="T22" fmla="*/ 15 w 32"/>
                <a:gd name="T23" fmla="*/ 15 h 35"/>
                <a:gd name="T24" fmla="*/ 23 w 32"/>
                <a:gd name="T25" fmla="*/ 8 h 35"/>
                <a:gd name="T26" fmla="*/ 28 w 32"/>
                <a:gd name="T27" fmla="*/ 4 h 35"/>
                <a:gd name="T28" fmla="*/ 25 w 32"/>
                <a:gd name="T29"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5">
                  <a:moveTo>
                    <a:pt x="29" y="0"/>
                  </a:moveTo>
                  <a:cubicBezTo>
                    <a:pt x="0" y="21"/>
                    <a:pt x="0" y="21"/>
                    <a:pt x="0" y="21"/>
                  </a:cubicBezTo>
                  <a:cubicBezTo>
                    <a:pt x="3" y="23"/>
                    <a:pt x="3" y="23"/>
                    <a:pt x="3" y="23"/>
                  </a:cubicBezTo>
                  <a:cubicBezTo>
                    <a:pt x="12" y="17"/>
                    <a:pt x="12" y="17"/>
                    <a:pt x="12" y="17"/>
                  </a:cubicBezTo>
                  <a:cubicBezTo>
                    <a:pt x="20" y="23"/>
                    <a:pt x="20" y="23"/>
                    <a:pt x="20" y="23"/>
                  </a:cubicBezTo>
                  <a:cubicBezTo>
                    <a:pt x="16" y="33"/>
                    <a:pt x="16" y="33"/>
                    <a:pt x="16" y="33"/>
                  </a:cubicBezTo>
                  <a:cubicBezTo>
                    <a:pt x="19" y="35"/>
                    <a:pt x="19" y="35"/>
                    <a:pt x="19" y="35"/>
                  </a:cubicBezTo>
                  <a:cubicBezTo>
                    <a:pt x="32" y="3"/>
                    <a:pt x="32" y="3"/>
                    <a:pt x="32" y="3"/>
                  </a:cubicBezTo>
                  <a:lnTo>
                    <a:pt x="29" y="0"/>
                  </a:lnTo>
                  <a:close/>
                  <a:moveTo>
                    <a:pt x="25" y="11"/>
                  </a:moveTo>
                  <a:cubicBezTo>
                    <a:pt x="22" y="20"/>
                    <a:pt x="22" y="20"/>
                    <a:pt x="22" y="20"/>
                  </a:cubicBezTo>
                  <a:cubicBezTo>
                    <a:pt x="15" y="15"/>
                    <a:pt x="15" y="15"/>
                    <a:pt x="15" y="15"/>
                  </a:cubicBezTo>
                  <a:cubicBezTo>
                    <a:pt x="23" y="8"/>
                    <a:pt x="23" y="8"/>
                    <a:pt x="23" y="8"/>
                  </a:cubicBezTo>
                  <a:cubicBezTo>
                    <a:pt x="25" y="7"/>
                    <a:pt x="27" y="6"/>
                    <a:pt x="28" y="4"/>
                  </a:cubicBezTo>
                  <a:cubicBezTo>
                    <a:pt x="28" y="6"/>
                    <a:pt x="27" y="8"/>
                    <a:pt x="25" y="11"/>
                  </a:cubicBezTo>
                  <a:close/>
                </a:path>
              </a:pathLst>
            </a:custGeom>
            <a:grpFill/>
            <a:ln>
              <a:noFill/>
            </a:ln>
          </p:spPr>
          <p:txBody>
            <a:bodyPr anchor="ctr"/>
            <a:lstStyle/>
            <a:p>
              <a:pPr algn="ctr"/>
              <a:endParaRPr/>
            </a:p>
          </p:txBody>
        </p:sp>
        <p:sp>
          <p:nvSpPr>
            <p:cNvPr id="1048994" name="îS1íḍê"/>
            <p:cNvSpPr/>
            <p:nvPr/>
          </p:nvSpPr>
          <p:spPr bwMode="auto">
            <a:xfrm>
              <a:off x="3826669" y="4013202"/>
              <a:ext cx="182563" cy="198438"/>
            </a:xfrm>
            <a:custGeom>
              <a:avLst/>
              <a:gdLst>
                <a:gd name="T0" fmla="*/ 108 w 115"/>
                <a:gd name="T1" fmla="*/ 27 h 125"/>
                <a:gd name="T2" fmla="*/ 62 w 115"/>
                <a:gd name="T3" fmla="*/ 102 h 125"/>
                <a:gd name="T4" fmla="*/ 69 w 115"/>
                <a:gd name="T5" fmla="*/ 7 h 125"/>
                <a:gd name="T6" fmla="*/ 59 w 115"/>
                <a:gd name="T7" fmla="*/ 0 h 125"/>
                <a:gd name="T8" fmla="*/ 0 w 115"/>
                <a:gd name="T9" fmla="*/ 96 h 125"/>
                <a:gd name="T10" fmla="*/ 10 w 115"/>
                <a:gd name="T11" fmla="*/ 99 h 125"/>
                <a:gd name="T12" fmla="*/ 56 w 115"/>
                <a:gd name="T13" fmla="*/ 27 h 125"/>
                <a:gd name="T14" fmla="*/ 49 w 115"/>
                <a:gd name="T15" fmla="*/ 122 h 125"/>
                <a:gd name="T16" fmla="*/ 59 w 115"/>
                <a:gd name="T17" fmla="*/ 125 h 125"/>
                <a:gd name="T18" fmla="*/ 115 w 115"/>
                <a:gd name="T19" fmla="*/ 33 h 125"/>
                <a:gd name="T20" fmla="*/ 108 w 115"/>
                <a:gd name="T21" fmla="*/ 2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25">
                  <a:moveTo>
                    <a:pt x="108" y="27"/>
                  </a:moveTo>
                  <a:lnTo>
                    <a:pt x="62" y="102"/>
                  </a:lnTo>
                  <a:lnTo>
                    <a:pt x="69" y="7"/>
                  </a:lnTo>
                  <a:lnTo>
                    <a:pt x="59" y="0"/>
                  </a:lnTo>
                  <a:lnTo>
                    <a:pt x="0" y="96"/>
                  </a:lnTo>
                  <a:lnTo>
                    <a:pt x="10" y="99"/>
                  </a:lnTo>
                  <a:lnTo>
                    <a:pt x="56" y="27"/>
                  </a:lnTo>
                  <a:lnTo>
                    <a:pt x="49" y="122"/>
                  </a:lnTo>
                  <a:lnTo>
                    <a:pt x="59" y="125"/>
                  </a:lnTo>
                  <a:lnTo>
                    <a:pt x="115" y="33"/>
                  </a:lnTo>
                  <a:lnTo>
                    <a:pt x="108" y="27"/>
                  </a:lnTo>
                  <a:close/>
                </a:path>
              </a:pathLst>
            </a:custGeom>
            <a:grpFill/>
            <a:ln>
              <a:noFill/>
            </a:ln>
          </p:spPr>
          <p:txBody>
            <a:bodyPr anchor="ctr"/>
            <a:lstStyle/>
            <a:p>
              <a:pPr algn="ctr"/>
              <a:endParaRPr/>
            </a:p>
          </p:txBody>
        </p:sp>
        <p:sp>
          <p:nvSpPr>
            <p:cNvPr id="1048995" name="iṥļîḑè"/>
            <p:cNvSpPr/>
            <p:nvPr/>
          </p:nvSpPr>
          <p:spPr bwMode="auto">
            <a:xfrm>
              <a:off x="3972719" y="4071939"/>
              <a:ext cx="128588" cy="176213"/>
            </a:xfrm>
            <a:custGeom>
              <a:avLst/>
              <a:gdLst>
                <a:gd name="T0" fmla="*/ 19 w 25"/>
                <a:gd name="T1" fmla="*/ 1 h 34"/>
                <a:gd name="T2" fmla="*/ 13 w 25"/>
                <a:gd name="T3" fmla="*/ 1 h 34"/>
                <a:gd name="T4" fmla="*/ 8 w 25"/>
                <a:gd name="T5" fmla="*/ 5 h 34"/>
                <a:gd name="T6" fmla="*/ 3 w 25"/>
                <a:gd name="T7" fmla="*/ 13 h 34"/>
                <a:gd name="T8" fmla="*/ 1 w 25"/>
                <a:gd name="T9" fmla="*/ 22 h 34"/>
                <a:gd name="T10" fmla="*/ 2 w 25"/>
                <a:gd name="T11" fmla="*/ 29 h 34"/>
                <a:gd name="T12" fmla="*/ 6 w 25"/>
                <a:gd name="T13" fmla="*/ 33 h 34"/>
                <a:gd name="T14" fmla="*/ 11 w 25"/>
                <a:gd name="T15" fmla="*/ 33 h 34"/>
                <a:gd name="T16" fmla="*/ 17 w 25"/>
                <a:gd name="T17" fmla="*/ 31 h 34"/>
                <a:gd name="T18" fmla="*/ 21 w 25"/>
                <a:gd name="T19" fmla="*/ 20 h 34"/>
                <a:gd name="T20" fmla="*/ 13 w 25"/>
                <a:gd name="T21" fmla="*/ 17 h 34"/>
                <a:gd name="T22" fmla="*/ 11 w 25"/>
                <a:gd name="T23" fmla="*/ 20 h 34"/>
                <a:gd name="T24" fmla="*/ 17 w 25"/>
                <a:gd name="T25" fmla="*/ 22 h 34"/>
                <a:gd name="T26" fmla="*/ 15 w 25"/>
                <a:gd name="T27" fmla="*/ 28 h 34"/>
                <a:gd name="T28" fmla="*/ 12 w 25"/>
                <a:gd name="T29" fmla="*/ 29 h 34"/>
                <a:gd name="T30" fmla="*/ 8 w 25"/>
                <a:gd name="T31" fmla="*/ 29 h 34"/>
                <a:gd name="T32" fmla="*/ 5 w 25"/>
                <a:gd name="T33" fmla="*/ 26 h 34"/>
                <a:gd name="T34" fmla="*/ 4 w 25"/>
                <a:gd name="T35" fmla="*/ 21 h 34"/>
                <a:gd name="T36" fmla="*/ 6 w 25"/>
                <a:gd name="T37" fmla="*/ 14 h 34"/>
                <a:gd name="T38" fmla="*/ 9 w 25"/>
                <a:gd name="T39" fmla="*/ 8 h 34"/>
                <a:gd name="T40" fmla="*/ 11 w 25"/>
                <a:gd name="T41" fmla="*/ 5 h 34"/>
                <a:gd name="T42" fmla="*/ 15 w 25"/>
                <a:gd name="T43" fmla="*/ 4 h 34"/>
                <a:gd name="T44" fmla="*/ 18 w 25"/>
                <a:gd name="T45" fmla="*/ 4 h 34"/>
                <a:gd name="T46" fmla="*/ 20 w 25"/>
                <a:gd name="T47" fmla="*/ 6 h 34"/>
                <a:gd name="T48" fmla="*/ 21 w 25"/>
                <a:gd name="T49" fmla="*/ 9 h 34"/>
                <a:gd name="T50" fmla="*/ 21 w 25"/>
                <a:gd name="T51" fmla="*/ 13 h 34"/>
                <a:gd name="T52" fmla="*/ 24 w 25"/>
                <a:gd name="T53" fmla="*/ 13 h 34"/>
                <a:gd name="T54" fmla="*/ 24 w 25"/>
                <a:gd name="T55" fmla="*/ 7 h 34"/>
                <a:gd name="T56" fmla="*/ 23 w 25"/>
                <a:gd name="T57" fmla="*/ 3 h 34"/>
                <a:gd name="T58" fmla="*/ 19 w 25"/>
                <a:gd name="T59"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 h="34">
                  <a:moveTo>
                    <a:pt x="19" y="1"/>
                  </a:moveTo>
                  <a:cubicBezTo>
                    <a:pt x="18" y="0"/>
                    <a:pt x="15" y="0"/>
                    <a:pt x="13" y="1"/>
                  </a:cubicBezTo>
                  <a:cubicBezTo>
                    <a:pt x="11" y="1"/>
                    <a:pt x="9" y="3"/>
                    <a:pt x="8" y="5"/>
                  </a:cubicBezTo>
                  <a:cubicBezTo>
                    <a:pt x="6" y="7"/>
                    <a:pt x="4" y="10"/>
                    <a:pt x="3" y="13"/>
                  </a:cubicBezTo>
                  <a:cubicBezTo>
                    <a:pt x="2" y="16"/>
                    <a:pt x="1" y="19"/>
                    <a:pt x="1" y="22"/>
                  </a:cubicBezTo>
                  <a:cubicBezTo>
                    <a:pt x="0" y="25"/>
                    <a:pt x="1" y="27"/>
                    <a:pt x="2" y="29"/>
                  </a:cubicBezTo>
                  <a:cubicBezTo>
                    <a:pt x="3" y="31"/>
                    <a:pt x="4" y="32"/>
                    <a:pt x="6" y="33"/>
                  </a:cubicBezTo>
                  <a:cubicBezTo>
                    <a:pt x="8" y="34"/>
                    <a:pt x="9" y="34"/>
                    <a:pt x="11" y="33"/>
                  </a:cubicBezTo>
                  <a:cubicBezTo>
                    <a:pt x="13" y="33"/>
                    <a:pt x="15" y="32"/>
                    <a:pt x="17" y="31"/>
                  </a:cubicBezTo>
                  <a:cubicBezTo>
                    <a:pt x="21" y="20"/>
                    <a:pt x="21" y="20"/>
                    <a:pt x="21" y="20"/>
                  </a:cubicBezTo>
                  <a:cubicBezTo>
                    <a:pt x="13" y="17"/>
                    <a:pt x="13" y="17"/>
                    <a:pt x="13" y="17"/>
                  </a:cubicBezTo>
                  <a:cubicBezTo>
                    <a:pt x="11" y="20"/>
                    <a:pt x="11" y="20"/>
                    <a:pt x="11" y="20"/>
                  </a:cubicBezTo>
                  <a:cubicBezTo>
                    <a:pt x="17" y="22"/>
                    <a:pt x="17" y="22"/>
                    <a:pt x="17" y="22"/>
                  </a:cubicBezTo>
                  <a:cubicBezTo>
                    <a:pt x="15" y="28"/>
                    <a:pt x="15" y="28"/>
                    <a:pt x="15" y="28"/>
                  </a:cubicBezTo>
                  <a:cubicBezTo>
                    <a:pt x="14" y="29"/>
                    <a:pt x="13" y="29"/>
                    <a:pt x="12" y="29"/>
                  </a:cubicBezTo>
                  <a:cubicBezTo>
                    <a:pt x="10" y="30"/>
                    <a:pt x="9" y="30"/>
                    <a:pt x="8" y="29"/>
                  </a:cubicBezTo>
                  <a:cubicBezTo>
                    <a:pt x="6" y="29"/>
                    <a:pt x="5" y="28"/>
                    <a:pt x="5" y="26"/>
                  </a:cubicBezTo>
                  <a:cubicBezTo>
                    <a:pt x="4" y="25"/>
                    <a:pt x="3" y="23"/>
                    <a:pt x="4" y="21"/>
                  </a:cubicBezTo>
                  <a:cubicBezTo>
                    <a:pt x="4" y="19"/>
                    <a:pt x="4" y="17"/>
                    <a:pt x="6" y="14"/>
                  </a:cubicBezTo>
                  <a:cubicBezTo>
                    <a:pt x="7" y="12"/>
                    <a:pt x="8" y="10"/>
                    <a:pt x="9" y="8"/>
                  </a:cubicBezTo>
                  <a:cubicBezTo>
                    <a:pt x="10" y="7"/>
                    <a:pt x="11" y="6"/>
                    <a:pt x="11" y="5"/>
                  </a:cubicBezTo>
                  <a:cubicBezTo>
                    <a:pt x="12" y="5"/>
                    <a:pt x="13" y="4"/>
                    <a:pt x="15" y="4"/>
                  </a:cubicBezTo>
                  <a:cubicBezTo>
                    <a:pt x="16" y="4"/>
                    <a:pt x="17" y="4"/>
                    <a:pt x="18" y="4"/>
                  </a:cubicBezTo>
                  <a:cubicBezTo>
                    <a:pt x="19" y="5"/>
                    <a:pt x="20" y="5"/>
                    <a:pt x="20" y="6"/>
                  </a:cubicBezTo>
                  <a:cubicBezTo>
                    <a:pt x="21" y="7"/>
                    <a:pt x="21" y="8"/>
                    <a:pt x="21" y="9"/>
                  </a:cubicBezTo>
                  <a:cubicBezTo>
                    <a:pt x="22" y="10"/>
                    <a:pt x="21" y="11"/>
                    <a:pt x="21" y="13"/>
                  </a:cubicBezTo>
                  <a:cubicBezTo>
                    <a:pt x="24" y="13"/>
                    <a:pt x="24" y="13"/>
                    <a:pt x="24" y="13"/>
                  </a:cubicBezTo>
                  <a:cubicBezTo>
                    <a:pt x="24" y="11"/>
                    <a:pt x="25" y="9"/>
                    <a:pt x="24" y="7"/>
                  </a:cubicBezTo>
                  <a:cubicBezTo>
                    <a:pt x="24" y="6"/>
                    <a:pt x="24" y="4"/>
                    <a:pt x="23" y="3"/>
                  </a:cubicBezTo>
                  <a:cubicBezTo>
                    <a:pt x="22" y="2"/>
                    <a:pt x="21" y="1"/>
                    <a:pt x="19" y="1"/>
                  </a:cubicBezTo>
                  <a:close/>
                </a:path>
              </a:pathLst>
            </a:custGeom>
            <a:grpFill/>
            <a:ln>
              <a:noFill/>
            </a:ln>
          </p:spPr>
          <p:txBody>
            <a:bodyPr anchor="ctr"/>
            <a:lstStyle/>
            <a:p>
              <a:pPr algn="ctr"/>
              <a:endParaRPr/>
            </a:p>
          </p:txBody>
        </p:sp>
        <p:sp>
          <p:nvSpPr>
            <p:cNvPr id="1048996" name="ïṧḷïḑè"/>
            <p:cNvSpPr/>
            <p:nvPr/>
          </p:nvSpPr>
          <p:spPr bwMode="auto">
            <a:xfrm>
              <a:off x="4169569" y="4076702"/>
              <a:ext cx="103188" cy="177800"/>
            </a:xfrm>
            <a:custGeom>
              <a:avLst/>
              <a:gdLst>
                <a:gd name="T0" fmla="*/ 17 w 20"/>
                <a:gd name="T1" fmla="*/ 19 h 34"/>
                <a:gd name="T2" fmla="*/ 15 w 20"/>
                <a:gd name="T3" fmla="*/ 27 h 34"/>
                <a:gd name="T4" fmla="*/ 10 w 20"/>
                <a:gd name="T5" fmla="*/ 30 h 34"/>
                <a:gd name="T6" fmla="*/ 7 w 20"/>
                <a:gd name="T7" fmla="*/ 29 h 34"/>
                <a:gd name="T8" fmla="*/ 4 w 20"/>
                <a:gd name="T9" fmla="*/ 25 h 34"/>
                <a:gd name="T10" fmla="*/ 4 w 20"/>
                <a:gd name="T11" fmla="*/ 19 h 34"/>
                <a:gd name="T12" fmla="*/ 4 w 20"/>
                <a:gd name="T13" fmla="*/ 0 h 34"/>
                <a:gd name="T14" fmla="*/ 0 w 20"/>
                <a:gd name="T15" fmla="*/ 0 h 34"/>
                <a:gd name="T16" fmla="*/ 0 w 20"/>
                <a:gd name="T17" fmla="*/ 19 h 34"/>
                <a:gd name="T18" fmla="*/ 1 w 20"/>
                <a:gd name="T19" fmla="*/ 27 h 34"/>
                <a:gd name="T20" fmla="*/ 5 w 20"/>
                <a:gd name="T21" fmla="*/ 32 h 34"/>
                <a:gd name="T22" fmla="*/ 10 w 20"/>
                <a:gd name="T23" fmla="*/ 34 h 34"/>
                <a:gd name="T24" fmla="*/ 16 w 20"/>
                <a:gd name="T25" fmla="*/ 32 h 34"/>
                <a:gd name="T26" fmla="*/ 19 w 20"/>
                <a:gd name="T27" fmla="*/ 27 h 34"/>
                <a:gd name="T28" fmla="*/ 20 w 20"/>
                <a:gd name="T29" fmla="*/ 19 h 34"/>
                <a:gd name="T30" fmla="*/ 20 w 20"/>
                <a:gd name="T31" fmla="*/ 0 h 34"/>
                <a:gd name="T32" fmla="*/ 17 w 20"/>
                <a:gd name="T33" fmla="*/ 0 h 34"/>
                <a:gd name="T34" fmla="*/ 17 w 20"/>
                <a:gd name="T35"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34">
                  <a:moveTo>
                    <a:pt x="17" y="19"/>
                  </a:moveTo>
                  <a:cubicBezTo>
                    <a:pt x="17" y="23"/>
                    <a:pt x="16" y="26"/>
                    <a:pt x="15" y="27"/>
                  </a:cubicBezTo>
                  <a:cubicBezTo>
                    <a:pt x="14" y="29"/>
                    <a:pt x="13" y="30"/>
                    <a:pt x="10" y="30"/>
                  </a:cubicBezTo>
                  <a:cubicBezTo>
                    <a:pt x="9" y="30"/>
                    <a:pt x="8" y="29"/>
                    <a:pt x="7" y="29"/>
                  </a:cubicBezTo>
                  <a:cubicBezTo>
                    <a:pt x="6" y="28"/>
                    <a:pt x="5" y="27"/>
                    <a:pt x="4" y="25"/>
                  </a:cubicBezTo>
                  <a:cubicBezTo>
                    <a:pt x="4" y="24"/>
                    <a:pt x="4" y="22"/>
                    <a:pt x="4" y="19"/>
                  </a:cubicBezTo>
                  <a:cubicBezTo>
                    <a:pt x="4" y="0"/>
                    <a:pt x="4" y="0"/>
                    <a:pt x="4" y="0"/>
                  </a:cubicBezTo>
                  <a:cubicBezTo>
                    <a:pt x="0" y="0"/>
                    <a:pt x="0" y="0"/>
                    <a:pt x="0" y="0"/>
                  </a:cubicBezTo>
                  <a:cubicBezTo>
                    <a:pt x="0" y="19"/>
                    <a:pt x="0" y="19"/>
                    <a:pt x="0" y="19"/>
                  </a:cubicBezTo>
                  <a:cubicBezTo>
                    <a:pt x="0" y="23"/>
                    <a:pt x="1" y="25"/>
                    <a:pt x="1" y="27"/>
                  </a:cubicBezTo>
                  <a:cubicBezTo>
                    <a:pt x="2" y="29"/>
                    <a:pt x="3" y="31"/>
                    <a:pt x="5" y="32"/>
                  </a:cubicBezTo>
                  <a:cubicBezTo>
                    <a:pt x="6" y="33"/>
                    <a:pt x="8" y="34"/>
                    <a:pt x="10" y="34"/>
                  </a:cubicBezTo>
                  <a:cubicBezTo>
                    <a:pt x="13" y="34"/>
                    <a:pt x="15" y="33"/>
                    <a:pt x="16" y="32"/>
                  </a:cubicBezTo>
                  <a:cubicBezTo>
                    <a:pt x="18" y="31"/>
                    <a:pt x="19" y="29"/>
                    <a:pt x="19" y="27"/>
                  </a:cubicBezTo>
                  <a:cubicBezTo>
                    <a:pt x="20" y="25"/>
                    <a:pt x="20" y="22"/>
                    <a:pt x="20" y="19"/>
                  </a:cubicBezTo>
                  <a:cubicBezTo>
                    <a:pt x="20" y="0"/>
                    <a:pt x="20" y="0"/>
                    <a:pt x="20" y="0"/>
                  </a:cubicBezTo>
                  <a:cubicBezTo>
                    <a:pt x="17" y="0"/>
                    <a:pt x="17" y="0"/>
                    <a:pt x="17" y="0"/>
                  </a:cubicBezTo>
                  <a:lnTo>
                    <a:pt x="17" y="19"/>
                  </a:lnTo>
                  <a:close/>
                </a:path>
              </a:pathLst>
            </a:custGeom>
            <a:grpFill/>
            <a:ln>
              <a:noFill/>
            </a:ln>
          </p:spPr>
          <p:txBody>
            <a:bodyPr anchor="ctr"/>
            <a:lstStyle/>
            <a:p>
              <a:pPr algn="ctr"/>
              <a:endParaRPr/>
            </a:p>
          </p:txBody>
        </p:sp>
        <p:sp>
          <p:nvSpPr>
            <p:cNvPr id="1048997" name="iṣľiḋê"/>
            <p:cNvSpPr/>
            <p:nvPr/>
          </p:nvSpPr>
          <p:spPr bwMode="auto">
            <a:xfrm>
              <a:off x="4288632" y="4060827"/>
              <a:ext cx="125413" cy="182563"/>
            </a:xfrm>
            <a:custGeom>
              <a:avLst/>
              <a:gdLst>
                <a:gd name="T0" fmla="*/ 53 w 79"/>
                <a:gd name="T1" fmla="*/ 0 h 115"/>
                <a:gd name="T2" fmla="*/ 62 w 79"/>
                <a:gd name="T3" fmla="*/ 86 h 115"/>
                <a:gd name="T4" fmla="*/ 10 w 79"/>
                <a:gd name="T5" fmla="*/ 3 h 115"/>
                <a:gd name="T6" fmla="*/ 0 w 79"/>
                <a:gd name="T7" fmla="*/ 7 h 115"/>
                <a:gd name="T8" fmla="*/ 13 w 79"/>
                <a:gd name="T9" fmla="*/ 115 h 115"/>
                <a:gd name="T10" fmla="*/ 23 w 79"/>
                <a:gd name="T11" fmla="*/ 115 h 115"/>
                <a:gd name="T12" fmla="*/ 13 w 79"/>
                <a:gd name="T13" fmla="*/ 30 h 115"/>
                <a:gd name="T14" fmla="*/ 66 w 79"/>
                <a:gd name="T15" fmla="*/ 109 h 115"/>
                <a:gd name="T16" fmla="*/ 79 w 79"/>
                <a:gd name="T17" fmla="*/ 109 h 115"/>
                <a:gd name="T18" fmla="*/ 62 w 79"/>
                <a:gd name="T19" fmla="*/ 0 h 115"/>
                <a:gd name="T20" fmla="*/ 53 w 79"/>
                <a:gd name="T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115">
                  <a:moveTo>
                    <a:pt x="53" y="0"/>
                  </a:moveTo>
                  <a:lnTo>
                    <a:pt x="62" y="86"/>
                  </a:lnTo>
                  <a:lnTo>
                    <a:pt x="10" y="3"/>
                  </a:lnTo>
                  <a:lnTo>
                    <a:pt x="0" y="7"/>
                  </a:lnTo>
                  <a:lnTo>
                    <a:pt x="13" y="115"/>
                  </a:lnTo>
                  <a:lnTo>
                    <a:pt x="23" y="115"/>
                  </a:lnTo>
                  <a:lnTo>
                    <a:pt x="13" y="30"/>
                  </a:lnTo>
                  <a:lnTo>
                    <a:pt x="66" y="109"/>
                  </a:lnTo>
                  <a:lnTo>
                    <a:pt x="79" y="109"/>
                  </a:lnTo>
                  <a:lnTo>
                    <a:pt x="62" y="0"/>
                  </a:lnTo>
                  <a:lnTo>
                    <a:pt x="53" y="0"/>
                  </a:lnTo>
                  <a:close/>
                </a:path>
              </a:pathLst>
            </a:custGeom>
            <a:grpFill/>
            <a:ln>
              <a:noFill/>
            </a:ln>
          </p:spPr>
          <p:txBody>
            <a:bodyPr anchor="ctr"/>
            <a:lstStyle/>
            <a:p>
              <a:pPr algn="ctr"/>
              <a:endParaRPr/>
            </a:p>
          </p:txBody>
        </p:sp>
        <p:sp>
          <p:nvSpPr>
            <p:cNvPr id="1048998" name="iṣliḍè"/>
            <p:cNvSpPr/>
            <p:nvPr/>
          </p:nvSpPr>
          <p:spPr bwMode="auto">
            <a:xfrm>
              <a:off x="4398169" y="4029077"/>
              <a:ext cx="73025" cy="173038"/>
            </a:xfrm>
            <a:custGeom>
              <a:avLst/>
              <a:gdLst>
                <a:gd name="T0" fmla="*/ 0 w 46"/>
                <a:gd name="T1" fmla="*/ 4 h 109"/>
                <a:gd name="T2" fmla="*/ 36 w 46"/>
                <a:gd name="T3" fmla="*/ 109 h 109"/>
                <a:gd name="T4" fmla="*/ 46 w 46"/>
                <a:gd name="T5" fmla="*/ 106 h 109"/>
                <a:gd name="T6" fmla="*/ 10 w 46"/>
                <a:gd name="T7" fmla="*/ 0 h 109"/>
                <a:gd name="T8" fmla="*/ 0 w 46"/>
                <a:gd name="T9" fmla="*/ 4 h 109"/>
              </a:gdLst>
              <a:ahLst/>
              <a:cxnLst>
                <a:cxn ang="0">
                  <a:pos x="T0" y="T1"/>
                </a:cxn>
                <a:cxn ang="0">
                  <a:pos x="T2" y="T3"/>
                </a:cxn>
                <a:cxn ang="0">
                  <a:pos x="T4" y="T5"/>
                </a:cxn>
                <a:cxn ang="0">
                  <a:pos x="T6" y="T7"/>
                </a:cxn>
                <a:cxn ang="0">
                  <a:pos x="T8" y="T9"/>
                </a:cxn>
              </a:cxnLst>
              <a:rect l="0" t="0" r="r" b="b"/>
              <a:pathLst>
                <a:path w="46" h="109">
                  <a:moveTo>
                    <a:pt x="0" y="4"/>
                  </a:moveTo>
                  <a:lnTo>
                    <a:pt x="36" y="109"/>
                  </a:lnTo>
                  <a:lnTo>
                    <a:pt x="46" y="106"/>
                  </a:lnTo>
                  <a:lnTo>
                    <a:pt x="10" y="0"/>
                  </a:lnTo>
                  <a:lnTo>
                    <a:pt x="0" y="4"/>
                  </a:lnTo>
                  <a:close/>
                </a:path>
              </a:pathLst>
            </a:custGeom>
            <a:grpFill/>
            <a:ln>
              <a:noFill/>
            </a:ln>
          </p:spPr>
          <p:txBody>
            <a:bodyPr anchor="ctr"/>
            <a:lstStyle/>
            <a:p>
              <a:pPr algn="ctr"/>
              <a:endParaRPr/>
            </a:p>
          </p:txBody>
        </p:sp>
        <p:sp>
          <p:nvSpPr>
            <p:cNvPr id="1048999" name="íṥľídê"/>
            <p:cNvSpPr/>
            <p:nvPr/>
          </p:nvSpPr>
          <p:spPr bwMode="auto">
            <a:xfrm>
              <a:off x="4423569" y="3992564"/>
              <a:ext cx="125413" cy="188913"/>
            </a:xfrm>
            <a:custGeom>
              <a:avLst/>
              <a:gdLst>
                <a:gd name="T0" fmla="*/ 17 w 24"/>
                <a:gd name="T1" fmla="*/ 1 h 36"/>
                <a:gd name="T2" fmla="*/ 20 w 24"/>
                <a:gd name="T3" fmla="*/ 26 h 36"/>
                <a:gd name="T4" fmla="*/ 21 w 24"/>
                <a:gd name="T5" fmla="*/ 32 h 36"/>
                <a:gd name="T6" fmla="*/ 18 w 24"/>
                <a:gd name="T7" fmla="*/ 27 h 36"/>
                <a:gd name="T8" fmla="*/ 3 w 24"/>
                <a:gd name="T9" fmla="*/ 7 h 36"/>
                <a:gd name="T10" fmla="*/ 0 w 24"/>
                <a:gd name="T11" fmla="*/ 8 h 36"/>
                <a:gd name="T12" fmla="*/ 21 w 24"/>
                <a:gd name="T13" fmla="*/ 36 h 36"/>
                <a:gd name="T14" fmla="*/ 24 w 24"/>
                <a:gd name="T15" fmla="*/ 35 h 36"/>
                <a:gd name="T16" fmla="*/ 19 w 24"/>
                <a:gd name="T17" fmla="*/ 0 h 36"/>
                <a:gd name="T18" fmla="*/ 17 w 24"/>
                <a:gd name="T19"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6">
                  <a:moveTo>
                    <a:pt x="17" y="1"/>
                  </a:moveTo>
                  <a:cubicBezTo>
                    <a:pt x="20" y="26"/>
                    <a:pt x="20" y="26"/>
                    <a:pt x="20" y="26"/>
                  </a:cubicBezTo>
                  <a:cubicBezTo>
                    <a:pt x="20" y="28"/>
                    <a:pt x="21" y="30"/>
                    <a:pt x="21" y="32"/>
                  </a:cubicBezTo>
                  <a:cubicBezTo>
                    <a:pt x="20" y="30"/>
                    <a:pt x="19" y="29"/>
                    <a:pt x="18" y="27"/>
                  </a:cubicBezTo>
                  <a:cubicBezTo>
                    <a:pt x="3" y="7"/>
                    <a:pt x="3" y="7"/>
                    <a:pt x="3" y="7"/>
                  </a:cubicBezTo>
                  <a:cubicBezTo>
                    <a:pt x="0" y="8"/>
                    <a:pt x="0" y="8"/>
                    <a:pt x="0" y="8"/>
                  </a:cubicBezTo>
                  <a:cubicBezTo>
                    <a:pt x="21" y="36"/>
                    <a:pt x="21" y="36"/>
                    <a:pt x="21" y="36"/>
                  </a:cubicBezTo>
                  <a:cubicBezTo>
                    <a:pt x="24" y="35"/>
                    <a:pt x="24" y="35"/>
                    <a:pt x="24" y="35"/>
                  </a:cubicBezTo>
                  <a:cubicBezTo>
                    <a:pt x="19" y="0"/>
                    <a:pt x="19" y="0"/>
                    <a:pt x="19" y="0"/>
                  </a:cubicBezTo>
                  <a:lnTo>
                    <a:pt x="17" y="1"/>
                  </a:lnTo>
                  <a:close/>
                </a:path>
              </a:pathLst>
            </a:custGeom>
            <a:grpFill/>
            <a:ln>
              <a:noFill/>
            </a:ln>
          </p:spPr>
          <p:txBody>
            <a:bodyPr anchor="ctr"/>
            <a:lstStyle/>
            <a:p>
              <a:pPr algn="ctr"/>
              <a:endParaRPr/>
            </a:p>
          </p:txBody>
        </p:sp>
        <p:sp>
          <p:nvSpPr>
            <p:cNvPr id="1049000" name="ïŝľiḑé"/>
            <p:cNvSpPr/>
            <p:nvPr/>
          </p:nvSpPr>
          <p:spPr bwMode="auto">
            <a:xfrm>
              <a:off x="4537869" y="3951289"/>
              <a:ext cx="155575" cy="177800"/>
            </a:xfrm>
            <a:custGeom>
              <a:avLst/>
              <a:gdLst>
                <a:gd name="T0" fmla="*/ 62 w 98"/>
                <a:gd name="T1" fmla="*/ 99 h 112"/>
                <a:gd name="T2" fmla="*/ 40 w 98"/>
                <a:gd name="T3" fmla="*/ 66 h 112"/>
                <a:gd name="T4" fmla="*/ 66 w 98"/>
                <a:gd name="T5" fmla="*/ 49 h 112"/>
                <a:gd name="T6" fmla="*/ 59 w 98"/>
                <a:gd name="T7" fmla="*/ 39 h 112"/>
                <a:gd name="T8" fmla="*/ 33 w 98"/>
                <a:gd name="T9" fmla="*/ 56 h 112"/>
                <a:gd name="T10" fmla="*/ 13 w 98"/>
                <a:gd name="T11" fmla="*/ 26 h 112"/>
                <a:gd name="T12" fmla="*/ 40 w 98"/>
                <a:gd name="T13" fmla="*/ 10 h 112"/>
                <a:gd name="T14" fmla="*/ 33 w 98"/>
                <a:gd name="T15" fmla="*/ 0 h 112"/>
                <a:gd name="T16" fmla="*/ 0 w 98"/>
                <a:gd name="T17" fmla="*/ 20 h 112"/>
                <a:gd name="T18" fmla="*/ 62 w 98"/>
                <a:gd name="T19" fmla="*/ 112 h 112"/>
                <a:gd name="T20" fmla="*/ 98 w 98"/>
                <a:gd name="T21" fmla="*/ 92 h 112"/>
                <a:gd name="T22" fmla="*/ 89 w 98"/>
                <a:gd name="T23" fmla="*/ 79 h 112"/>
                <a:gd name="T24" fmla="*/ 62 w 98"/>
                <a:gd name="T25" fmla="*/ 9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2">
                  <a:moveTo>
                    <a:pt x="62" y="99"/>
                  </a:moveTo>
                  <a:lnTo>
                    <a:pt x="40" y="66"/>
                  </a:lnTo>
                  <a:lnTo>
                    <a:pt x="66" y="49"/>
                  </a:lnTo>
                  <a:lnTo>
                    <a:pt x="59" y="39"/>
                  </a:lnTo>
                  <a:lnTo>
                    <a:pt x="33" y="56"/>
                  </a:lnTo>
                  <a:lnTo>
                    <a:pt x="13" y="26"/>
                  </a:lnTo>
                  <a:lnTo>
                    <a:pt x="40" y="10"/>
                  </a:lnTo>
                  <a:lnTo>
                    <a:pt x="33" y="0"/>
                  </a:lnTo>
                  <a:lnTo>
                    <a:pt x="0" y="20"/>
                  </a:lnTo>
                  <a:lnTo>
                    <a:pt x="62" y="112"/>
                  </a:lnTo>
                  <a:lnTo>
                    <a:pt x="98" y="92"/>
                  </a:lnTo>
                  <a:lnTo>
                    <a:pt x="89" y="79"/>
                  </a:lnTo>
                  <a:lnTo>
                    <a:pt x="62" y="99"/>
                  </a:lnTo>
                  <a:close/>
                </a:path>
              </a:pathLst>
            </a:custGeom>
            <a:grpFill/>
            <a:ln>
              <a:noFill/>
            </a:ln>
          </p:spPr>
          <p:txBody>
            <a:bodyPr anchor="ctr"/>
            <a:lstStyle/>
            <a:p>
              <a:pPr algn="ctr"/>
              <a:endParaRPr/>
            </a:p>
          </p:txBody>
        </p:sp>
        <p:sp>
          <p:nvSpPr>
            <p:cNvPr id="1049001" name="iśḷïḑé"/>
            <p:cNvSpPr/>
            <p:nvPr/>
          </p:nvSpPr>
          <p:spPr bwMode="auto">
            <a:xfrm>
              <a:off x="4610894" y="3894139"/>
              <a:ext cx="187325" cy="177800"/>
            </a:xfrm>
            <a:custGeom>
              <a:avLst/>
              <a:gdLst>
                <a:gd name="T0" fmla="*/ 22 w 36"/>
                <a:gd name="T1" fmla="*/ 16 h 34"/>
                <a:gd name="T2" fmla="*/ 20 w 36"/>
                <a:gd name="T3" fmla="*/ 16 h 34"/>
                <a:gd name="T4" fmla="*/ 22 w 36"/>
                <a:gd name="T5" fmla="*/ 11 h 34"/>
                <a:gd name="T6" fmla="*/ 19 w 36"/>
                <a:gd name="T7" fmla="*/ 5 h 34"/>
                <a:gd name="T8" fmla="*/ 15 w 36"/>
                <a:gd name="T9" fmla="*/ 2 h 34"/>
                <a:gd name="T10" fmla="*/ 12 w 36"/>
                <a:gd name="T11" fmla="*/ 0 h 34"/>
                <a:gd name="T12" fmla="*/ 8 w 36"/>
                <a:gd name="T13" fmla="*/ 2 h 34"/>
                <a:gd name="T14" fmla="*/ 0 w 36"/>
                <a:gd name="T15" fmla="*/ 7 h 34"/>
                <a:gd name="T16" fmla="*/ 21 w 36"/>
                <a:gd name="T17" fmla="*/ 34 h 34"/>
                <a:gd name="T18" fmla="*/ 23 w 36"/>
                <a:gd name="T19" fmla="*/ 33 h 34"/>
                <a:gd name="T20" fmla="*/ 14 w 36"/>
                <a:gd name="T21" fmla="*/ 21 h 34"/>
                <a:gd name="T22" fmla="*/ 16 w 36"/>
                <a:gd name="T23" fmla="*/ 19 h 34"/>
                <a:gd name="T24" fmla="*/ 18 w 36"/>
                <a:gd name="T25" fmla="*/ 18 h 34"/>
                <a:gd name="T26" fmla="*/ 19 w 36"/>
                <a:gd name="T27" fmla="*/ 18 h 34"/>
                <a:gd name="T28" fmla="*/ 22 w 36"/>
                <a:gd name="T29" fmla="*/ 19 h 34"/>
                <a:gd name="T30" fmla="*/ 26 w 36"/>
                <a:gd name="T31" fmla="*/ 22 h 34"/>
                <a:gd name="T32" fmla="*/ 33 w 36"/>
                <a:gd name="T33" fmla="*/ 26 h 34"/>
                <a:gd name="T34" fmla="*/ 36 w 36"/>
                <a:gd name="T35" fmla="*/ 24 h 34"/>
                <a:gd name="T36" fmla="*/ 27 w 36"/>
                <a:gd name="T37" fmla="*/ 19 h 34"/>
                <a:gd name="T38" fmla="*/ 22 w 36"/>
                <a:gd name="T39" fmla="*/ 16 h 34"/>
                <a:gd name="T40" fmla="*/ 18 w 36"/>
                <a:gd name="T41" fmla="*/ 12 h 34"/>
                <a:gd name="T42" fmla="*/ 16 w 36"/>
                <a:gd name="T43" fmla="*/ 14 h 34"/>
                <a:gd name="T44" fmla="*/ 12 w 36"/>
                <a:gd name="T45" fmla="*/ 18 h 34"/>
                <a:gd name="T46" fmla="*/ 5 w 36"/>
                <a:gd name="T47" fmla="*/ 9 h 34"/>
                <a:gd name="T48" fmla="*/ 10 w 36"/>
                <a:gd name="T49" fmla="*/ 5 h 34"/>
                <a:gd name="T50" fmla="*/ 14 w 36"/>
                <a:gd name="T51" fmla="*/ 4 h 34"/>
                <a:gd name="T52" fmla="*/ 17 w 36"/>
                <a:gd name="T53" fmla="*/ 7 h 34"/>
                <a:gd name="T54" fmla="*/ 18 w 36"/>
                <a:gd name="T55" fmla="*/ 10 h 34"/>
                <a:gd name="T56" fmla="*/ 18 w 36"/>
                <a:gd name="T57"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34">
                  <a:moveTo>
                    <a:pt x="22" y="16"/>
                  </a:moveTo>
                  <a:cubicBezTo>
                    <a:pt x="22" y="16"/>
                    <a:pt x="21" y="16"/>
                    <a:pt x="20" y="16"/>
                  </a:cubicBezTo>
                  <a:cubicBezTo>
                    <a:pt x="21" y="14"/>
                    <a:pt x="22" y="13"/>
                    <a:pt x="22" y="11"/>
                  </a:cubicBezTo>
                  <a:cubicBezTo>
                    <a:pt x="22" y="9"/>
                    <a:pt x="21" y="7"/>
                    <a:pt x="19" y="5"/>
                  </a:cubicBezTo>
                  <a:cubicBezTo>
                    <a:pt x="18" y="4"/>
                    <a:pt x="17" y="3"/>
                    <a:pt x="15" y="2"/>
                  </a:cubicBezTo>
                  <a:cubicBezTo>
                    <a:pt x="14" y="1"/>
                    <a:pt x="13" y="0"/>
                    <a:pt x="12" y="0"/>
                  </a:cubicBezTo>
                  <a:cubicBezTo>
                    <a:pt x="11" y="0"/>
                    <a:pt x="9" y="1"/>
                    <a:pt x="8" y="2"/>
                  </a:cubicBezTo>
                  <a:cubicBezTo>
                    <a:pt x="0" y="7"/>
                    <a:pt x="0" y="7"/>
                    <a:pt x="0" y="7"/>
                  </a:cubicBezTo>
                  <a:cubicBezTo>
                    <a:pt x="21" y="34"/>
                    <a:pt x="21" y="34"/>
                    <a:pt x="21" y="34"/>
                  </a:cubicBezTo>
                  <a:cubicBezTo>
                    <a:pt x="23" y="33"/>
                    <a:pt x="23" y="33"/>
                    <a:pt x="23" y="33"/>
                  </a:cubicBezTo>
                  <a:cubicBezTo>
                    <a:pt x="14" y="21"/>
                    <a:pt x="14" y="21"/>
                    <a:pt x="14" y="21"/>
                  </a:cubicBezTo>
                  <a:cubicBezTo>
                    <a:pt x="16" y="19"/>
                    <a:pt x="16" y="19"/>
                    <a:pt x="16" y="19"/>
                  </a:cubicBezTo>
                  <a:cubicBezTo>
                    <a:pt x="17" y="19"/>
                    <a:pt x="17" y="18"/>
                    <a:pt x="18" y="18"/>
                  </a:cubicBezTo>
                  <a:cubicBezTo>
                    <a:pt x="18" y="18"/>
                    <a:pt x="19" y="18"/>
                    <a:pt x="19" y="18"/>
                  </a:cubicBezTo>
                  <a:cubicBezTo>
                    <a:pt x="20" y="18"/>
                    <a:pt x="21" y="19"/>
                    <a:pt x="22" y="19"/>
                  </a:cubicBezTo>
                  <a:cubicBezTo>
                    <a:pt x="23" y="20"/>
                    <a:pt x="24" y="21"/>
                    <a:pt x="26" y="22"/>
                  </a:cubicBezTo>
                  <a:cubicBezTo>
                    <a:pt x="33" y="26"/>
                    <a:pt x="33" y="26"/>
                    <a:pt x="33" y="26"/>
                  </a:cubicBezTo>
                  <a:cubicBezTo>
                    <a:pt x="36" y="24"/>
                    <a:pt x="36" y="24"/>
                    <a:pt x="36" y="24"/>
                  </a:cubicBezTo>
                  <a:cubicBezTo>
                    <a:pt x="27" y="19"/>
                    <a:pt x="27" y="19"/>
                    <a:pt x="27" y="19"/>
                  </a:cubicBezTo>
                  <a:cubicBezTo>
                    <a:pt x="25" y="18"/>
                    <a:pt x="24" y="17"/>
                    <a:pt x="22" y="16"/>
                  </a:cubicBezTo>
                  <a:close/>
                  <a:moveTo>
                    <a:pt x="18" y="12"/>
                  </a:moveTo>
                  <a:cubicBezTo>
                    <a:pt x="18" y="13"/>
                    <a:pt x="17" y="14"/>
                    <a:pt x="16" y="14"/>
                  </a:cubicBezTo>
                  <a:cubicBezTo>
                    <a:pt x="12" y="18"/>
                    <a:pt x="12" y="18"/>
                    <a:pt x="12" y="18"/>
                  </a:cubicBezTo>
                  <a:cubicBezTo>
                    <a:pt x="5" y="9"/>
                    <a:pt x="5" y="9"/>
                    <a:pt x="5" y="9"/>
                  </a:cubicBezTo>
                  <a:cubicBezTo>
                    <a:pt x="10" y="5"/>
                    <a:pt x="10" y="5"/>
                    <a:pt x="10" y="5"/>
                  </a:cubicBezTo>
                  <a:cubicBezTo>
                    <a:pt x="11" y="4"/>
                    <a:pt x="13" y="4"/>
                    <a:pt x="14" y="4"/>
                  </a:cubicBezTo>
                  <a:cubicBezTo>
                    <a:pt x="15" y="5"/>
                    <a:pt x="16" y="6"/>
                    <a:pt x="17" y="7"/>
                  </a:cubicBezTo>
                  <a:cubicBezTo>
                    <a:pt x="18" y="8"/>
                    <a:pt x="18" y="9"/>
                    <a:pt x="18" y="10"/>
                  </a:cubicBezTo>
                  <a:cubicBezTo>
                    <a:pt x="19" y="11"/>
                    <a:pt x="19" y="11"/>
                    <a:pt x="18" y="12"/>
                  </a:cubicBezTo>
                  <a:close/>
                </a:path>
              </a:pathLst>
            </a:custGeom>
            <a:grpFill/>
            <a:ln>
              <a:noFill/>
            </a:ln>
          </p:spPr>
          <p:txBody>
            <a:bodyPr anchor="ctr"/>
            <a:lstStyle/>
            <a:p>
              <a:pPr algn="ctr"/>
              <a:endParaRPr/>
            </a:p>
          </p:txBody>
        </p:sp>
        <p:sp>
          <p:nvSpPr>
            <p:cNvPr id="1049002" name="ï$ḷîḋé"/>
            <p:cNvSpPr/>
            <p:nvPr/>
          </p:nvSpPr>
          <p:spPr bwMode="auto">
            <a:xfrm>
              <a:off x="4699794" y="3836989"/>
              <a:ext cx="176213" cy="139700"/>
            </a:xfrm>
            <a:custGeom>
              <a:avLst/>
              <a:gdLst>
                <a:gd name="T0" fmla="*/ 28 w 34"/>
                <a:gd name="T1" fmla="*/ 10 h 27"/>
                <a:gd name="T2" fmla="*/ 24 w 34"/>
                <a:gd name="T3" fmla="*/ 8 h 27"/>
                <a:gd name="T4" fmla="*/ 19 w 34"/>
                <a:gd name="T5" fmla="*/ 9 h 27"/>
                <a:gd name="T6" fmla="*/ 14 w 34"/>
                <a:gd name="T7" fmla="*/ 12 h 27"/>
                <a:gd name="T8" fmla="*/ 10 w 34"/>
                <a:gd name="T9" fmla="*/ 14 h 27"/>
                <a:gd name="T10" fmla="*/ 7 w 34"/>
                <a:gd name="T11" fmla="*/ 13 h 27"/>
                <a:gd name="T12" fmla="*/ 4 w 34"/>
                <a:gd name="T13" fmla="*/ 10 h 27"/>
                <a:gd name="T14" fmla="*/ 5 w 34"/>
                <a:gd name="T15" fmla="*/ 6 h 27"/>
                <a:gd name="T16" fmla="*/ 9 w 34"/>
                <a:gd name="T17" fmla="*/ 4 h 27"/>
                <a:gd name="T18" fmla="*/ 14 w 34"/>
                <a:gd name="T19" fmla="*/ 5 h 27"/>
                <a:gd name="T20" fmla="*/ 15 w 34"/>
                <a:gd name="T21" fmla="*/ 3 h 27"/>
                <a:gd name="T22" fmla="*/ 10 w 34"/>
                <a:gd name="T23" fmla="*/ 1 h 27"/>
                <a:gd name="T24" fmla="*/ 5 w 34"/>
                <a:gd name="T25" fmla="*/ 1 h 27"/>
                <a:gd name="T26" fmla="*/ 2 w 34"/>
                <a:gd name="T27" fmla="*/ 4 h 27"/>
                <a:gd name="T28" fmla="*/ 0 w 34"/>
                <a:gd name="T29" fmla="*/ 8 h 27"/>
                <a:gd name="T30" fmla="*/ 2 w 34"/>
                <a:gd name="T31" fmla="*/ 13 h 27"/>
                <a:gd name="T32" fmla="*/ 5 w 34"/>
                <a:gd name="T33" fmla="*/ 16 h 27"/>
                <a:gd name="T34" fmla="*/ 9 w 34"/>
                <a:gd name="T35" fmla="*/ 18 h 27"/>
                <a:gd name="T36" fmla="*/ 14 w 34"/>
                <a:gd name="T37" fmla="*/ 17 h 27"/>
                <a:gd name="T38" fmla="*/ 18 w 34"/>
                <a:gd name="T39" fmla="*/ 15 h 27"/>
                <a:gd name="T40" fmla="*/ 21 w 34"/>
                <a:gd name="T41" fmla="*/ 12 h 27"/>
                <a:gd name="T42" fmla="*/ 24 w 34"/>
                <a:gd name="T43" fmla="*/ 11 h 27"/>
                <a:gd name="T44" fmla="*/ 27 w 34"/>
                <a:gd name="T45" fmla="*/ 12 h 27"/>
                <a:gd name="T46" fmla="*/ 29 w 34"/>
                <a:gd name="T47" fmla="*/ 14 h 27"/>
                <a:gd name="T48" fmla="*/ 30 w 34"/>
                <a:gd name="T49" fmla="*/ 17 h 27"/>
                <a:gd name="T50" fmla="*/ 29 w 34"/>
                <a:gd name="T51" fmla="*/ 20 h 27"/>
                <a:gd name="T52" fmla="*/ 26 w 34"/>
                <a:gd name="T53" fmla="*/ 22 h 27"/>
                <a:gd name="T54" fmla="*/ 23 w 34"/>
                <a:gd name="T55" fmla="*/ 23 h 27"/>
                <a:gd name="T56" fmla="*/ 19 w 34"/>
                <a:gd name="T57" fmla="*/ 22 h 27"/>
                <a:gd name="T58" fmla="*/ 17 w 34"/>
                <a:gd name="T59" fmla="*/ 24 h 27"/>
                <a:gd name="T60" fmla="*/ 23 w 34"/>
                <a:gd name="T61" fmla="*/ 26 h 27"/>
                <a:gd name="T62" fmla="*/ 29 w 34"/>
                <a:gd name="T63" fmla="*/ 26 h 27"/>
                <a:gd name="T64" fmla="*/ 33 w 34"/>
                <a:gd name="T65" fmla="*/ 22 h 27"/>
                <a:gd name="T66" fmla="*/ 34 w 34"/>
                <a:gd name="T67" fmla="*/ 18 h 27"/>
                <a:gd name="T68" fmla="*/ 32 w 34"/>
                <a:gd name="T69" fmla="*/ 13 h 27"/>
                <a:gd name="T70" fmla="*/ 28 w 34"/>
                <a:gd name="T71"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 h="27">
                  <a:moveTo>
                    <a:pt x="28" y="10"/>
                  </a:moveTo>
                  <a:cubicBezTo>
                    <a:pt x="27" y="9"/>
                    <a:pt x="25" y="8"/>
                    <a:pt x="24" y="8"/>
                  </a:cubicBezTo>
                  <a:cubicBezTo>
                    <a:pt x="22" y="8"/>
                    <a:pt x="20" y="8"/>
                    <a:pt x="19" y="9"/>
                  </a:cubicBezTo>
                  <a:cubicBezTo>
                    <a:pt x="18" y="9"/>
                    <a:pt x="16" y="10"/>
                    <a:pt x="14" y="12"/>
                  </a:cubicBezTo>
                  <a:cubicBezTo>
                    <a:pt x="12" y="13"/>
                    <a:pt x="11" y="14"/>
                    <a:pt x="10" y="14"/>
                  </a:cubicBezTo>
                  <a:cubicBezTo>
                    <a:pt x="9" y="14"/>
                    <a:pt x="8" y="14"/>
                    <a:pt x="7" y="13"/>
                  </a:cubicBezTo>
                  <a:cubicBezTo>
                    <a:pt x="5" y="13"/>
                    <a:pt x="5" y="12"/>
                    <a:pt x="4" y="10"/>
                  </a:cubicBezTo>
                  <a:cubicBezTo>
                    <a:pt x="4" y="9"/>
                    <a:pt x="4" y="8"/>
                    <a:pt x="5" y="6"/>
                  </a:cubicBezTo>
                  <a:cubicBezTo>
                    <a:pt x="6" y="5"/>
                    <a:pt x="7" y="4"/>
                    <a:pt x="9" y="4"/>
                  </a:cubicBezTo>
                  <a:cubicBezTo>
                    <a:pt x="10" y="4"/>
                    <a:pt x="12" y="4"/>
                    <a:pt x="14" y="5"/>
                  </a:cubicBezTo>
                  <a:cubicBezTo>
                    <a:pt x="15" y="3"/>
                    <a:pt x="15" y="3"/>
                    <a:pt x="15" y="3"/>
                  </a:cubicBezTo>
                  <a:cubicBezTo>
                    <a:pt x="13" y="2"/>
                    <a:pt x="12" y="1"/>
                    <a:pt x="10" y="1"/>
                  </a:cubicBezTo>
                  <a:cubicBezTo>
                    <a:pt x="8" y="0"/>
                    <a:pt x="6" y="1"/>
                    <a:pt x="5" y="1"/>
                  </a:cubicBezTo>
                  <a:cubicBezTo>
                    <a:pt x="4" y="2"/>
                    <a:pt x="2" y="3"/>
                    <a:pt x="2" y="4"/>
                  </a:cubicBezTo>
                  <a:cubicBezTo>
                    <a:pt x="1" y="6"/>
                    <a:pt x="0" y="7"/>
                    <a:pt x="0" y="8"/>
                  </a:cubicBezTo>
                  <a:cubicBezTo>
                    <a:pt x="0" y="10"/>
                    <a:pt x="1" y="11"/>
                    <a:pt x="2" y="13"/>
                  </a:cubicBezTo>
                  <a:cubicBezTo>
                    <a:pt x="3" y="14"/>
                    <a:pt x="4" y="15"/>
                    <a:pt x="5" y="16"/>
                  </a:cubicBezTo>
                  <a:cubicBezTo>
                    <a:pt x="7" y="17"/>
                    <a:pt x="8" y="17"/>
                    <a:pt x="9" y="18"/>
                  </a:cubicBezTo>
                  <a:cubicBezTo>
                    <a:pt x="11" y="18"/>
                    <a:pt x="12" y="18"/>
                    <a:pt x="14" y="17"/>
                  </a:cubicBezTo>
                  <a:cubicBezTo>
                    <a:pt x="15" y="17"/>
                    <a:pt x="16" y="16"/>
                    <a:pt x="18" y="15"/>
                  </a:cubicBezTo>
                  <a:cubicBezTo>
                    <a:pt x="20" y="13"/>
                    <a:pt x="21" y="12"/>
                    <a:pt x="21" y="12"/>
                  </a:cubicBezTo>
                  <a:cubicBezTo>
                    <a:pt x="22" y="12"/>
                    <a:pt x="23" y="11"/>
                    <a:pt x="24" y="11"/>
                  </a:cubicBezTo>
                  <a:cubicBezTo>
                    <a:pt x="25" y="11"/>
                    <a:pt x="26" y="12"/>
                    <a:pt x="27" y="12"/>
                  </a:cubicBezTo>
                  <a:cubicBezTo>
                    <a:pt x="28" y="13"/>
                    <a:pt x="29" y="14"/>
                    <a:pt x="29" y="14"/>
                  </a:cubicBezTo>
                  <a:cubicBezTo>
                    <a:pt x="30" y="15"/>
                    <a:pt x="30" y="16"/>
                    <a:pt x="30" y="17"/>
                  </a:cubicBezTo>
                  <a:cubicBezTo>
                    <a:pt x="30" y="18"/>
                    <a:pt x="30" y="19"/>
                    <a:pt x="29" y="20"/>
                  </a:cubicBezTo>
                  <a:cubicBezTo>
                    <a:pt x="28" y="21"/>
                    <a:pt x="27" y="22"/>
                    <a:pt x="26" y="22"/>
                  </a:cubicBezTo>
                  <a:cubicBezTo>
                    <a:pt x="25" y="23"/>
                    <a:pt x="24" y="23"/>
                    <a:pt x="23" y="23"/>
                  </a:cubicBezTo>
                  <a:cubicBezTo>
                    <a:pt x="21" y="23"/>
                    <a:pt x="20" y="22"/>
                    <a:pt x="19" y="22"/>
                  </a:cubicBezTo>
                  <a:cubicBezTo>
                    <a:pt x="17" y="24"/>
                    <a:pt x="17" y="24"/>
                    <a:pt x="17" y="24"/>
                  </a:cubicBezTo>
                  <a:cubicBezTo>
                    <a:pt x="19" y="25"/>
                    <a:pt x="21" y="26"/>
                    <a:pt x="23" y="26"/>
                  </a:cubicBezTo>
                  <a:cubicBezTo>
                    <a:pt x="25" y="27"/>
                    <a:pt x="27" y="26"/>
                    <a:pt x="29" y="26"/>
                  </a:cubicBezTo>
                  <a:cubicBezTo>
                    <a:pt x="30" y="25"/>
                    <a:pt x="31" y="24"/>
                    <a:pt x="33" y="22"/>
                  </a:cubicBezTo>
                  <a:cubicBezTo>
                    <a:pt x="33" y="21"/>
                    <a:pt x="34" y="19"/>
                    <a:pt x="34" y="18"/>
                  </a:cubicBezTo>
                  <a:cubicBezTo>
                    <a:pt x="34" y="16"/>
                    <a:pt x="33" y="15"/>
                    <a:pt x="32" y="13"/>
                  </a:cubicBezTo>
                  <a:cubicBezTo>
                    <a:pt x="31" y="12"/>
                    <a:pt x="30" y="11"/>
                    <a:pt x="28" y="10"/>
                  </a:cubicBezTo>
                  <a:close/>
                </a:path>
              </a:pathLst>
            </a:custGeom>
            <a:grpFill/>
            <a:ln>
              <a:noFill/>
            </a:ln>
          </p:spPr>
          <p:txBody>
            <a:bodyPr anchor="ctr"/>
            <a:lstStyle/>
            <a:p>
              <a:pPr algn="ctr"/>
              <a:endParaRPr/>
            </a:p>
          </p:txBody>
        </p:sp>
        <p:sp>
          <p:nvSpPr>
            <p:cNvPr id="1049003" name="ïṥḷiḍê"/>
            <p:cNvSpPr/>
            <p:nvPr/>
          </p:nvSpPr>
          <p:spPr bwMode="auto">
            <a:xfrm>
              <a:off x="4756944" y="3779839"/>
              <a:ext cx="171450" cy="98425"/>
            </a:xfrm>
            <a:custGeom>
              <a:avLst/>
              <a:gdLst>
                <a:gd name="T0" fmla="*/ 0 w 108"/>
                <a:gd name="T1" fmla="*/ 9 h 62"/>
                <a:gd name="T2" fmla="*/ 101 w 108"/>
                <a:gd name="T3" fmla="*/ 62 h 62"/>
                <a:gd name="T4" fmla="*/ 108 w 108"/>
                <a:gd name="T5" fmla="*/ 52 h 62"/>
                <a:gd name="T6" fmla="*/ 6 w 108"/>
                <a:gd name="T7" fmla="*/ 0 h 62"/>
                <a:gd name="T8" fmla="*/ 0 w 108"/>
                <a:gd name="T9" fmla="*/ 9 h 62"/>
              </a:gdLst>
              <a:ahLst/>
              <a:cxnLst>
                <a:cxn ang="0">
                  <a:pos x="T0" y="T1"/>
                </a:cxn>
                <a:cxn ang="0">
                  <a:pos x="T2" y="T3"/>
                </a:cxn>
                <a:cxn ang="0">
                  <a:pos x="T4" y="T5"/>
                </a:cxn>
                <a:cxn ang="0">
                  <a:pos x="T6" y="T7"/>
                </a:cxn>
                <a:cxn ang="0">
                  <a:pos x="T8" y="T9"/>
                </a:cxn>
              </a:cxnLst>
              <a:rect l="0" t="0" r="r" b="b"/>
              <a:pathLst>
                <a:path w="108" h="62">
                  <a:moveTo>
                    <a:pt x="0" y="9"/>
                  </a:moveTo>
                  <a:lnTo>
                    <a:pt x="101" y="62"/>
                  </a:lnTo>
                  <a:lnTo>
                    <a:pt x="108" y="52"/>
                  </a:lnTo>
                  <a:lnTo>
                    <a:pt x="6" y="0"/>
                  </a:lnTo>
                  <a:lnTo>
                    <a:pt x="0" y="9"/>
                  </a:lnTo>
                  <a:close/>
                </a:path>
              </a:pathLst>
            </a:custGeom>
            <a:grpFill/>
            <a:ln>
              <a:noFill/>
            </a:ln>
          </p:spPr>
          <p:txBody>
            <a:bodyPr anchor="ctr"/>
            <a:lstStyle/>
            <a:p>
              <a:pPr algn="ctr"/>
              <a:endParaRPr/>
            </a:p>
          </p:txBody>
        </p:sp>
        <p:sp>
          <p:nvSpPr>
            <p:cNvPr id="1049004" name="î$1íḋe"/>
            <p:cNvSpPr/>
            <p:nvPr/>
          </p:nvSpPr>
          <p:spPr bwMode="auto">
            <a:xfrm>
              <a:off x="4782344" y="3675064"/>
              <a:ext cx="187325" cy="125413"/>
            </a:xfrm>
            <a:custGeom>
              <a:avLst/>
              <a:gdLst>
                <a:gd name="T0" fmla="*/ 39 w 118"/>
                <a:gd name="T1" fmla="*/ 6 h 79"/>
                <a:gd name="T2" fmla="*/ 26 w 118"/>
                <a:gd name="T3" fmla="*/ 0 h 79"/>
                <a:gd name="T4" fmla="*/ 0 w 118"/>
                <a:gd name="T5" fmla="*/ 52 h 79"/>
                <a:gd name="T6" fmla="*/ 13 w 118"/>
                <a:gd name="T7" fmla="*/ 59 h 79"/>
                <a:gd name="T8" fmla="*/ 23 w 118"/>
                <a:gd name="T9" fmla="*/ 36 h 79"/>
                <a:gd name="T10" fmla="*/ 115 w 118"/>
                <a:gd name="T11" fmla="*/ 79 h 79"/>
                <a:gd name="T12" fmla="*/ 118 w 118"/>
                <a:gd name="T13" fmla="*/ 69 h 79"/>
                <a:gd name="T14" fmla="*/ 26 w 118"/>
                <a:gd name="T15" fmla="*/ 29 h 79"/>
                <a:gd name="T16" fmla="*/ 39 w 118"/>
                <a:gd name="T17" fmla="*/ 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79">
                  <a:moveTo>
                    <a:pt x="39" y="6"/>
                  </a:moveTo>
                  <a:lnTo>
                    <a:pt x="26" y="0"/>
                  </a:lnTo>
                  <a:lnTo>
                    <a:pt x="0" y="52"/>
                  </a:lnTo>
                  <a:lnTo>
                    <a:pt x="13" y="59"/>
                  </a:lnTo>
                  <a:lnTo>
                    <a:pt x="23" y="36"/>
                  </a:lnTo>
                  <a:lnTo>
                    <a:pt x="115" y="79"/>
                  </a:lnTo>
                  <a:lnTo>
                    <a:pt x="118" y="69"/>
                  </a:lnTo>
                  <a:lnTo>
                    <a:pt x="26" y="29"/>
                  </a:lnTo>
                  <a:lnTo>
                    <a:pt x="39" y="6"/>
                  </a:lnTo>
                  <a:close/>
                </a:path>
              </a:pathLst>
            </a:custGeom>
            <a:grpFill/>
            <a:ln>
              <a:noFill/>
            </a:ln>
          </p:spPr>
          <p:txBody>
            <a:bodyPr anchor="ctr"/>
            <a:lstStyle/>
            <a:p>
              <a:pPr algn="ctr"/>
              <a:endParaRPr/>
            </a:p>
          </p:txBody>
        </p:sp>
        <p:sp>
          <p:nvSpPr>
            <p:cNvPr id="1049005" name="ïṥḷïdê"/>
            <p:cNvSpPr/>
            <p:nvPr/>
          </p:nvSpPr>
          <p:spPr bwMode="auto">
            <a:xfrm>
              <a:off x="3925094" y="3821114"/>
              <a:ext cx="88900" cy="119063"/>
            </a:xfrm>
            <a:custGeom>
              <a:avLst/>
              <a:gdLst>
                <a:gd name="T0" fmla="*/ 17 w 17"/>
                <a:gd name="T1" fmla="*/ 1 h 23"/>
                <a:gd name="T2" fmla="*/ 17 w 17"/>
                <a:gd name="T3" fmla="*/ 0 h 23"/>
                <a:gd name="T4" fmla="*/ 10 w 17"/>
                <a:gd name="T5" fmla="*/ 0 h 23"/>
                <a:gd name="T6" fmla="*/ 10 w 17"/>
                <a:gd name="T7" fmla="*/ 1 h 23"/>
                <a:gd name="T8" fmla="*/ 12 w 17"/>
                <a:gd name="T9" fmla="*/ 1 h 23"/>
                <a:gd name="T10" fmla="*/ 13 w 17"/>
                <a:gd name="T11" fmla="*/ 2 h 23"/>
                <a:gd name="T12" fmla="*/ 13 w 17"/>
                <a:gd name="T13" fmla="*/ 3 h 23"/>
                <a:gd name="T14" fmla="*/ 11 w 17"/>
                <a:gd name="T15" fmla="*/ 5 h 23"/>
                <a:gd name="T16" fmla="*/ 5 w 17"/>
                <a:gd name="T17" fmla="*/ 16 h 23"/>
                <a:gd name="T18" fmla="*/ 3 w 17"/>
                <a:gd name="T19" fmla="*/ 18 h 23"/>
                <a:gd name="T20" fmla="*/ 2 w 17"/>
                <a:gd name="T21" fmla="*/ 19 h 23"/>
                <a:gd name="T22" fmla="*/ 0 w 17"/>
                <a:gd name="T23" fmla="*/ 18 h 23"/>
                <a:gd name="T24" fmla="*/ 0 w 17"/>
                <a:gd name="T25" fmla="*/ 19 h 23"/>
                <a:gd name="T26" fmla="*/ 8 w 17"/>
                <a:gd name="T27" fmla="*/ 23 h 23"/>
                <a:gd name="T28" fmla="*/ 8 w 17"/>
                <a:gd name="T29" fmla="*/ 22 h 23"/>
                <a:gd name="T30" fmla="*/ 6 w 17"/>
                <a:gd name="T31" fmla="*/ 21 h 23"/>
                <a:gd name="T32" fmla="*/ 6 w 17"/>
                <a:gd name="T33" fmla="*/ 20 h 23"/>
                <a:gd name="T34" fmla="*/ 7 w 17"/>
                <a:gd name="T35" fmla="*/ 18 h 23"/>
                <a:gd name="T36" fmla="*/ 17 w 17"/>
                <a:gd name="T3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23">
                  <a:moveTo>
                    <a:pt x="17" y="1"/>
                  </a:moveTo>
                  <a:cubicBezTo>
                    <a:pt x="17" y="0"/>
                    <a:pt x="17" y="0"/>
                    <a:pt x="17" y="0"/>
                  </a:cubicBezTo>
                  <a:cubicBezTo>
                    <a:pt x="10" y="0"/>
                    <a:pt x="10" y="0"/>
                    <a:pt x="10" y="0"/>
                  </a:cubicBezTo>
                  <a:cubicBezTo>
                    <a:pt x="10" y="1"/>
                    <a:pt x="10" y="1"/>
                    <a:pt x="10" y="1"/>
                  </a:cubicBezTo>
                  <a:cubicBezTo>
                    <a:pt x="11" y="1"/>
                    <a:pt x="12" y="1"/>
                    <a:pt x="12" y="1"/>
                  </a:cubicBezTo>
                  <a:cubicBezTo>
                    <a:pt x="12" y="1"/>
                    <a:pt x="13" y="1"/>
                    <a:pt x="13" y="2"/>
                  </a:cubicBezTo>
                  <a:cubicBezTo>
                    <a:pt x="13" y="2"/>
                    <a:pt x="13" y="2"/>
                    <a:pt x="13" y="3"/>
                  </a:cubicBezTo>
                  <a:cubicBezTo>
                    <a:pt x="13" y="3"/>
                    <a:pt x="12" y="4"/>
                    <a:pt x="11" y="5"/>
                  </a:cubicBezTo>
                  <a:cubicBezTo>
                    <a:pt x="5" y="16"/>
                    <a:pt x="5" y="16"/>
                    <a:pt x="5" y="16"/>
                  </a:cubicBezTo>
                  <a:cubicBezTo>
                    <a:pt x="4" y="18"/>
                    <a:pt x="4" y="18"/>
                    <a:pt x="3" y="18"/>
                  </a:cubicBezTo>
                  <a:cubicBezTo>
                    <a:pt x="3" y="19"/>
                    <a:pt x="3" y="19"/>
                    <a:pt x="2" y="19"/>
                  </a:cubicBezTo>
                  <a:cubicBezTo>
                    <a:pt x="2" y="19"/>
                    <a:pt x="1" y="18"/>
                    <a:pt x="0" y="18"/>
                  </a:cubicBezTo>
                  <a:cubicBezTo>
                    <a:pt x="0" y="19"/>
                    <a:pt x="0" y="19"/>
                    <a:pt x="0" y="19"/>
                  </a:cubicBezTo>
                  <a:cubicBezTo>
                    <a:pt x="8" y="23"/>
                    <a:pt x="8" y="23"/>
                    <a:pt x="8" y="23"/>
                  </a:cubicBezTo>
                  <a:cubicBezTo>
                    <a:pt x="8" y="22"/>
                    <a:pt x="8" y="22"/>
                    <a:pt x="8" y="22"/>
                  </a:cubicBezTo>
                  <a:cubicBezTo>
                    <a:pt x="7" y="22"/>
                    <a:pt x="7" y="21"/>
                    <a:pt x="6" y="21"/>
                  </a:cubicBezTo>
                  <a:cubicBezTo>
                    <a:pt x="6" y="21"/>
                    <a:pt x="6" y="20"/>
                    <a:pt x="6" y="20"/>
                  </a:cubicBezTo>
                  <a:cubicBezTo>
                    <a:pt x="6" y="20"/>
                    <a:pt x="7" y="19"/>
                    <a:pt x="7" y="18"/>
                  </a:cubicBezTo>
                  <a:lnTo>
                    <a:pt x="17" y="1"/>
                  </a:lnTo>
                  <a:close/>
                </a:path>
              </a:pathLst>
            </a:custGeom>
            <a:grpFill/>
            <a:ln>
              <a:noFill/>
            </a:ln>
          </p:spPr>
          <p:txBody>
            <a:bodyPr anchor="ctr"/>
            <a:lstStyle/>
            <a:p>
              <a:pPr algn="ctr"/>
              <a:endParaRPr/>
            </a:p>
          </p:txBody>
        </p:sp>
        <p:sp>
          <p:nvSpPr>
            <p:cNvPr id="1049006" name="ïS1ïďê"/>
            <p:cNvSpPr/>
            <p:nvPr/>
          </p:nvSpPr>
          <p:spPr bwMode="auto">
            <a:xfrm>
              <a:off x="4091782" y="3862389"/>
              <a:ext cx="77788" cy="130175"/>
            </a:xfrm>
            <a:custGeom>
              <a:avLst/>
              <a:gdLst>
                <a:gd name="T0" fmla="*/ 9 w 15"/>
                <a:gd name="T1" fmla="*/ 1 h 25"/>
                <a:gd name="T2" fmla="*/ 4 w 15"/>
                <a:gd name="T3" fmla="*/ 2 h 25"/>
                <a:gd name="T4" fmla="*/ 2 w 15"/>
                <a:gd name="T5" fmla="*/ 5 h 25"/>
                <a:gd name="T6" fmla="*/ 2 w 15"/>
                <a:gd name="T7" fmla="*/ 8 h 25"/>
                <a:gd name="T8" fmla="*/ 5 w 15"/>
                <a:gd name="T9" fmla="*/ 12 h 25"/>
                <a:gd name="T10" fmla="*/ 1 w 15"/>
                <a:gd name="T11" fmla="*/ 15 h 25"/>
                <a:gd name="T12" fmla="*/ 0 w 15"/>
                <a:gd name="T13" fmla="*/ 18 h 25"/>
                <a:gd name="T14" fmla="*/ 1 w 15"/>
                <a:gd name="T15" fmla="*/ 22 h 25"/>
                <a:gd name="T16" fmla="*/ 6 w 15"/>
                <a:gd name="T17" fmla="*/ 25 h 25"/>
                <a:gd name="T18" fmla="*/ 11 w 15"/>
                <a:gd name="T19" fmla="*/ 24 h 25"/>
                <a:gd name="T20" fmla="*/ 14 w 15"/>
                <a:gd name="T21" fmla="*/ 20 h 25"/>
                <a:gd name="T22" fmla="*/ 13 w 15"/>
                <a:gd name="T23" fmla="*/ 16 h 25"/>
                <a:gd name="T24" fmla="*/ 9 w 15"/>
                <a:gd name="T25" fmla="*/ 12 h 25"/>
                <a:gd name="T26" fmla="*/ 14 w 15"/>
                <a:gd name="T27" fmla="*/ 9 h 25"/>
                <a:gd name="T28" fmla="*/ 15 w 15"/>
                <a:gd name="T29" fmla="*/ 7 h 25"/>
                <a:gd name="T30" fmla="*/ 14 w 15"/>
                <a:gd name="T31" fmla="*/ 3 h 25"/>
                <a:gd name="T32" fmla="*/ 9 w 15"/>
                <a:gd name="T33" fmla="*/ 1 h 25"/>
                <a:gd name="T34" fmla="*/ 11 w 15"/>
                <a:gd name="T35" fmla="*/ 19 h 25"/>
                <a:gd name="T36" fmla="*/ 11 w 15"/>
                <a:gd name="T37" fmla="*/ 21 h 25"/>
                <a:gd name="T38" fmla="*/ 10 w 15"/>
                <a:gd name="T39" fmla="*/ 23 h 25"/>
                <a:gd name="T40" fmla="*/ 6 w 15"/>
                <a:gd name="T41" fmla="*/ 24 h 25"/>
                <a:gd name="T42" fmla="*/ 3 w 15"/>
                <a:gd name="T43" fmla="*/ 22 h 25"/>
                <a:gd name="T44" fmla="*/ 3 w 15"/>
                <a:gd name="T45" fmla="*/ 18 h 25"/>
                <a:gd name="T46" fmla="*/ 4 w 15"/>
                <a:gd name="T47" fmla="*/ 15 h 25"/>
                <a:gd name="T48" fmla="*/ 6 w 15"/>
                <a:gd name="T49" fmla="*/ 13 h 25"/>
                <a:gd name="T50" fmla="*/ 11 w 15"/>
                <a:gd name="T51" fmla="*/ 19 h 25"/>
                <a:gd name="T52" fmla="*/ 12 w 15"/>
                <a:gd name="T53" fmla="*/ 8 h 25"/>
                <a:gd name="T54" fmla="*/ 8 w 15"/>
                <a:gd name="T55" fmla="*/ 11 h 25"/>
                <a:gd name="T56" fmla="*/ 6 w 15"/>
                <a:gd name="T57" fmla="*/ 8 h 25"/>
                <a:gd name="T58" fmla="*/ 5 w 15"/>
                <a:gd name="T59" fmla="*/ 6 h 25"/>
                <a:gd name="T60" fmla="*/ 5 w 15"/>
                <a:gd name="T61" fmla="*/ 5 h 25"/>
                <a:gd name="T62" fmla="*/ 6 w 15"/>
                <a:gd name="T63" fmla="*/ 2 h 25"/>
                <a:gd name="T64" fmla="*/ 9 w 15"/>
                <a:gd name="T65" fmla="*/ 2 h 25"/>
                <a:gd name="T66" fmla="*/ 12 w 15"/>
                <a:gd name="T67" fmla="*/ 3 h 25"/>
                <a:gd name="T68" fmla="*/ 12 w 15"/>
                <a:gd name="T69" fmla="*/ 6 h 25"/>
                <a:gd name="T70" fmla="*/ 12 w 15"/>
                <a:gd name="T7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 h="25">
                  <a:moveTo>
                    <a:pt x="9" y="1"/>
                  </a:moveTo>
                  <a:cubicBezTo>
                    <a:pt x="7" y="0"/>
                    <a:pt x="6" y="1"/>
                    <a:pt x="4" y="2"/>
                  </a:cubicBezTo>
                  <a:cubicBezTo>
                    <a:pt x="3" y="3"/>
                    <a:pt x="2" y="4"/>
                    <a:pt x="2" y="5"/>
                  </a:cubicBezTo>
                  <a:cubicBezTo>
                    <a:pt x="2" y="6"/>
                    <a:pt x="2" y="7"/>
                    <a:pt x="2" y="8"/>
                  </a:cubicBezTo>
                  <a:cubicBezTo>
                    <a:pt x="3" y="9"/>
                    <a:pt x="4" y="11"/>
                    <a:pt x="5" y="12"/>
                  </a:cubicBezTo>
                  <a:cubicBezTo>
                    <a:pt x="4" y="13"/>
                    <a:pt x="2" y="14"/>
                    <a:pt x="1" y="15"/>
                  </a:cubicBezTo>
                  <a:cubicBezTo>
                    <a:pt x="0" y="16"/>
                    <a:pt x="0" y="17"/>
                    <a:pt x="0" y="18"/>
                  </a:cubicBezTo>
                  <a:cubicBezTo>
                    <a:pt x="0" y="19"/>
                    <a:pt x="0" y="21"/>
                    <a:pt x="1" y="22"/>
                  </a:cubicBezTo>
                  <a:cubicBezTo>
                    <a:pt x="2" y="24"/>
                    <a:pt x="4" y="24"/>
                    <a:pt x="6" y="25"/>
                  </a:cubicBezTo>
                  <a:cubicBezTo>
                    <a:pt x="8" y="25"/>
                    <a:pt x="10" y="25"/>
                    <a:pt x="11" y="24"/>
                  </a:cubicBezTo>
                  <a:cubicBezTo>
                    <a:pt x="13" y="23"/>
                    <a:pt x="14" y="21"/>
                    <a:pt x="14" y="20"/>
                  </a:cubicBezTo>
                  <a:cubicBezTo>
                    <a:pt x="14" y="18"/>
                    <a:pt x="14" y="17"/>
                    <a:pt x="13" y="16"/>
                  </a:cubicBezTo>
                  <a:cubicBezTo>
                    <a:pt x="12" y="15"/>
                    <a:pt x="11" y="14"/>
                    <a:pt x="9" y="12"/>
                  </a:cubicBezTo>
                  <a:cubicBezTo>
                    <a:pt x="11" y="11"/>
                    <a:pt x="13" y="10"/>
                    <a:pt x="14" y="9"/>
                  </a:cubicBezTo>
                  <a:cubicBezTo>
                    <a:pt x="14" y="8"/>
                    <a:pt x="15" y="7"/>
                    <a:pt x="15" y="7"/>
                  </a:cubicBezTo>
                  <a:cubicBezTo>
                    <a:pt x="15" y="5"/>
                    <a:pt x="15" y="4"/>
                    <a:pt x="14" y="3"/>
                  </a:cubicBezTo>
                  <a:cubicBezTo>
                    <a:pt x="13" y="2"/>
                    <a:pt x="11" y="1"/>
                    <a:pt x="9" y="1"/>
                  </a:cubicBezTo>
                  <a:close/>
                  <a:moveTo>
                    <a:pt x="11" y="19"/>
                  </a:moveTo>
                  <a:cubicBezTo>
                    <a:pt x="11" y="19"/>
                    <a:pt x="11" y="20"/>
                    <a:pt x="11" y="21"/>
                  </a:cubicBezTo>
                  <a:cubicBezTo>
                    <a:pt x="11" y="22"/>
                    <a:pt x="10" y="23"/>
                    <a:pt x="10" y="23"/>
                  </a:cubicBezTo>
                  <a:cubicBezTo>
                    <a:pt x="9" y="24"/>
                    <a:pt x="8" y="24"/>
                    <a:pt x="6" y="24"/>
                  </a:cubicBezTo>
                  <a:cubicBezTo>
                    <a:pt x="5" y="24"/>
                    <a:pt x="4" y="23"/>
                    <a:pt x="3" y="22"/>
                  </a:cubicBezTo>
                  <a:cubicBezTo>
                    <a:pt x="3" y="21"/>
                    <a:pt x="2" y="20"/>
                    <a:pt x="3" y="18"/>
                  </a:cubicBezTo>
                  <a:cubicBezTo>
                    <a:pt x="3" y="17"/>
                    <a:pt x="3" y="16"/>
                    <a:pt x="4" y="15"/>
                  </a:cubicBezTo>
                  <a:cubicBezTo>
                    <a:pt x="4" y="15"/>
                    <a:pt x="5" y="14"/>
                    <a:pt x="6" y="13"/>
                  </a:cubicBezTo>
                  <a:cubicBezTo>
                    <a:pt x="9" y="15"/>
                    <a:pt x="10" y="17"/>
                    <a:pt x="11" y="19"/>
                  </a:cubicBezTo>
                  <a:close/>
                  <a:moveTo>
                    <a:pt x="12" y="8"/>
                  </a:moveTo>
                  <a:cubicBezTo>
                    <a:pt x="11" y="9"/>
                    <a:pt x="10" y="10"/>
                    <a:pt x="8" y="11"/>
                  </a:cubicBezTo>
                  <a:cubicBezTo>
                    <a:pt x="6" y="8"/>
                    <a:pt x="6" y="8"/>
                    <a:pt x="6" y="8"/>
                  </a:cubicBezTo>
                  <a:cubicBezTo>
                    <a:pt x="5" y="8"/>
                    <a:pt x="5" y="7"/>
                    <a:pt x="5" y="6"/>
                  </a:cubicBezTo>
                  <a:cubicBezTo>
                    <a:pt x="5" y="6"/>
                    <a:pt x="4" y="5"/>
                    <a:pt x="5" y="5"/>
                  </a:cubicBezTo>
                  <a:cubicBezTo>
                    <a:pt x="5" y="4"/>
                    <a:pt x="5" y="3"/>
                    <a:pt x="6" y="2"/>
                  </a:cubicBezTo>
                  <a:cubicBezTo>
                    <a:pt x="7" y="2"/>
                    <a:pt x="8" y="2"/>
                    <a:pt x="9" y="2"/>
                  </a:cubicBezTo>
                  <a:cubicBezTo>
                    <a:pt x="10" y="2"/>
                    <a:pt x="11" y="2"/>
                    <a:pt x="12" y="3"/>
                  </a:cubicBezTo>
                  <a:cubicBezTo>
                    <a:pt x="12" y="4"/>
                    <a:pt x="13" y="5"/>
                    <a:pt x="12" y="6"/>
                  </a:cubicBezTo>
                  <a:cubicBezTo>
                    <a:pt x="12" y="7"/>
                    <a:pt x="12" y="8"/>
                    <a:pt x="12" y="8"/>
                  </a:cubicBezTo>
                  <a:close/>
                </a:path>
              </a:pathLst>
            </a:custGeom>
            <a:grpFill/>
            <a:ln>
              <a:noFill/>
            </a:ln>
          </p:spPr>
          <p:txBody>
            <a:bodyPr anchor="ctr"/>
            <a:lstStyle/>
            <a:p>
              <a:pPr algn="ctr"/>
              <a:endParaRPr/>
            </a:p>
          </p:txBody>
        </p:sp>
        <p:sp>
          <p:nvSpPr>
            <p:cNvPr id="1049007" name="i$1ïdè"/>
            <p:cNvSpPr/>
            <p:nvPr/>
          </p:nvSpPr>
          <p:spPr bwMode="auto">
            <a:xfrm>
              <a:off x="4252119" y="3862389"/>
              <a:ext cx="84138" cy="136525"/>
            </a:xfrm>
            <a:custGeom>
              <a:avLst/>
              <a:gdLst>
                <a:gd name="T0" fmla="*/ 15 w 16"/>
                <a:gd name="T1" fmla="*/ 16 h 26"/>
                <a:gd name="T2" fmla="*/ 15 w 16"/>
                <a:gd name="T3" fmla="*/ 9 h 26"/>
                <a:gd name="T4" fmla="*/ 12 w 16"/>
                <a:gd name="T5" fmla="*/ 2 h 26"/>
                <a:gd name="T6" fmla="*/ 6 w 16"/>
                <a:gd name="T7" fmla="*/ 1 h 26"/>
                <a:gd name="T8" fmla="*/ 1 w 16"/>
                <a:gd name="T9" fmla="*/ 4 h 26"/>
                <a:gd name="T10" fmla="*/ 0 w 16"/>
                <a:gd name="T11" fmla="*/ 10 h 26"/>
                <a:gd name="T12" fmla="*/ 3 w 16"/>
                <a:gd name="T13" fmla="*/ 15 h 26"/>
                <a:gd name="T14" fmla="*/ 8 w 16"/>
                <a:gd name="T15" fmla="*/ 16 h 26"/>
                <a:gd name="T16" fmla="*/ 12 w 16"/>
                <a:gd name="T17" fmla="*/ 13 h 26"/>
                <a:gd name="T18" fmla="*/ 11 w 16"/>
                <a:gd name="T19" fmla="*/ 19 h 26"/>
                <a:gd name="T20" fmla="*/ 8 w 16"/>
                <a:gd name="T21" fmla="*/ 23 h 26"/>
                <a:gd name="T22" fmla="*/ 4 w 16"/>
                <a:gd name="T23" fmla="*/ 25 h 26"/>
                <a:gd name="T24" fmla="*/ 4 w 16"/>
                <a:gd name="T25" fmla="*/ 26 h 26"/>
                <a:gd name="T26" fmla="*/ 5 w 16"/>
                <a:gd name="T27" fmla="*/ 26 h 26"/>
                <a:gd name="T28" fmla="*/ 11 w 16"/>
                <a:gd name="T29" fmla="*/ 23 h 26"/>
                <a:gd name="T30" fmla="*/ 15 w 16"/>
                <a:gd name="T31" fmla="*/ 16 h 26"/>
                <a:gd name="T32" fmla="*/ 11 w 16"/>
                <a:gd name="T33" fmla="*/ 13 h 26"/>
                <a:gd name="T34" fmla="*/ 9 w 16"/>
                <a:gd name="T35" fmla="*/ 14 h 26"/>
                <a:gd name="T36" fmla="*/ 6 w 16"/>
                <a:gd name="T37" fmla="*/ 13 h 26"/>
                <a:gd name="T38" fmla="*/ 3 w 16"/>
                <a:gd name="T39" fmla="*/ 8 h 26"/>
                <a:gd name="T40" fmla="*/ 3 w 16"/>
                <a:gd name="T41" fmla="*/ 4 h 26"/>
                <a:gd name="T42" fmla="*/ 6 w 16"/>
                <a:gd name="T43" fmla="*/ 2 h 26"/>
                <a:gd name="T44" fmla="*/ 8 w 16"/>
                <a:gd name="T45" fmla="*/ 2 h 26"/>
                <a:gd name="T46" fmla="*/ 11 w 16"/>
                <a:gd name="T47" fmla="*/ 5 h 26"/>
                <a:gd name="T48" fmla="*/ 12 w 16"/>
                <a:gd name="T49" fmla="*/ 8 h 26"/>
                <a:gd name="T50" fmla="*/ 12 w 16"/>
                <a:gd name="T51" fmla="*/ 12 h 26"/>
                <a:gd name="T52" fmla="*/ 11 w 16"/>
                <a:gd name="T53"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6">
                  <a:moveTo>
                    <a:pt x="15" y="16"/>
                  </a:moveTo>
                  <a:cubicBezTo>
                    <a:pt x="16" y="14"/>
                    <a:pt x="16" y="11"/>
                    <a:pt x="15" y="9"/>
                  </a:cubicBezTo>
                  <a:cubicBezTo>
                    <a:pt x="15" y="6"/>
                    <a:pt x="14" y="4"/>
                    <a:pt x="12" y="2"/>
                  </a:cubicBezTo>
                  <a:cubicBezTo>
                    <a:pt x="10" y="1"/>
                    <a:pt x="8" y="0"/>
                    <a:pt x="6" y="1"/>
                  </a:cubicBezTo>
                  <a:cubicBezTo>
                    <a:pt x="4" y="1"/>
                    <a:pt x="2" y="2"/>
                    <a:pt x="1" y="4"/>
                  </a:cubicBezTo>
                  <a:cubicBezTo>
                    <a:pt x="0" y="6"/>
                    <a:pt x="0" y="8"/>
                    <a:pt x="0" y="10"/>
                  </a:cubicBezTo>
                  <a:cubicBezTo>
                    <a:pt x="1" y="12"/>
                    <a:pt x="1" y="14"/>
                    <a:pt x="3" y="15"/>
                  </a:cubicBezTo>
                  <a:cubicBezTo>
                    <a:pt x="4" y="16"/>
                    <a:pt x="6" y="16"/>
                    <a:pt x="8" y="16"/>
                  </a:cubicBezTo>
                  <a:cubicBezTo>
                    <a:pt x="9" y="16"/>
                    <a:pt x="11" y="15"/>
                    <a:pt x="12" y="13"/>
                  </a:cubicBezTo>
                  <a:cubicBezTo>
                    <a:pt x="12" y="15"/>
                    <a:pt x="12" y="17"/>
                    <a:pt x="11" y="19"/>
                  </a:cubicBezTo>
                  <a:cubicBezTo>
                    <a:pt x="10" y="21"/>
                    <a:pt x="9" y="22"/>
                    <a:pt x="8" y="23"/>
                  </a:cubicBezTo>
                  <a:cubicBezTo>
                    <a:pt x="6" y="24"/>
                    <a:pt x="5" y="25"/>
                    <a:pt x="4" y="25"/>
                  </a:cubicBezTo>
                  <a:cubicBezTo>
                    <a:pt x="4" y="26"/>
                    <a:pt x="4" y="26"/>
                    <a:pt x="4" y="26"/>
                  </a:cubicBezTo>
                  <a:cubicBezTo>
                    <a:pt x="5" y="26"/>
                    <a:pt x="5" y="26"/>
                    <a:pt x="5" y="26"/>
                  </a:cubicBezTo>
                  <a:cubicBezTo>
                    <a:pt x="7" y="25"/>
                    <a:pt x="9" y="24"/>
                    <a:pt x="11" y="23"/>
                  </a:cubicBezTo>
                  <a:cubicBezTo>
                    <a:pt x="13" y="21"/>
                    <a:pt x="14" y="19"/>
                    <a:pt x="15" y="16"/>
                  </a:cubicBezTo>
                  <a:close/>
                  <a:moveTo>
                    <a:pt x="11" y="13"/>
                  </a:moveTo>
                  <a:cubicBezTo>
                    <a:pt x="10" y="14"/>
                    <a:pt x="9" y="14"/>
                    <a:pt x="9" y="14"/>
                  </a:cubicBezTo>
                  <a:cubicBezTo>
                    <a:pt x="8" y="14"/>
                    <a:pt x="7" y="14"/>
                    <a:pt x="6" y="13"/>
                  </a:cubicBezTo>
                  <a:cubicBezTo>
                    <a:pt x="4" y="12"/>
                    <a:pt x="3" y="10"/>
                    <a:pt x="3" y="8"/>
                  </a:cubicBezTo>
                  <a:cubicBezTo>
                    <a:pt x="3" y="6"/>
                    <a:pt x="3" y="5"/>
                    <a:pt x="3" y="4"/>
                  </a:cubicBezTo>
                  <a:cubicBezTo>
                    <a:pt x="4" y="3"/>
                    <a:pt x="5" y="2"/>
                    <a:pt x="6" y="2"/>
                  </a:cubicBezTo>
                  <a:cubicBezTo>
                    <a:pt x="7" y="2"/>
                    <a:pt x="8" y="2"/>
                    <a:pt x="8" y="2"/>
                  </a:cubicBezTo>
                  <a:cubicBezTo>
                    <a:pt x="9" y="3"/>
                    <a:pt x="10" y="4"/>
                    <a:pt x="11" y="5"/>
                  </a:cubicBezTo>
                  <a:cubicBezTo>
                    <a:pt x="11" y="6"/>
                    <a:pt x="12" y="7"/>
                    <a:pt x="12" y="8"/>
                  </a:cubicBezTo>
                  <a:cubicBezTo>
                    <a:pt x="12" y="9"/>
                    <a:pt x="12" y="10"/>
                    <a:pt x="12" y="12"/>
                  </a:cubicBezTo>
                  <a:cubicBezTo>
                    <a:pt x="12" y="13"/>
                    <a:pt x="11" y="13"/>
                    <a:pt x="11" y="13"/>
                  </a:cubicBezTo>
                  <a:close/>
                </a:path>
              </a:pathLst>
            </a:custGeom>
            <a:grpFill/>
            <a:ln>
              <a:noFill/>
            </a:ln>
          </p:spPr>
          <p:txBody>
            <a:bodyPr anchor="ctr"/>
            <a:lstStyle/>
            <a:p>
              <a:pPr algn="ctr"/>
              <a:endParaRPr/>
            </a:p>
          </p:txBody>
        </p:sp>
        <p:sp>
          <p:nvSpPr>
            <p:cNvPr id="1049008" name="îṧlîḑé"/>
            <p:cNvSpPr/>
            <p:nvPr/>
          </p:nvSpPr>
          <p:spPr bwMode="auto">
            <a:xfrm>
              <a:off x="4398169" y="3841752"/>
              <a:ext cx="73025" cy="130175"/>
            </a:xfrm>
            <a:custGeom>
              <a:avLst/>
              <a:gdLst>
                <a:gd name="T0" fmla="*/ 11 w 14"/>
                <a:gd name="T1" fmla="*/ 24 h 25"/>
                <a:gd name="T2" fmla="*/ 14 w 14"/>
                <a:gd name="T3" fmla="*/ 0 h 25"/>
                <a:gd name="T4" fmla="*/ 14 w 14"/>
                <a:gd name="T5" fmla="*/ 0 h 25"/>
                <a:gd name="T6" fmla="*/ 1 w 14"/>
                <a:gd name="T7" fmla="*/ 2 h 25"/>
                <a:gd name="T8" fmla="*/ 0 w 14"/>
                <a:gd name="T9" fmla="*/ 8 h 25"/>
                <a:gd name="T10" fmla="*/ 0 w 14"/>
                <a:gd name="T11" fmla="*/ 8 h 25"/>
                <a:gd name="T12" fmla="*/ 2 w 14"/>
                <a:gd name="T13" fmla="*/ 5 h 25"/>
                <a:gd name="T14" fmla="*/ 5 w 14"/>
                <a:gd name="T15" fmla="*/ 4 h 25"/>
                <a:gd name="T16" fmla="*/ 12 w 14"/>
                <a:gd name="T17" fmla="*/ 3 h 25"/>
                <a:gd name="T18" fmla="*/ 9 w 14"/>
                <a:gd name="T19" fmla="*/ 25 h 25"/>
                <a:gd name="T20" fmla="*/ 11 w 14"/>
                <a:gd name="T2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5">
                  <a:moveTo>
                    <a:pt x="11" y="24"/>
                  </a:moveTo>
                  <a:cubicBezTo>
                    <a:pt x="14" y="0"/>
                    <a:pt x="14" y="0"/>
                    <a:pt x="14" y="0"/>
                  </a:cubicBezTo>
                  <a:cubicBezTo>
                    <a:pt x="14" y="0"/>
                    <a:pt x="14" y="0"/>
                    <a:pt x="14" y="0"/>
                  </a:cubicBezTo>
                  <a:cubicBezTo>
                    <a:pt x="1" y="2"/>
                    <a:pt x="1" y="2"/>
                    <a:pt x="1" y="2"/>
                  </a:cubicBezTo>
                  <a:cubicBezTo>
                    <a:pt x="0" y="8"/>
                    <a:pt x="0" y="8"/>
                    <a:pt x="0" y="8"/>
                  </a:cubicBezTo>
                  <a:cubicBezTo>
                    <a:pt x="0" y="8"/>
                    <a:pt x="0" y="8"/>
                    <a:pt x="0" y="8"/>
                  </a:cubicBezTo>
                  <a:cubicBezTo>
                    <a:pt x="1" y="7"/>
                    <a:pt x="1" y="6"/>
                    <a:pt x="2" y="5"/>
                  </a:cubicBezTo>
                  <a:cubicBezTo>
                    <a:pt x="3" y="5"/>
                    <a:pt x="4" y="4"/>
                    <a:pt x="5" y="4"/>
                  </a:cubicBezTo>
                  <a:cubicBezTo>
                    <a:pt x="12" y="3"/>
                    <a:pt x="12" y="3"/>
                    <a:pt x="12" y="3"/>
                  </a:cubicBezTo>
                  <a:cubicBezTo>
                    <a:pt x="9" y="25"/>
                    <a:pt x="9" y="25"/>
                    <a:pt x="9" y="25"/>
                  </a:cubicBezTo>
                  <a:lnTo>
                    <a:pt x="11" y="24"/>
                  </a:lnTo>
                  <a:close/>
                </a:path>
              </a:pathLst>
            </a:custGeom>
            <a:grpFill/>
            <a:ln>
              <a:noFill/>
            </a:ln>
          </p:spPr>
          <p:txBody>
            <a:bodyPr anchor="ctr"/>
            <a:lstStyle/>
            <a:p>
              <a:pPr algn="ctr"/>
              <a:endParaRPr/>
            </a:p>
          </p:txBody>
        </p:sp>
        <p:sp>
          <p:nvSpPr>
            <p:cNvPr id="1049009" name="iṥlîḍè"/>
            <p:cNvSpPr/>
            <p:nvPr/>
          </p:nvSpPr>
          <p:spPr bwMode="auto">
            <a:xfrm>
              <a:off x="3417094" y="3121027"/>
              <a:ext cx="77788" cy="52388"/>
            </a:xfrm>
            <a:custGeom>
              <a:avLst/>
              <a:gdLst>
                <a:gd name="T0" fmla="*/ 8 w 15"/>
                <a:gd name="T1" fmla="*/ 7 h 10"/>
                <a:gd name="T2" fmla="*/ 12 w 15"/>
                <a:gd name="T3" fmla="*/ 10 h 10"/>
                <a:gd name="T4" fmla="*/ 14 w 15"/>
                <a:gd name="T5" fmla="*/ 3 h 10"/>
                <a:gd name="T6" fmla="*/ 10 w 15"/>
                <a:gd name="T7" fmla="*/ 0 h 10"/>
                <a:gd name="T8" fmla="*/ 0 w 15"/>
                <a:gd name="T9" fmla="*/ 2 h 10"/>
                <a:gd name="T10" fmla="*/ 8 w 15"/>
                <a:gd name="T11" fmla="*/ 7 h 10"/>
              </a:gdLst>
              <a:ahLst/>
              <a:cxnLst>
                <a:cxn ang="0">
                  <a:pos x="T0" y="T1"/>
                </a:cxn>
                <a:cxn ang="0">
                  <a:pos x="T2" y="T3"/>
                </a:cxn>
                <a:cxn ang="0">
                  <a:pos x="T4" y="T5"/>
                </a:cxn>
                <a:cxn ang="0">
                  <a:pos x="T6" y="T7"/>
                </a:cxn>
                <a:cxn ang="0">
                  <a:pos x="T8" y="T9"/>
                </a:cxn>
                <a:cxn ang="0">
                  <a:pos x="T10" y="T11"/>
                </a:cxn>
              </a:cxnLst>
              <a:rect l="0" t="0" r="r" b="b"/>
              <a:pathLst>
                <a:path w="15" h="10">
                  <a:moveTo>
                    <a:pt x="8" y="7"/>
                  </a:moveTo>
                  <a:cubicBezTo>
                    <a:pt x="12" y="10"/>
                    <a:pt x="12" y="10"/>
                    <a:pt x="12" y="10"/>
                  </a:cubicBezTo>
                  <a:cubicBezTo>
                    <a:pt x="12" y="7"/>
                    <a:pt x="15" y="5"/>
                    <a:pt x="14" y="3"/>
                  </a:cubicBezTo>
                  <a:cubicBezTo>
                    <a:pt x="10" y="0"/>
                    <a:pt x="10" y="0"/>
                    <a:pt x="10" y="0"/>
                  </a:cubicBezTo>
                  <a:cubicBezTo>
                    <a:pt x="7" y="0"/>
                    <a:pt x="3" y="0"/>
                    <a:pt x="0" y="2"/>
                  </a:cubicBezTo>
                  <a:cubicBezTo>
                    <a:pt x="1" y="4"/>
                    <a:pt x="4" y="8"/>
                    <a:pt x="8" y="7"/>
                  </a:cubicBezTo>
                  <a:close/>
                </a:path>
              </a:pathLst>
            </a:custGeom>
            <a:grpFill/>
            <a:ln>
              <a:noFill/>
            </a:ln>
          </p:spPr>
          <p:txBody>
            <a:bodyPr anchor="ctr"/>
            <a:lstStyle/>
            <a:p>
              <a:pPr algn="ctr"/>
              <a:endParaRPr/>
            </a:p>
          </p:txBody>
        </p:sp>
        <p:sp>
          <p:nvSpPr>
            <p:cNvPr id="1049010" name="íšḻîďe"/>
            <p:cNvSpPr/>
            <p:nvPr/>
          </p:nvSpPr>
          <p:spPr bwMode="auto">
            <a:xfrm>
              <a:off x="3483769" y="3194052"/>
              <a:ext cx="61913" cy="42863"/>
            </a:xfrm>
            <a:custGeom>
              <a:avLst/>
              <a:gdLst>
                <a:gd name="T0" fmla="*/ 7 w 12"/>
                <a:gd name="T1" fmla="*/ 7 h 8"/>
                <a:gd name="T2" fmla="*/ 9 w 12"/>
                <a:gd name="T3" fmla="*/ 8 h 8"/>
                <a:gd name="T4" fmla="*/ 12 w 12"/>
                <a:gd name="T5" fmla="*/ 6 h 8"/>
                <a:gd name="T6" fmla="*/ 11 w 12"/>
                <a:gd name="T7" fmla="*/ 2 h 8"/>
                <a:gd name="T8" fmla="*/ 8 w 12"/>
                <a:gd name="T9" fmla="*/ 0 h 8"/>
                <a:gd name="T10" fmla="*/ 0 w 12"/>
                <a:gd name="T11" fmla="*/ 3 h 8"/>
                <a:gd name="T12" fmla="*/ 7 w 12"/>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7" y="7"/>
                  </a:moveTo>
                  <a:cubicBezTo>
                    <a:pt x="9" y="8"/>
                    <a:pt x="9" y="8"/>
                    <a:pt x="9" y="8"/>
                  </a:cubicBezTo>
                  <a:cubicBezTo>
                    <a:pt x="10" y="8"/>
                    <a:pt x="11" y="6"/>
                    <a:pt x="12" y="6"/>
                  </a:cubicBezTo>
                  <a:cubicBezTo>
                    <a:pt x="12" y="4"/>
                    <a:pt x="11" y="2"/>
                    <a:pt x="11" y="2"/>
                  </a:cubicBezTo>
                  <a:cubicBezTo>
                    <a:pt x="11" y="0"/>
                    <a:pt x="9" y="1"/>
                    <a:pt x="8" y="0"/>
                  </a:cubicBezTo>
                  <a:cubicBezTo>
                    <a:pt x="5" y="1"/>
                    <a:pt x="1" y="0"/>
                    <a:pt x="0" y="3"/>
                  </a:cubicBezTo>
                  <a:cubicBezTo>
                    <a:pt x="2" y="5"/>
                    <a:pt x="5" y="6"/>
                    <a:pt x="7" y="7"/>
                  </a:cubicBezTo>
                  <a:close/>
                </a:path>
              </a:pathLst>
            </a:custGeom>
            <a:grpFill/>
            <a:ln>
              <a:noFill/>
            </a:ln>
          </p:spPr>
          <p:txBody>
            <a:bodyPr anchor="ctr"/>
            <a:lstStyle/>
            <a:p>
              <a:pPr algn="ctr"/>
              <a:endParaRPr/>
            </a:p>
          </p:txBody>
        </p:sp>
        <p:sp>
          <p:nvSpPr>
            <p:cNvPr id="1049011" name="ïS1ïḓe"/>
            <p:cNvSpPr/>
            <p:nvPr/>
          </p:nvSpPr>
          <p:spPr bwMode="auto">
            <a:xfrm>
              <a:off x="3520282" y="3006727"/>
              <a:ext cx="228600" cy="376238"/>
            </a:xfrm>
            <a:custGeom>
              <a:avLst/>
              <a:gdLst>
                <a:gd name="T0" fmla="*/ 9 w 44"/>
                <a:gd name="T1" fmla="*/ 32 h 72"/>
                <a:gd name="T2" fmla="*/ 12 w 44"/>
                <a:gd name="T3" fmla="*/ 31 h 72"/>
                <a:gd name="T4" fmla="*/ 15 w 44"/>
                <a:gd name="T5" fmla="*/ 33 h 72"/>
                <a:gd name="T6" fmla="*/ 13 w 44"/>
                <a:gd name="T7" fmla="*/ 44 h 72"/>
                <a:gd name="T8" fmla="*/ 8 w 44"/>
                <a:gd name="T9" fmla="*/ 41 h 72"/>
                <a:gd name="T10" fmla="*/ 14 w 44"/>
                <a:gd name="T11" fmla="*/ 68 h 72"/>
                <a:gd name="T12" fmla="*/ 26 w 44"/>
                <a:gd name="T13" fmla="*/ 72 h 72"/>
                <a:gd name="T14" fmla="*/ 27 w 44"/>
                <a:gd name="T15" fmla="*/ 69 h 72"/>
                <a:gd name="T16" fmla="*/ 15 w 44"/>
                <a:gd name="T17" fmla="*/ 52 h 72"/>
                <a:gd name="T18" fmla="*/ 21 w 44"/>
                <a:gd name="T19" fmla="*/ 49 h 72"/>
                <a:gd name="T20" fmla="*/ 21 w 44"/>
                <a:gd name="T21" fmla="*/ 40 h 72"/>
                <a:gd name="T22" fmla="*/ 26 w 44"/>
                <a:gd name="T23" fmla="*/ 45 h 72"/>
                <a:gd name="T24" fmla="*/ 19 w 44"/>
                <a:gd name="T25" fmla="*/ 31 h 72"/>
                <a:gd name="T26" fmla="*/ 19 w 44"/>
                <a:gd name="T27" fmla="*/ 21 h 72"/>
                <a:gd name="T28" fmla="*/ 30 w 44"/>
                <a:gd name="T29" fmla="*/ 30 h 72"/>
                <a:gd name="T30" fmla="*/ 26 w 44"/>
                <a:gd name="T31" fmla="*/ 19 h 72"/>
                <a:gd name="T32" fmla="*/ 29 w 44"/>
                <a:gd name="T33" fmla="*/ 16 h 72"/>
                <a:gd name="T34" fmla="*/ 43 w 44"/>
                <a:gd name="T35" fmla="*/ 28 h 72"/>
                <a:gd name="T36" fmla="*/ 29 w 44"/>
                <a:gd name="T37" fmla="*/ 8 h 72"/>
                <a:gd name="T38" fmla="*/ 24 w 44"/>
                <a:gd name="T39" fmla="*/ 6 h 72"/>
                <a:gd name="T40" fmla="*/ 24 w 44"/>
                <a:gd name="T41" fmla="*/ 13 h 72"/>
                <a:gd name="T42" fmla="*/ 17 w 44"/>
                <a:gd name="T43" fmla="*/ 11 h 72"/>
                <a:gd name="T44" fmla="*/ 16 w 44"/>
                <a:gd name="T45" fmla="*/ 0 h 72"/>
                <a:gd name="T46" fmla="*/ 14 w 44"/>
                <a:gd name="T47" fmla="*/ 6 h 72"/>
                <a:gd name="T48" fmla="*/ 9 w 44"/>
                <a:gd name="T49" fmla="*/ 8 h 72"/>
                <a:gd name="T50" fmla="*/ 16 w 44"/>
                <a:gd name="T51" fmla="*/ 16 h 72"/>
                <a:gd name="T52" fmla="*/ 16 w 44"/>
                <a:gd name="T53" fmla="*/ 25 h 72"/>
                <a:gd name="T54" fmla="*/ 11 w 44"/>
                <a:gd name="T55" fmla="*/ 20 h 72"/>
                <a:gd name="T56" fmla="*/ 0 w 44"/>
                <a:gd name="T57" fmla="*/ 19 h 72"/>
                <a:gd name="T58" fmla="*/ 9 w 44"/>
                <a:gd name="T59" fmla="*/ 28 h 72"/>
                <a:gd name="T60" fmla="*/ 9 w 44"/>
                <a:gd name="T61" fmla="*/ 3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72">
                  <a:moveTo>
                    <a:pt x="9" y="32"/>
                  </a:moveTo>
                  <a:cubicBezTo>
                    <a:pt x="10" y="33"/>
                    <a:pt x="11" y="32"/>
                    <a:pt x="12" y="31"/>
                  </a:cubicBezTo>
                  <a:cubicBezTo>
                    <a:pt x="15" y="33"/>
                    <a:pt x="15" y="33"/>
                    <a:pt x="15" y="33"/>
                  </a:cubicBezTo>
                  <a:cubicBezTo>
                    <a:pt x="16" y="37"/>
                    <a:pt x="15" y="41"/>
                    <a:pt x="13" y="44"/>
                  </a:cubicBezTo>
                  <a:cubicBezTo>
                    <a:pt x="11" y="46"/>
                    <a:pt x="10" y="42"/>
                    <a:pt x="8" y="41"/>
                  </a:cubicBezTo>
                  <a:cubicBezTo>
                    <a:pt x="10" y="50"/>
                    <a:pt x="15" y="60"/>
                    <a:pt x="14" y="68"/>
                  </a:cubicBezTo>
                  <a:cubicBezTo>
                    <a:pt x="20" y="72"/>
                    <a:pt x="24" y="72"/>
                    <a:pt x="26" y="72"/>
                  </a:cubicBezTo>
                  <a:cubicBezTo>
                    <a:pt x="27" y="69"/>
                    <a:pt x="27" y="69"/>
                    <a:pt x="27" y="69"/>
                  </a:cubicBezTo>
                  <a:cubicBezTo>
                    <a:pt x="19" y="64"/>
                    <a:pt x="16" y="54"/>
                    <a:pt x="15" y="52"/>
                  </a:cubicBezTo>
                  <a:cubicBezTo>
                    <a:pt x="21" y="49"/>
                    <a:pt x="21" y="49"/>
                    <a:pt x="21" y="49"/>
                  </a:cubicBezTo>
                  <a:cubicBezTo>
                    <a:pt x="21" y="46"/>
                    <a:pt x="20" y="41"/>
                    <a:pt x="21" y="40"/>
                  </a:cubicBezTo>
                  <a:cubicBezTo>
                    <a:pt x="24" y="41"/>
                    <a:pt x="25" y="43"/>
                    <a:pt x="26" y="45"/>
                  </a:cubicBezTo>
                  <a:cubicBezTo>
                    <a:pt x="33" y="42"/>
                    <a:pt x="22" y="36"/>
                    <a:pt x="19" y="31"/>
                  </a:cubicBezTo>
                  <a:cubicBezTo>
                    <a:pt x="19" y="27"/>
                    <a:pt x="19" y="24"/>
                    <a:pt x="19" y="21"/>
                  </a:cubicBezTo>
                  <a:cubicBezTo>
                    <a:pt x="23" y="22"/>
                    <a:pt x="27" y="27"/>
                    <a:pt x="30" y="30"/>
                  </a:cubicBezTo>
                  <a:cubicBezTo>
                    <a:pt x="33" y="27"/>
                    <a:pt x="27" y="23"/>
                    <a:pt x="26" y="19"/>
                  </a:cubicBezTo>
                  <a:cubicBezTo>
                    <a:pt x="25" y="17"/>
                    <a:pt x="27" y="17"/>
                    <a:pt x="29" y="16"/>
                  </a:cubicBezTo>
                  <a:cubicBezTo>
                    <a:pt x="43" y="28"/>
                    <a:pt x="43" y="28"/>
                    <a:pt x="43" y="28"/>
                  </a:cubicBezTo>
                  <a:cubicBezTo>
                    <a:pt x="44" y="21"/>
                    <a:pt x="34" y="15"/>
                    <a:pt x="29" y="8"/>
                  </a:cubicBezTo>
                  <a:cubicBezTo>
                    <a:pt x="30" y="6"/>
                    <a:pt x="29" y="4"/>
                    <a:pt x="24" y="6"/>
                  </a:cubicBezTo>
                  <a:cubicBezTo>
                    <a:pt x="22" y="6"/>
                    <a:pt x="19" y="7"/>
                    <a:pt x="24" y="13"/>
                  </a:cubicBezTo>
                  <a:cubicBezTo>
                    <a:pt x="21" y="17"/>
                    <a:pt x="19" y="12"/>
                    <a:pt x="17" y="11"/>
                  </a:cubicBezTo>
                  <a:cubicBezTo>
                    <a:pt x="18" y="6"/>
                    <a:pt x="20" y="1"/>
                    <a:pt x="16" y="0"/>
                  </a:cubicBezTo>
                  <a:cubicBezTo>
                    <a:pt x="16" y="2"/>
                    <a:pt x="16" y="4"/>
                    <a:pt x="14" y="6"/>
                  </a:cubicBezTo>
                  <a:cubicBezTo>
                    <a:pt x="9" y="8"/>
                    <a:pt x="9" y="8"/>
                    <a:pt x="9" y="8"/>
                  </a:cubicBezTo>
                  <a:cubicBezTo>
                    <a:pt x="9" y="10"/>
                    <a:pt x="14" y="13"/>
                    <a:pt x="16" y="16"/>
                  </a:cubicBezTo>
                  <a:cubicBezTo>
                    <a:pt x="17" y="20"/>
                    <a:pt x="16" y="23"/>
                    <a:pt x="16" y="25"/>
                  </a:cubicBezTo>
                  <a:cubicBezTo>
                    <a:pt x="12" y="27"/>
                    <a:pt x="13" y="22"/>
                    <a:pt x="11" y="20"/>
                  </a:cubicBezTo>
                  <a:cubicBezTo>
                    <a:pt x="7" y="17"/>
                    <a:pt x="2" y="18"/>
                    <a:pt x="0" y="19"/>
                  </a:cubicBezTo>
                  <a:cubicBezTo>
                    <a:pt x="9" y="28"/>
                    <a:pt x="9" y="28"/>
                    <a:pt x="9" y="28"/>
                  </a:cubicBezTo>
                  <a:cubicBezTo>
                    <a:pt x="9" y="29"/>
                    <a:pt x="6" y="32"/>
                    <a:pt x="9" y="32"/>
                  </a:cubicBezTo>
                  <a:close/>
                </a:path>
              </a:pathLst>
            </a:custGeom>
            <a:grpFill/>
            <a:ln>
              <a:noFill/>
            </a:ln>
          </p:spPr>
          <p:txBody>
            <a:bodyPr anchor="ctr"/>
            <a:lstStyle/>
            <a:p>
              <a:pPr algn="ctr"/>
              <a:endParaRPr/>
            </a:p>
          </p:txBody>
        </p:sp>
        <p:sp>
          <p:nvSpPr>
            <p:cNvPr id="1049012" name="îSļïde"/>
            <p:cNvSpPr/>
            <p:nvPr/>
          </p:nvSpPr>
          <p:spPr bwMode="auto">
            <a:xfrm>
              <a:off x="3961607" y="2662239"/>
              <a:ext cx="68263" cy="68263"/>
            </a:xfrm>
            <a:custGeom>
              <a:avLst/>
              <a:gdLst>
                <a:gd name="T0" fmla="*/ 2 w 13"/>
                <a:gd name="T1" fmla="*/ 13 h 13"/>
                <a:gd name="T2" fmla="*/ 9 w 13"/>
                <a:gd name="T3" fmla="*/ 13 h 13"/>
                <a:gd name="T4" fmla="*/ 3 w 13"/>
                <a:gd name="T5" fmla="*/ 0 h 13"/>
                <a:gd name="T6" fmla="*/ 2 w 13"/>
                <a:gd name="T7" fmla="*/ 8 h 13"/>
                <a:gd name="T8" fmla="*/ 2 w 13"/>
                <a:gd name="T9" fmla="*/ 13 h 13"/>
              </a:gdLst>
              <a:ahLst/>
              <a:cxnLst>
                <a:cxn ang="0">
                  <a:pos x="T0" y="T1"/>
                </a:cxn>
                <a:cxn ang="0">
                  <a:pos x="T2" y="T3"/>
                </a:cxn>
                <a:cxn ang="0">
                  <a:pos x="T4" y="T5"/>
                </a:cxn>
                <a:cxn ang="0">
                  <a:pos x="T6" y="T7"/>
                </a:cxn>
                <a:cxn ang="0">
                  <a:pos x="T8" y="T9"/>
                </a:cxn>
              </a:cxnLst>
              <a:rect l="0" t="0" r="r" b="b"/>
              <a:pathLst>
                <a:path w="13" h="13">
                  <a:moveTo>
                    <a:pt x="2" y="13"/>
                  </a:moveTo>
                  <a:cubicBezTo>
                    <a:pt x="4" y="13"/>
                    <a:pt x="6" y="13"/>
                    <a:pt x="9" y="13"/>
                  </a:cubicBezTo>
                  <a:cubicBezTo>
                    <a:pt x="13" y="8"/>
                    <a:pt x="6" y="3"/>
                    <a:pt x="3" y="0"/>
                  </a:cubicBezTo>
                  <a:cubicBezTo>
                    <a:pt x="0" y="1"/>
                    <a:pt x="2" y="6"/>
                    <a:pt x="2" y="8"/>
                  </a:cubicBezTo>
                  <a:cubicBezTo>
                    <a:pt x="2" y="9"/>
                    <a:pt x="1" y="11"/>
                    <a:pt x="2" y="13"/>
                  </a:cubicBezTo>
                  <a:close/>
                </a:path>
              </a:pathLst>
            </a:custGeom>
            <a:grpFill/>
            <a:ln>
              <a:noFill/>
            </a:ln>
          </p:spPr>
          <p:txBody>
            <a:bodyPr anchor="ctr"/>
            <a:lstStyle/>
            <a:p>
              <a:pPr algn="ctr"/>
              <a:endParaRPr/>
            </a:p>
          </p:txBody>
        </p:sp>
        <p:sp>
          <p:nvSpPr>
            <p:cNvPr id="1049013" name="ïš1ïḑé"/>
            <p:cNvSpPr/>
            <p:nvPr/>
          </p:nvSpPr>
          <p:spPr bwMode="auto">
            <a:xfrm>
              <a:off x="3936207" y="2767014"/>
              <a:ext cx="41275" cy="57150"/>
            </a:xfrm>
            <a:custGeom>
              <a:avLst/>
              <a:gdLst>
                <a:gd name="T0" fmla="*/ 2 w 8"/>
                <a:gd name="T1" fmla="*/ 11 h 11"/>
                <a:gd name="T2" fmla="*/ 8 w 8"/>
                <a:gd name="T3" fmla="*/ 9 h 11"/>
                <a:gd name="T4" fmla="*/ 7 w 8"/>
                <a:gd name="T5" fmla="*/ 4 h 11"/>
                <a:gd name="T6" fmla="*/ 3 w 8"/>
                <a:gd name="T7" fmla="*/ 0 h 11"/>
                <a:gd name="T8" fmla="*/ 1 w 8"/>
                <a:gd name="T9" fmla="*/ 5 h 11"/>
                <a:gd name="T10" fmla="*/ 2 w 8"/>
                <a:gd name="T11" fmla="*/ 11 h 11"/>
              </a:gdLst>
              <a:ahLst/>
              <a:cxnLst>
                <a:cxn ang="0">
                  <a:pos x="T0" y="T1"/>
                </a:cxn>
                <a:cxn ang="0">
                  <a:pos x="T2" y="T3"/>
                </a:cxn>
                <a:cxn ang="0">
                  <a:pos x="T4" y="T5"/>
                </a:cxn>
                <a:cxn ang="0">
                  <a:pos x="T6" y="T7"/>
                </a:cxn>
                <a:cxn ang="0">
                  <a:pos x="T8" y="T9"/>
                </a:cxn>
                <a:cxn ang="0">
                  <a:pos x="T10" y="T11"/>
                </a:cxn>
              </a:cxnLst>
              <a:rect l="0" t="0" r="r" b="b"/>
              <a:pathLst>
                <a:path w="8" h="11">
                  <a:moveTo>
                    <a:pt x="2" y="11"/>
                  </a:moveTo>
                  <a:cubicBezTo>
                    <a:pt x="4" y="11"/>
                    <a:pt x="6" y="10"/>
                    <a:pt x="8" y="9"/>
                  </a:cubicBezTo>
                  <a:cubicBezTo>
                    <a:pt x="8" y="7"/>
                    <a:pt x="8" y="6"/>
                    <a:pt x="7" y="4"/>
                  </a:cubicBezTo>
                  <a:cubicBezTo>
                    <a:pt x="6" y="3"/>
                    <a:pt x="5" y="1"/>
                    <a:pt x="3" y="0"/>
                  </a:cubicBezTo>
                  <a:cubicBezTo>
                    <a:pt x="3" y="0"/>
                    <a:pt x="0" y="1"/>
                    <a:pt x="1" y="5"/>
                  </a:cubicBezTo>
                  <a:cubicBezTo>
                    <a:pt x="2" y="8"/>
                    <a:pt x="2" y="9"/>
                    <a:pt x="2" y="11"/>
                  </a:cubicBezTo>
                  <a:close/>
                </a:path>
              </a:pathLst>
            </a:custGeom>
            <a:grpFill/>
            <a:ln>
              <a:noFill/>
            </a:ln>
          </p:spPr>
          <p:txBody>
            <a:bodyPr anchor="ctr"/>
            <a:lstStyle/>
            <a:p>
              <a:pPr algn="ctr"/>
              <a:endParaRPr/>
            </a:p>
          </p:txBody>
        </p:sp>
        <p:sp>
          <p:nvSpPr>
            <p:cNvPr id="1049014" name="ïś1iḓè"/>
            <p:cNvSpPr/>
            <p:nvPr/>
          </p:nvSpPr>
          <p:spPr bwMode="auto">
            <a:xfrm>
              <a:off x="4050507" y="2719389"/>
              <a:ext cx="93663" cy="88900"/>
            </a:xfrm>
            <a:custGeom>
              <a:avLst/>
              <a:gdLst>
                <a:gd name="T0" fmla="*/ 5 w 18"/>
                <a:gd name="T1" fmla="*/ 11 h 17"/>
                <a:gd name="T2" fmla="*/ 7 w 18"/>
                <a:gd name="T3" fmla="*/ 11 h 17"/>
                <a:gd name="T4" fmla="*/ 7 w 18"/>
                <a:gd name="T5" fmla="*/ 17 h 17"/>
                <a:gd name="T6" fmla="*/ 8 w 18"/>
                <a:gd name="T7" fmla="*/ 17 h 17"/>
                <a:gd name="T8" fmla="*/ 12 w 18"/>
                <a:gd name="T9" fmla="*/ 14 h 17"/>
                <a:gd name="T10" fmla="*/ 13 w 18"/>
                <a:gd name="T11" fmla="*/ 12 h 17"/>
                <a:gd name="T12" fmla="*/ 17 w 18"/>
                <a:gd name="T13" fmla="*/ 7 h 17"/>
                <a:gd name="T14" fmla="*/ 13 w 18"/>
                <a:gd name="T15" fmla="*/ 0 h 17"/>
                <a:gd name="T16" fmla="*/ 2 w 18"/>
                <a:gd name="T17" fmla="*/ 3 h 17"/>
                <a:gd name="T18" fmla="*/ 5 w 18"/>
                <a:gd name="T19"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7">
                  <a:moveTo>
                    <a:pt x="5" y="11"/>
                  </a:moveTo>
                  <a:cubicBezTo>
                    <a:pt x="7" y="11"/>
                    <a:pt x="7" y="11"/>
                    <a:pt x="7" y="11"/>
                  </a:cubicBezTo>
                  <a:cubicBezTo>
                    <a:pt x="7" y="13"/>
                    <a:pt x="7" y="15"/>
                    <a:pt x="7" y="17"/>
                  </a:cubicBezTo>
                  <a:cubicBezTo>
                    <a:pt x="8" y="17"/>
                    <a:pt x="8" y="17"/>
                    <a:pt x="8" y="17"/>
                  </a:cubicBezTo>
                  <a:cubicBezTo>
                    <a:pt x="9" y="15"/>
                    <a:pt x="11" y="15"/>
                    <a:pt x="12" y="14"/>
                  </a:cubicBezTo>
                  <a:cubicBezTo>
                    <a:pt x="13" y="12"/>
                    <a:pt x="13" y="12"/>
                    <a:pt x="13" y="12"/>
                  </a:cubicBezTo>
                  <a:cubicBezTo>
                    <a:pt x="17" y="7"/>
                    <a:pt x="17" y="7"/>
                    <a:pt x="17" y="7"/>
                  </a:cubicBezTo>
                  <a:cubicBezTo>
                    <a:pt x="18" y="5"/>
                    <a:pt x="17" y="2"/>
                    <a:pt x="13" y="0"/>
                  </a:cubicBezTo>
                  <a:cubicBezTo>
                    <a:pt x="10" y="1"/>
                    <a:pt x="7" y="2"/>
                    <a:pt x="2" y="3"/>
                  </a:cubicBezTo>
                  <a:cubicBezTo>
                    <a:pt x="0" y="7"/>
                    <a:pt x="3" y="10"/>
                    <a:pt x="5" y="11"/>
                  </a:cubicBezTo>
                  <a:close/>
                </a:path>
              </a:pathLst>
            </a:custGeom>
            <a:grpFill/>
            <a:ln>
              <a:noFill/>
            </a:ln>
          </p:spPr>
          <p:txBody>
            <a:bodyPr anchor="ctr"/>
            <a:lstStyle/>
            <a:p>
              <a:pPr algn="ctr"/>
              <a:endParaRPr/>
            </a:p>
          </p:txBody>
        </p:sp>
        <p:sp>
          <p:nvSpPr>
            <p:cNvPr id="1049015" name="îśļîḍê"/>
            <p:cNvSpPr/>
            <p:nvPr/>
          </p:nvSpPr>
          <p:spPr bwMode="auto">
            <a:xfrm>
              <a:off x="4050507" y="2803527"/>
              <a:ext cx="87313" cy="66675"/>
            </a:xfrm>
            <a:custGeom>
              <a:avLst/>
              <a:gdLst>
                <a:gd name="T0" fmla="*/ 6 w 17"/>
                <a:gd name="T1" fmla="*/ 13 h 13"/>
                <a:gd name="T2" fmla="*/ 15 w 17"/>
                <a:gd name="T3" fmla="*/ 4 h 13"/>
                <a:gd name="T4" fmla="*/ 16 w 17"/>
                <a:gd name="T5" fmla="*/ 0 h 13"/>
                <a:gd name="T6" fmla="*/ 1 w 17"/>
                <a:gd name="T7" fmla="*/ 5 h 13"/>
                <a:gd name="T8" fmla="*/ 6 w 17"/>
                <a:gd name="T9" fmla="*/ 13 h 13"/>
              </a:gdLst>
              <a:ahLst/>
              <a:cxnLst>
                <a:cxn ang="0">
                  <a:pos x="T0" y="T1"/>
                </a:cxn>
                <a:cxn ang="0">
                  <a:pos x="T2" y="T3"/>
                </a:cxn>
                <a:cxn ang="0">
                  <a:pos x="T4" y="T5"/>
                </a:cxn>
                <a:cxn ang="0">
                  <a:pos x="T6" y="T7"/>
                </a:cxn>
                <a:cxn ang="0">
                  <a:pos x="T8" y="T9"/>
                </a:cxn>
              </a:cxnLst>
              <a:rect l="0" t="0" r="r" b="b"/>
              <a:pathLst>
                <a:path w="17" h="13">
                  <a:moveTo>
                    <a:pt x="6" y="13"/>
                  </a:moveTo>
                  <a:cubicBezTo>
                    <a:pt x="9" y="10"/>
                    <a:pt x="13" y="8"/>
                    <a:pt x="15" y="4"/>
                  </a:cubicBezTo>
                  <a:cubicBezTo>
                    <a:pt x="16" y="3"/>
                    <a:pt x="17" y="2"/>
                    <a:pt x="16" y="0"/>
                  </a:cubicBezTo>
                  <a:cubicBezTo>
                    <a:pt x="11" y="0"/>
                    <a:pt x="6" y="5"/>
                    <a:pt x="1" y="5"/>
                  </a:cubicBezTo>
                  <a:cubicBezTo>
                    <a:pt x="0" y="10"/>
                    <a:pt x="4" y="11"/>
                    <a:pt x="6" y="13"/>
                  </a:cubicBezTo>
                  <a:close/>
                </a:path>
              </a:pathLst>
            </a:custGeom>
            <a:grpFill/>
            <a:ln>
              <a:noFill/>
            </a:ln>
          </p:spPr>
          <p:txBody>
            <a:bodyPr anchor="ctr"/>
            <a:lstStyle/>
            <a:p>
              <a:pPr algn="ctr"/>
              <a:endParaRPr/>
            </a:p>
          </p:txBody>
        </p:sp>
        <p:sp>
          <p:nvSpPr>
            <p:cNvPr id="1049016" name="iṥlïďe"/>
            <p:cNvSpPr/>
            <p:nvPr/>
          </p:nvSpPr>
          <p:spPr bwMode="auto">
            <a:xfrm>
              <a:off x="3867944" y="2828927"/>
              <a:ext cx="120650" cy="166688"/>
            </a:xfrm>
            <a:custGeom>
              <a:avLst/>
              <a:gdLst>
                <a:gd name="T0" fmla="*/ 7 w 23"/>
                <a:gd name="T1" fmla="*/ 32 h 32"/>
                <a:gd name="T2" fmla="*/ 23 w 23"/>
                <a:gd name="T3" fmla="*/ 0 h 32"/>
                <a:gd name="T4" fmla="*/ 3 w 23"/>
                <a:gd name="T5" fmla="*/ 23 h 32"/>
                <a:gd name="T6" fmla="*/ 7 w 23"/>
                <a:gd name="T7" fmla="*/ 32 h 32"/>
              </a:gdLst>
              <a:ahLst/>
              <a:cxnLst>
                <a:cxn ang="0">
                  <a:pos x="T0" y="T1"/>
                </a:cxn>
                <a:cxn ang="0">
                  <a:pos x="T2" y="T3"/>
                </a:cxn>
                <a:cxn ang="0">
                  <a:pos x="T4" y="T5"/>
                </a:cxn>
                <a:cxn ang="0">
                  <a:pos x="T6" y="T7"/>
                </a:cxn>
              </a:cxnLst>
              <a:rect l="0" t="0" r="r" b="b"/>
              <a:pathLst>
                <a:path w="23" h="32">
                  <a:moveTo>
                    <a:pt x="7" y="32"/>
                  </a:moveTo>
                  <a:cubicBezTo>
                    <a:pt x="13" y="23"/>
                    <a:pt x="20" y="11"/>
                    <a:pt x="23" y="0"/>
                  </a:cubicBezTo>
                  <a:cubicBezTo>
                    <a:pt x="17" y="9"/>
                    <a:pt x="11" y="18"/>
                    <a:pt x="3" y="23"/>
                  </a:cubicBezTo>
                  <a:cubicBezTo>
                    <a:pt x="0" y="28"/>
                    <a:pt x="6" y="31"/>
                    <a:pt x="7" y="32"/>
                  </a:cubicBezTo>
                  <a:close/>
                </a:path>
              </a:pathLst>
            </a:custGeom>
            <a:grpFill/>
            <a:ln>
              <a:noFill/>
            </a:ln>
          </p:spPr>
          <p:txBody>
            <a:bodyPr anchor="ctr"/>
            <a:lstStyle/>
            <a:p>
              <a:pPr algn="ctr"/>
              <a:endParaRPr/>
            </a:p>
          </p:txBody>
        </p:sp>
        <p:sp>
          <p:nvSpPr>
            <p:cNvPr id="1049017" name="iš1idè"/>
            <p:cNvSpPr/>
            <p:nvPr/>
          </p:nvSpPr>
          <p:spPr bwMode="auto">
            <a:xfrm>
              <a:off x="4377532" y="2719389"/>
              <a:ext cx="212725" cy="230188"/>
            </a:xfrm>
            <a:custGeom>
              <a:avLst/>
              <a:gdLst>
                <a:gd name="T0" fmla="*/ 9 w 41"/>
                <a:gd name="T1" fmla="*/ 38 h 44"/>
                <a:gd name="T2" fmla="*/ 22 w 41"/>
                <a:gd name="T3" fmla="*/ 33 h 44"/>
                <a:gd name="T4" fmla="*/ 12 w 41"/>
                <a:gd name="T5" fmla="*/ 44 h 44"/>
                <a:gd name="T6" fmla="*/ 29 w 41"/>
                <a:gd name="T7" fmla="*/ 31 h 44"/>
                <a:gd name="T8" fmla="*/ 39 w 41"/>
                <a:gd name="T9" fmla="*/ 26 h 44"/>
                <a:gd name="T10" fmla="*/ 40 w 41"/>
                <a:gd name="T11" fmla="*/ 22 h 44"/>
                <a:gd name="T12" fmla="*/ 39 w 41"/>
                <a:gd name="T13" fmla="*/ 22 h 44"/>
                <a:gd name="T14" fmla="*/ 36 w 41"/>
                <a:gd name="T15" fmla="*/ 24 h 44"/>
                <a:gd name="T16" fmla="*/ 34 w 41"/>
                <a:gd name="T17" fmla="*/ 23 h 44"/>
                <a:gd name="T18" fmla="*/ 37 w 41"/>
                <a:gd name="T19" fmla="*/ 18 h 44"/>
                <a:gd name="T20" fmla="*/ 40 w 41"/>
                <a:gd name="T21" fmla="*/ 14 h 44"/>
                <a:gd name="T22" fmla="*/ 37 w 41"/>
                <a:gd name="T23" fmla="*/ 0 h 44"/>
                <a:gd name="T24" fmla="*/ 29 w 41"/>
                <a:gd name="T25" fmla="*/ 23 h 44"/>
                <a:gd name="T26" fmla="*/ 23 w 41"/>
                <a:gd name="T27" fmla="*/ 27 h 44"/>
                <a:gd name="T28" fmla="*/ 6 w 41"/>
                <a:gd name="T29" fmla="*/ 29 h 44"/>
                <a:gd name="T30" fmla="*/ 4 w 41"/>
                <a:gd name="T31" fmla="*/ 28 h 44"/>
                <a:gd name="T32" fmla="*/ 6 w 41"/>
                <a:gd name="T33" fmla="*/ 37 h 44"/>
                <a:gd name="T34" fmla="*/ 9 w 41"/>
                <a:gd name="T35"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44">
                  <a:moveTo>
                    <a:pt x="9" y="38"/>
                  </a:moveTo>
                  <a:cubicBezTo>
                    <a:pt x="14" y="36"/>
                    <a:pt x="18" y="33"/>
                    <a:pt x="22" y="33"/>
                  </a:cubicBezTo>
                  <a:cubicBezTo>
                    <a:pt x="22" y="37"/>
                    <a:pt x="15" y="41"/>
                    <a:pt x="12" y="44"/>
                  </a:cubicBezTo>
                  <a:cubicBezTo>
                    <a:pt x="22" y="43"/>
                    <a:pt x="26" y="37"/>
                    <a:pt x="29" y="31"/>
                  </a:cubicBezTo>
                  <a:cubicBezTo>
                    <a:pt x="32" y="28"/>
                    <a:pt x="36" y="27"/>
                    <a:pt x="39" y="26"/>
                  </a:cubicBezTo>
                  <a:cubicBezTo>
                    <a:pt x="40" y="25"/>
                    <a:pt x="41" y="25"/>
                    <a:pt x="40" y="22"/>
                  </a:cubicBezTo>
                  <a:cubicBezTo>
                    <a:pt x="40" y="22"/>
                    <a:pt x="39" y="22"/>
                    <a:pt x="39" y="22"/>
                  </a:cubicBezTo>
                  <a:cubicBezTo>
                    <a:pt x="38" y="23"/>
                    <a:pt x="37" y="24"/>
                    <a:pt x="36" y="24"/>
                  </a:cubicBezTo>
                  <a:cubicBezTo>
                    <a:pt x="35" y="25"/>
                    <a:pt x="33" y="25"/>
                    <a:pt x="34" y="23"/>
                  </a:cubicBezTo>
                  <a:cubicBezTo>
                    <a:pt x="35" y="21"/>
                    <a:pt x="36" y="19"/>
                    <a:pt x="37" y="18"/>
                  </a:cubicBezTo>
                  <a:cubicBezTo>
                    <a:pt x="40" y="14"/>
                    <a:pt x="40" y="14"/>
                    <a:pt x="40" y="14"/>
                  </a:cubicBezTo>
                  <a:cubicBezTo>
                    <a:pt x="40" y="11"/>
                    <a:pt x="40" y="3"/>
                    <a:pt x="37" y="0"/>
                  </a:cubicBezTo>
                  <a:cubicBezTo>
                    <a:pt x="33" y="3"/>
                    <a:pt x="31" y="15"/>
                    <a:pt x="29" y="23"/>
                  </a:cubicBezTo>
                  <a:cubicBezTo>
                    <a:pt x="27" y="27"/>
                    <a:pt x="25" y="27"/>
                    <a:pt x="23" y="27"/>
                  </a:cubicBezTo>
                  <a:cubicBezTo>
                    <a:pt x="18" y="28"/>
                    <a:pt x="10" y="30"/>
                    <a:pt x="6" y="29"/>
                  </a:cubicBezTo>
                  <a:cubicBezTo>
                    <a:pt x="4" y="28"/>
                    <a:pt x="4" y="28"/>
                    <a:pt x="4" y="28"/>
                  </a:cubicBezTo>
                  <a:cubicBezTo>
                    <a:pt x="0" y="32"/>
                    <a:pt x="5" y="35"/>
                    <a:pt x="6" y="37"/>
                  </a:cubicBezTo>
                  <a:lnTo>
                    <a:pt x="9" y="38"/>
                  </a:lnTo>
                  <a:close/>
                </a:path>
              </a:pathLst>
            </a:custGeom>
            <a:grpFill/>
            <a:ln>
              <a:noFill/>
            </a:ln>
          </p:spPr>
          <p:txBody>
            <a:bodyPr anchor="ctr"/>
            <a:lstStyle/>
            <a:p>
              <a:pPr algn="ctr"/>
              <a:endParaRPr/>
            </a:p>
          </p:txBody>
        </p:sp>
        <p:sp>
          <p:nvSpPr>
            <p:cNvPr id="1049018" name="ïśļiḓé"/>
            <p:cNvSpPr/>
            <p:nvPr/>
          </p:nvSpPr>
          <p:spPr bwMode="auto">
            <a:xfrm>
              <a:off x="4544219" y="2928939"/>
              <a:ext cx="50800" cy="73025"/>
            </a:xfrm>
            <a:custGeom>
              <a:avLst/>
              <a:gdLst>
                <a:gd name="T0" fmla="*/ 4 w 10"/>
                <a:gd name="T1" fmla="*/ 14 h 14"/>
                <a:gd name="T2" fmla="*/ 9 w 10"/>
                <a:gd name="T3" fmla="*/ 12 h 14"/>
                <a:gd name="T4" fmla="*/ 2 w 10"/>
                <a:gd name="T5" fmla="*/ 0 h 14"/>
                <a:gd name="T6" fmla="*/ 1 w 10"/>
                <a:gd name="T7" fmla="*/ 10 h 14"/>
                <a:gd name="T8" fmla="*/ 4 w 10"/>
                <a:gd name="T9" fmla="*/ 14 h 14"/>
              </a:gdLst>
              <a:ahLst/>
              <a:cxnLst>
                <a:cxn ang="0">
                  <a:pos x="T0" y="T1"/>
                </a:cxn>
                <a:cxn ang="0">
                  <a:pos x="T2" y="T3"/>
                </a:cxn>
                <a:cxn ang="0">
                  <a:pos x="T4" y="T5"/>
                </a:cxn>
                <a:cxn ang="0">
                  <a:pos x="T6" y="T7"/>
                </a:cxn>
                <a:cxn ang="0">
                  <a:pos x="T8" y="T9"/>
                </a:cxn>
              </a:cxnLst>
              <a:rect l="0" t="0" r="r" b="b"/>
              <a:pathLst>
                <a:path w="10" h="14">
                  <a:moveTo>
                    <a:pt x="4" y="14"/>
                  </a:moveTo>
                  <a:cubicBezTo>
                    <a:pt x="6" y="14"/>
                    <a:pt x="7" y="14"/>
                    <a:pt x="9" y="12"/>
                  </a:cubicBezTo>
                  <a:cubicBezTo>
                    <a:pt x="10" y="7"/>
                    <a:pt x="8" y="2"/>
                    <a:pt x="2" y="0"/>
                  </a:cubicBezTo>
                  <a:cubicBezTo>
                    <a:pt x="0" y="3"/>
                    <a:pt x="2" y="6"/>
                    <a:pt x="1" y="10"/>
                  </a:cubicBezTo>
                  <a:cubicBezTo>
                    <a:pt x="0" y="13"/>
                    <a:pt x="3" y="12"/>
                    <a:pt x="4" y="14"/>
                  </a:cubicBezTo>
                  <a:close/>
                </a:path>
              </a:pathLst>
            </a:custGeom>
            <a:grpFill/>
            <a:ln>
              <a:noFill/>
            </a:ln>
          </p:spPr>
          <p:txBody>
            <a:bodyPr anchor="ctr"/>
            <a:lstStyle/>
            <a:p>
              <a:pPr algn="ctr"/>
              <a:endParaRPr/>
            </a:p>
          </p:txBody>
        </p:sp>
        <p:sp>
          <p:nvSpPr>
            <p:cNvPr id="1049019" name="íṣlíḓé"/>
            <p:cNvSpPr/>
            <p:nvPr/>
          </p:nvSpPr>
          <p:spPr bwMode="auto">
            <a:xfrm>
              <a:off x="4766469" y="3084514"/>
              <a:ext cx="47625" cy="47625"/>
            </a:xfrm>
            <a:custGeom>
              <a:avLst/>
              <a:gdLst>
                <a:gd name="T0" fmla="*/ 7 w 9"/>
                <a:gd name="T1" fmla="*/ 6 h 9"/>
                <a:gd name="T2" fmla="*/ 8 w 9"/>
                <a:gd name="T3" fmla="*/ 1 h 9"/>
                <a:gd name="T4" fmla="*/ 2 w 9"/>
                <a:gd name="T5" fmla="*/ 2 h 9"/>
                <a:gd name="T6" fmla="*/ 0 w 9"/>
                <a:gd name="T7" fmla="*/ 6 h 9"/>
                <a:gd name="T8" fmla="*/ 7 w 9"/>
                <a:gd name="T9" fmla="*/ 6 h 9"/>
              </a:gdLst>
              <a:ahLst/>
              <a:cxnLst>
                <a:cxn ang="0">
                  <a:pos x="T0" y="T1"/>
                </a:cxn>
                <a:cxn ang="0">
                  <a:pos x="T2" y="T3"/>
                </a:cxn>
                <a:cxn ang="0">
                  <a:pos x="T4" y="T5"/>
                </a:cxn>
                <a:cxn ang="0">
                  <a:pos x="T6" y="T7"/>
                </a:cxn>
                <a:cxn ang="0">
                  <a:pos x="T8" y="T9"/>
                </a:cxn>
              </a:cxnLst>
              <a:rect l="0" t="0" r="r" b="b"/>
              <a:pathLst>
                <a:path w="9" h="9">
                  <a:moveTo>
                    <a:pt x="7" y="6"/>
                  </a:moveTo>
                  <a:cubicBezTo>
                    <a:pt x="8" y="4"/>
                    <a:pt x="9" y="2"/>
                    <a:pt x="8" y="1"/>
                  </a:cubicBezTo>
                  <a:cubicBezTo>
                    <a:pt x="6" y="0"/>
                    <a:pt x="4" y="2"/>
                    <a:pt x="2" y="2"/>
                  </a:cubicBezTo>
                  <a:cubicBezTo>
                    <a:pt x="0" y="3"/>
                    <a:pt x="0" y="5"/>
                    <a:pt x="0" y="6"/>
                  </a:cubicBezTo>
                  <a:cubicBezTo>
                    <a:pt x="1" y="9"/>
                    <a:pt x="4" y="8"/>
                    <a:pt x="7" y="6"/>
                  </a:cubicBezTo>
                  <a:close/>
                </a:path>
              </a:pathLst>
            </a:custGeom>
            <a:grpFill/>
            <a:ln>
              <a:noFill/>
            </a:ln>
          </p:spPr>
          <p:txBody>
            <a:bodyPr anchor="ctr"/>
            <a:lstStyle/>
            <a:p>
              <a:pPr algn="ctr"/>
              <a:endParaRPr/>
            </a:p>
          </p:txBody>
        </p:sp>
        <p:sp>
          <p:nvSpPr>
            <p:cNvPr id="1049020" name="ïŝlîdè"/>
            <p:cNvSpPr/>
            <p:nvPr/>
          </p:nvSpPr>
          <p:spPr bwMode="auto">
            <a:xfrm>
              <a:off x="4688682" y="3152777"/>
              <a:ext cx="139700" cy="141288"/>
            </a:xfrm>
            <a:custGeom>
              <a:avLst/>
              <a:gdLst>
                <a:gd name="T0" fmla="*/ 6 w 27"/>
                <a:gd name="T1" fmla="*/ 10 h 27"/>
                <a:gd name="T2" fmla="*/ 14 w 27"/>
                <a:gd name="T3" fmla="*/ 14 h 27"/>
                <a:gd name="T4" fmla="*/ 9 w 27"/>
                <a:gd name="T5" fmla="*/ 18 h 27"/>
                <a:gd name="T6" fmla="*/ 4 w 27"/>
                <a:gd name="T7" fmla="*/ 16 h 27"/>
                <a:gd name="T8" fmla="*/ 2 w 27"/>
                <a:gd name="T9" fmla="*/ 17 h 27"/>
                <a:gd name="T10" fmla="*/ 8 w 27"/>
                <a:gd name="T11" fmla="*/ 27 h 27"/>
                <a:gd name="T12" fmla="*/ 22 w 27"/>
                <a:gd name="T13" fmla="*/ 17 h 27"/>
                <a:gd name="T14" fmla="*/ 25 w 27"/>
                <a:gd name="T15" fmla="*/ 18 h 27"/>
                <a:gd name="T16" fmla="*/ 26 w 27"/>
                <a:gd name="T17" fmla="*/ 16 h 27"/>
                <a:gd name="T18" fmla="*/ 24 w 27"/>
                <a:gd name="T19" fmla="*/ 14 h 27"/>
                <a:gd name="T20" fmla="*/ 24 w 27"/>
                <a:gd name="T21" fmla="*/ 11 h 27"/>
                <a:gd name="T22" fmla="*/ 23 w 27"/>
                <a:gd name="T23" fmla="*/ 9 h 27"/>
                <a:gd name="T24" fmla="*/ 19 w 27"/>
                <a:gd name="T25" fmla="*/ 12 h 27"/>
                <a:gd name="T26" fmla="*/ 11 w 27"/>
                <a:gd name="T27" fmla="*/ 7 h 27"/>
                <a:gd name="T28" fmla="*/ 4 w 27"/>
                <a:gd name="T29" fmla="*/ 2 h 27"/>
                <a:gd name="T30" fmla="*/ 0 w 27"/>
                <a:gd name="T31" fmla="*/ 3 h 27"/>
                <a:gd name="T32" fmla="*/ 6 w 27"/>
                <a:gd name="T33"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7">
                  <a:moveTo>
                    <a:pt x="6" y="10"/>
                  </a:moveTo>
                  <a:cubicBezTo>
                    <a:pt x="9" y="11"/>
                    <a:pt x="12" y="12"/>
                    <a:pt x="14" y="14"/>
                  </a:cubicBezTo>
                  <a:cubicBezTo>
                    <a:pt x="14" y="15"/>
                    <a:pt x="11" y="17"/>
                    <a:pt x="9" y="18"/>
                  </a:cubicBezTo>
                  <a:cubicBezTo>
                    <a:pt x="7" y="19"/>
                    <a:pt x="6" y="16"/>
                    <a:pt x="4" y="16"/>
                  </a:cubicBezTo>
                  <a:cubicBezTo>
                    <a:pt x="3" y="15"/>
                    <a:pt x="2" y="15"/>
                    <a:pt x="2" y="17"/>
                  </a:cubicBezTo>
                  <a:cubicBezTo>
                    <a:pt x="4" y="20"/>
                    <a:pt x="4" y="25"/>
                    <a:pt x="8" y="27"/>
                  </a:cubicBezTo>
                  <a:cubicBezTo>
                    <a:pt x="13" y="23"/>
                    <a:pt x="17" y="20"/>
                    <a:pt x="22" y="17"/>
                  </a:cubicBezTo>
                  <a:cubicBezTo>
                    <a:pt x="25" y="18"/>
                    <a:pt x="25" y="18"/>
                    <a:pt x="25" y="18"/>
                  </a:cubicBezTo>
                  <a:cubicBezTo>
                    <a:pt x="26" y="18"/>
                    <a:pt x="27" y="17"/>
                    <a:pt x="26" y="16"/>
                  </a:cubicBezTo>
                  <a:cubicBezTo>
                    <a:pt x="26" y="16"/>
                    <a:pt x="25" y="14"/>
                    <a:pt x="24" y="14"/>
                  </a:cubicBezTo>
                  <a:cubicBezTo>
                    <a:pt x="24" y="11"/>
                    <a:pt x="24" y="11"/>
                    <a:pt x="24" y="11"/>
                  </a:cubicBezTo>
                  <a:cubicBezTo>
                    <a:pt x="23" y="9"/>
                    <a:pt x="23" y="9"/>
                    <a:pt x="23" y="9"/>
                  </a:cubicBezTo>
                  <a:cubicBezTo>
                    <a:pt x="22" y="10"/>
                    <a:pt x="20" y="11"/>
                    <a:pt x="19" y="12"/>
                  </a:cubicBezTo>
                  <a:cubicBezTo>
                    <a:pt x="16" y="10"/>
                    <a:pt x="13" y="9"/>
                    <a:pt x="11" y="7"/>
                  </a:cubicBezTo>
                  <a:cubicBezTo>
                    <a:pt x="8" y="6"/>
                    <a:pt x="6" y="4"/>
                    <a:pt x="4" y="2"/>
                  </a:cubicBezTo>
                  <a:cubicBezTo>
                    <a:pt x="1" y="0"/>
                    <a:pt x="0" y="1"/>
                    <a:pt x="0" y="3"/>
                  </a:cubicBezTo>
                  <a:cubicBezTo>
                    <a:pt x="0" y="9"/>
                    <a:pt x="3" y="10"/>
                    <a:pt x="6" y="10"/>
                  </a:cubicBezTo>
                  <a:close/>
                </a:path>
              </a:pathLst>
            </a:custGeom>
            <a:grpFill/>
            <a:ln>
              <a:noFill/>
            </a:ln>
          </p:spPr>
          <p:txBody>
            <a:bodyPr anchor="ctr"/>
            <a:lstStyle/>
            <a:p>
              <a:pPr algn="ctr"/>
              <a:endParaRPr/>
            </a:p>
          </p:txBody>
        </p:sp>
        <p:sp>
          <p:nvSpPr>
            <p:cNvPr id="1049021" name="îşļîḓè"/>
            <p:cNvSpPr/>
            <p:nvPr/>
          </p:nvSpPr>
          <p:spPr bwMode="auto">
            <a:xfrm>
              <a:off x="4745832" y="3068639"/>
              <a:ext cx="280988" cy="173038"/>
            </a:xfrm>
            <a:custGeom>
              <a:avLst/>
              <a:gdLst>
                <a:gd name="T0" fmla="*/ 52 w 54"/>
                <a:gd name="T1" fmla="*/ 10 h 33"/>
                <a:gd name="T2" fmla="*/ 41 w 54"/>
                <a:gd name="T3" fmla="*/ 13 h 33"/>
                <a:gd name="T4" fmla="*/ 37 w 54"/>
                <a:gd name="T5" fmla="*/ 11 h 33"/>
                <a:gd name="T6" fmla="*/ 35 w 54"/>
                <a:gd name="T7" fmla="*/ 12 h 33"/>
                <a:gd name="T8" fmla="*/ 29 w 54"/>
                <a:gd name="T9" fmla="*/ 15 h 33"/>
                <a:gd name="T10" fmla="*/ 28 w 54"/>
                <a:gd name="T11" fmla="*/ 13 h 33"/>
                <a:gd name="T12" fmla="*/ 23 w 54"/>
                <a:gd name="T13" fmla="*/ 15 h 33"/>
                <a:gd name="T14" fmla="*/ 19 w 54"/>
                <a:gd name="T15" fmla="*/ 15 h 33"/>
                <a:gd name="T16" fmla="*/ 26 w 54"/>
                <a:gd name="T17" fmla="*/ 0 h 33"/>
                <a:gd name="T18" fmla="*/ 19 w 54"/>
                <a:gd name="T19" fmla="*/ 6 h 33"/>
                <a:gd name="T20" fmla="*/ 14 w 54"/>
                <a:gd name="T21" fmla="*/ 10 h 33"/>
                <a:gd name="T22" fmla="*/ 10 w 54"/>
                <a:gd name="T23" fmla="*/ 15 h 33"/>
                <a:gd name="T24" fmla="*/ 17 w 54"/>
                <a:gd name="T25" fmla="*/ 16 h 33"/>
                <a:gd name="T26" fmla="*/ 24 w 54"/>
                <a:gd name="T27" fmla="*/ 19 h 33"/>
                <a:gd name="T28" fmla="*/ 23 w 54"/>
                <a:gd name="T29" fmla="*/ 23 h 33"/>
                <a:gd name="T30" fmla="*/ 3 w 54"/>
                <a:gd name="T31" fmla="*/ 13 h 33"/>
                <a:gd name="T32" fmla="*/ 0 w 54"/>
                <a:gd name="T33" fmla="*/ 15 h 33"/>
                <a:gd name="T34" fmla="*/ 4 w 54"/>
                <a:gd name="T35" fmla="*/ 21 h 33"/>
                <a:gd name="T36" fmla="*/ 8 w 54"/>
                <a:gd name="T37" fmla="*/ 22 h 33"/>
                <a:gd name="T38" fmla="*/ 24 w 54"/>
                <a:gd name="T39" fmla="*/ 27 h 33"/>
                <a:gd name="T40" fmla="*/ 14 w 54"/>
                <a:gd name="T41" fmla="*/ 26 h 33"/>
                <a:gd name="T42" fmla="*/ 21 w 54"/>
                <a:gd name="T43" fmla="*/ 30 h 33"/>
                <a:gd name="T44" fmla="*/ 29 w 54"/>
                <a:gd name="T45" fmla="*/ 33 h 33"/>
                <a:gd name="T46" fmla="*/ 34 w 54"/>
                <a:gd name="T47" fmla="*/ 28 h 33"/>
                <a:gd name="T48" fmla="*/ 45 w 54"/>
                <a:gd name="T49" fmla="*/ 28 h 33"/>
                <a:gd name="T50" fmla="*/ 46 w 54"/>
                <a:gd name="T51" fmla="*/ 23 h 33"/>
                <a:gd name="T52" fmla="*/ 42 w 54"/>
                <a:gd name="T53" fmla="*/ 19 h 33"/>
                <a:gd name="T54" fmla="*/ 43 w 54"/>
                <a:gd name="T55" fmla="*/ 18 h 33"/>
                <a:gd name="T56" fmla="*/ 50 w 54"/>
                <a:gd name="T57" fmla="*/ 17 h 33"/>
                <a:gd name="T58" fmla="*/ 52 w 54"/>
                <a:gd name="T59" fmla="*/ 10 h 33"/>
                <a:gd name="T60" fmla="*/ 38 w 54"/>
                <a:gd name="T61" fmla="*/ 23 h 33"/>
                <a:gd name="T62" fmla="*/ 30 w 54"/>
                <a:gd name="T63" fmla="*/ 24 h 33"/>
                <a:gd name="T64" fmla="*/ 33 w 54"/>
                <a:gd name="T65" fmla="*/ 23 h 33"/>
                <a:gd name="T66" fmla="*/ 35 w 54"/>
                <a:gd name="T67" fmla="*/ 21 h 33"/>
                <a:gd name="T68" fmla="*/ 31 w 54"/>
                <a:gd name="T69" fmla="*/ 20 h 33"/>
                <a:gd name="T70" fmla="*/ 30 w 54"/>
                <a:gd name="T71" fmla="*/ 19 h 33"/>
                <a:gd name="T72" fmla="*/ 33 w 54"/>
                <a:gd name="T73" fmla="*/ 17 h 33"/>
                <a:gd name="T74" fmla="*/ 37 w 54"/>
                <a:gd name="T75" fmla="*/ 17 h 33"/>
                <a:gd name="T76" fmla="*/ 38 w 54"/>
                <a:gd name="T77"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33">
                  <a:moveTo>
                    <a:pt x="52" y="10"/>
                  </a:moveTo>
                  <a:cubicBezTo>
                    <a:pt x="49" y="11"/>
                    <a:pt x="45" y="11"/>
                    <a:pt x="41" y="13"/>
                  </a:cubicBezTo>
                  <a:cubicBezTo>
                    <a:pt x="39" y="13"/>
                    <a:pt x="38" y="12"/>
                    <a:pt x="37" y="11"/>
                  </a:cubicBezTo>
                  <a:cubicBezTo>
                    <a:pt x="35" y="11"/>
                    <a:pt x="34" y="11"/>
                    <a:pt x="35" y="12"/>
                  </a:cubicBezTo>
                  <a:cubicBezTo>
                    <a:pt x="33" y="14"/>
                    <a:pt x="31" y="15"/>
                    <a:pt x="29" y="15"/>
                  </a:cubicBezTo>
                  <a:cubicBezTo>
                    <a:pt x="28" y="13"/>
                    <a:pt x="28" y="13"/>
                    <a:pt x="28" y="13"/>
                  </a:cubicBezTo>
                  <a:cubicBezTo>
                    <a:pt x="25" y="12"/>
                    <a:pt x="25" y="14"/>
                    <a:pt x="23" y="15"/>
                  </a:cubicBezTo>
                  <a:cubicBezTo>
                    <a:pt x="23" y="14"/>
                    <a:pt x="19" y="16"/>
                    <a:pt x="19" y="15"/>
                  </a:cubicBezTo>
                  <a:cubicBezTo>
                    <a:pt x="21" y="11"/>
                    <a:pt x="26" y="5"/>
                    <a:pt x="26" y="0"/>
                  </a:cubicBezTo>
                  <a:cubicBezTo>
                    <a:pt x="23" y="0"/>
                    <a:pt x="22" y="3"/>
                    <a:pt x="19" y="6"/>
                  </a:cubicBezTo>
                  <a:cubicBezTo>
                    <a:pt x="14" y="10"/>
                    <a:pt x="14" y="10"/>
                    <a:pt x="14" y="10"/>
                  </a:cubicBezTo>
                  <a:cubicBezTo>
                    <a:pt x="12" y="12"/>
                    <a:pt x="10" y="13"/>
                    <a:pt x="10" y="15"/>
                  </a:cubicBezTo>
                  <a:cubicBezTo>
                    <a:pt x="12" y="15"/>
                    <a:pt x="14" y="16"/>
                    <a:pt x="17" y="16"/>
                  </a:cubicBezTo>
                  <a:cubicBezTo>
                    <a:pt x="20" y="18"/>
                    <a:pt x="21" y="19"/>
                    <a:pt x="24" y="19"/>
                  </a:cubicBezTo>
                  <a:cubicBezTo>
                    <a:pt x="25" y="21"/>
                    <a:pt x="24" y="22"/>
                    <a:pt x="23" y="23"/>
                  </a:cubicBezTo>
                  <a:cubicBezTo>
                    <a:pt x="16" y="20"/>
                    <a:pt x="9" y="16"/>
                    <a:pt x="3" y="13"/>
                  </a:cubicBezTo>
                  <a:cubicBezTo>
                    <a:pt x="1" y="13"/>
                    <a:pt x="1" y="14"/>
                    <a:pt x="0" y="15"/>
                  </a:cubicBezTo>
                  <a:cubicBezTo>
                    <a:pt x="2" y="17"/>
                    <a:pt x="3" y="20"/>
                    <a:pt x="4" y="21"/>
                  </a:cubicBezTo>
                  <a:cubicBezTo>
                    <a:pt x="8" y="22"/>
                    <a:pt x="8" y="22"/>
                    <a:pt x="8" y="22"/>
                  </a:cubicBezTo>
                  <a:cubicBezTo>
                    <a:pt x="9" y="22"/>
                    <a:pt x="20" y="25"/>
                    <a:pt x="24" y="27"/>
                  </a:cubicBezTo>
                  <a:cubicBezTo>
                    <a:pt x="23" y="29"/>
                    <a:pt x="15" y="25"/>
                    <a:pt x="14" y="26"/>
                  </a:cubicBezTo>
                  <a:cubicBezTo>
                    <a:pt x="16" y="29"/>
                    <a:pt x="19" y="28"/>
                    <a:pt x="21" y="30"/>
                  </a:cubicBezTo>
                  <a:cubicBezTo>
                    <a:pt x="24" y="31"/>
                    <a:pt x="27" y="32"/>
                    <a:pt x="29" y="33"/>
                  </a:cubicBezTo>
                  <a:cubicBezTo>
                    <a:pt x="31" y="31"/>
                    <a:pt x="32" y="28"/>
                    <a:pt x="34" y="28"/>
                  </a:cubicBezTo>
                  <a:cubicBezTo>
                    <a:pt x="37" y="28"/>
                    <a:pt x="42" y="30"/>
                    <a:pt x="45" y="28"/>
                  </a:cubicBezTo>
                  <a:cubicBezTo>
                    <a:pt x="45" y="26"/>
                    <a:pt x="46" y="24"/>
                    <a:pt x="46" y="23"/>
                  </a:cubicBezTo>
                  <a:cubicBezTo>
                    <a:pt x="45" y="21"/>
                    <a:pt x="42" y="20"/>
                    <a:pt x="42" y="19"/>
                  </a:cubicBezTo>
                  <a:cubicBezTo>
                    <a:pt x="42" y="19"/>
                    <a:pt x="42" y="18"/>
                    <a:pt x="43" y="18"/>
                  </a:cubicBezTo>
                  <a:cubicBezTo>
                    <a:pt x="46" y="18"/>
                    <a:pt x="48" y="18"/>
                    <a:pt x="50" y="17"/>
                  </a:cubicBezTo>
                  <a:cubicBezTo>
                    <a:pt x="51" y="18"/>
                    <a:pt x="54" y="12"/>
                    <a:pt x="52" y="10"/>
                  </a:cubicBezTo>
                  <a:close/>
                  <a:moveTo>
                    <a:pt x="38" y="23"/>
                  </a:moveTo>
                  <a:cubicBezTo>
                    <a:pt x="36" y="24"/>
                    <a:pt x="33" y="24"/>
                    <a:pt x="30" y="24"/>
                  </a:cubicBezTo>
                  <a:cubicBezTo>
                    <a:pt x="29" y="23"/>
                    <a:pt x="32" y="23"/>
                    <a:pt x="33" y="23"/>
                  </a:cubicBezTo>
                  <a:cubicBezTo>
                    <a:pt x="34" y="22"/>
                    <a:pt x="34" y="22"/>
                    <a:pt x="35" y="21"/>
                  </a:cubicBezTo>
                  <a:cubicBezTo>
                    <a:pt x="34" y="20"/>
                    <a:pt x="33" y="19"/>
                    <a:pt x="31" y="20"/>
                  </a:cubicBezTo>
                  <a:cubicBezTo>
                    <a:pt x="30" y="20"/>
                    <a:pt x="29" y="19"/>
                    <a:pt x="30" y="19"/>
                  </a:cubicBezTo>
                  <a:cubicBezTo>
                    <a:pt x="31" y="19"/>
                    <a:pt x="32" y="18"/>
                    <a:pt x="33" y="17"/>
                  </a:cubicBezTo>
                  <a:cubicBezTo>
                    <a:pt x="34" y="17"/>
                    <a:pt x="35" y="17"/>
                    <a:pt x="37" y="17"/>
                  </a:cubicBezTo>
                  <a:cubicBezTo>
                    <a:pt x="37" y="19"/>
                    <a:pt x="39" y="21"/>
                    <a:pt x="38" y="23"/>
                  </a:cubicBezTo>
                  <a:close/>
                </a:path>
              </a:pathLst>
            </a:custGeom>
            <a:grpFill/>
            <a:ln>
              <a:noFill/>
            </a:ln>
          </p:spPr>
          <p:txBody>
            <a:bodyPr anchor="ctr"/>
            <a:lstStyle/>
            <a:p>
              <a:pPr algn="ctr"/>
              <a:endParaRPr/>
            </a:p>
          </p:txBody>
        </p:sp>
        <p:sp>
          <p:nvSpPr>
            <p:cNvPr id="1049022" name="ïšḻïḑé"/>
            <p:cNvSpPr/>
            <p:nvPr/>
          </p:nvSpPr>
          <p:spPr bwMode="auto">
            <a:xfrm>
              <a:off x="3312319" y="2532064"/>
              <a:ext cx="1801813" cy="1811338"/>
            </a:xfrm>
            <a:custGeom>
              <a:avLst/>
              <a:gdLst>
                <a:gd name="T0" fmla="*/ 174 w 347"/>
                <a:gd name="T1" fmla="*/ 0 h 347"/>
                <a:gd name="T2" fmla="*/ 0 w 347"/>
                <a:gd name="T3" fmla="*/ 173 h 347"/>
                <a:gd name="T4" fmla="*/ 174 w 347"/>
                <a:gd name="T5" fmla="*/ 347 h 347"/>
                <a:gd name="T6" fmla="*/ 347 w 347"/>
                <a:gd name="T7" fmla="*/ 173 h 347"/>
                <a:gd name="T8" fmla="*/ 174 w 347"/>
                <a:gd name="T9" fmla="*/ 0 h 347"/>
                <a:gd name="T10" fmla="*/ 174 w 347"/>
                <a:gd name="T11" fmla="*/ 343 h 347"/>
                <a:gd name="T12" fmla="*/ 4 w 347"/>
                <a:gd name="T13" fmla="*/ 173 h 347"/>
                <a:gd name="T14" fmla="*/ 174 w 347"/>
                <a:gd name="T15" fmla="*/ 4 h 347"/>
                <a:gd name="T16" fmla="*/ 343 w 347"/>
                <a:gd name="T17" fmla="*/ 173 h 347"/>
                <a:gd name="T18" fmla="*/ 174 w 347"/>
                <a:gd name="T19" fmla="*/ 34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47">
                  <a:moveTo>
                    <a:pt x="174" y="0"/>
                  </a:moveTo>
                  <a:cubicBezTo>
                    <a:pt x="78" y="0"/>
                    <a:pt x="0" y="78"/>
                    <a:pt x="0" y="173"/>
                  </a:cubicBezTo>
                  <a:cubicBezTo>
                    <a:pt x="0" y="269"/>
                    <a:pt x="78" y="347"/>
                    <a:pt x="174" y="347"/>
                  </a:cubicBezTo>
                  <a:cubicBezTo>
                    <a:pt x="269" y="347"/>
                    <a:pt x="347" y="269"/>
                    <a:pt x="347" y="173"/>
                  </a:cubicBezTo>
                  <a:cubicBezTo>
                    <a:pt x="347" y="78"/>
                    <a:pt x="269" y="0"/>
                    <a:pt x="174" y="0"/>
                  </a:cubicBezTo>
                  <a:close/>
                  <a:moveTo>
                    <a:pt x="174" y="343"/>
                  </a:moveTo>
                  <a:cubicBezTo>
                    <a:pt x="80" y="343"/>
                    <a:pt x="4" y="267"/>
                    <a:pt x="4" y="173"/>
                  </a:cubicBezTo>
                  <a:cubicBezTo>
                    <a:pt x="4" y="80"/>
                    <a:pt x="80" y="4"/>
                    <a:pt x="174" y="4"/>
                  </a:cubicBezTo>
                  <a:cubicBezTo>
                    <a:pt x="267" y="4"/>
                    <a:pt x="343" y="80"/>
                    <a:pt x="343" y="173"/>
                  </a:cubicBezTo>
                  <a:cubicBezTo>
                    <a:pt x="343" y="267"/>
                    <a:pt x="267" y="343"/>
                    <a:pt x="174" y="343"/>
                  </a:cubicBezTo>
                  <a:close/>
                </a:path>
              </a:pathLst>
            </a:custGeom>
            <a:grpFill/>
            <a:ln>
              <a:noFill/>
            </a:ln>
          </p:spPr>
          <p:txBody>
            <a:bodyPr anchor="ctr"/>
            <a:lstStyle/>
            <a:p>
              <a:pPr algn="ctr"/>
              <a:endParaRPr/>
            </a:p>
          </p:txBody>
        </p:sp>
        <p:sp>
          <p:nvSpPr>
            <p:cNvPr id="1049023" name="íšlîḋè"/>
            <p:cNvSpPr/>
            <p:nvPr/>
          </p:nvSpPr>
          <p:spPr bwMode="auto">
            <a:xfrm>
              <a:off x="3717132" y="2933702"/>
              <a:ext cx="998538" cy="855663"/>
            </a:xfrm>
            <a:custGeom>
              <a:avLst/>
              <a:gdLst>
                <a:gd name="T0" fmla="*/ 28 w 192"/>
                <a:gd name="T1" fmla="*/ 164 h 164"/>
                <a:gd name="T2" fmla="*/ 31 w 192"/>
                <a:gd name="T3" fmla="*/ 164 h 164"/>
                <a:gd name="T4" fmla="*/ 2 w 192"/>
                <a:gd name="T5" fmla="*/ 96 h 164"/>
                <a:gd name="T6" fmla="*/ 96 w 192"/>
                <a:gd name="T7" fmla="*/ 2 h 164"/>
                <a:gd name="T8" fmla="*/ 190 w 192"/>
                <a:gd name="T9" fmla="*/ 96 h 164"/>
                <a:gd name="T10" fmla="*/ 160 w 192"/>
                <a:gd name="T11" fmla="*/ 164 h 164"/>
                <a:gd name="T12" fmla="*/ 163 w 192"/>
                <a:gd name="T13" fmla="*/ 164 h 164"/>
                <a:gd name="T14" fmla="*/ 192 w 192"/>
                <a:gd name="T15" fmla="*/ 96 h 164"/>
                <a:gd name="T16" fmla="*/ 96 w 192"/>
                <a:gd name="T17" fmla="*/ 0 h 164"/>
                <a:gd name="T18" fmla="*/ 0 w 192"/>
                <a:gd name="T19" fmla="*/ 96 h 164"/>
                <a:gd name="T20" fmla="*/ 28 w 192"/>
                <a:gd name="T21"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164">
                  <a:moveTo>
                    <a:pt x="28" y="164"/>
                  </a:moveTo>
                  <a:cubicBezTo>
                    <a:pt x="31" y="164"/>
                    <a:pt x="31" y="164"/>
                    <a:pt x="31" y="164"/>
                  </a:cubicBezTo>
                  <a:cubicBezTo>
                    <a:pt x="13" y="147"/>
                    <a:pt x="2" y="123"/>
                    <a:pt x="2" y="96"/>
                  </a:cubicBezTo>
                  <a:cubicBezTo>
                    <a:pt x="2" y="45"/>
                    <a:pt x="44" y="2"/>
                    <a:pt x="96" y="2"/>
                  </a:cubicBezTo>
                  <a:cubicBezTo>
                    <a:pt x="147" y="2"/>
                    <a:pt x="190" y="45"/>
                    <a:pt x="190" y="96"/>
                  </a:cubicBezTo>
                  <a:cubicBezTo>
                    <a:pt x="190" y="123"/>
                    <a:pt x="178" y="147"/>
                    <a:pt x="160" y="164"/>
                  </a:cubicBezTo>
                  <a:cubicBezTo>
                    <a:pt x="163" y="164"/>
                    <a:pt x="163" y="164"/>
                    <a:pt x="163" y="164"/>
                  </a:cubicBezTo>
                  <a:cubicBezTo>
                    <a:pt x="181" y="147"/>
                    <a:pt x="192" y="123"/>
                    <a:pt x="192" y="96"/>
                  </a:cubicBezTo>
                  <a:cubicBezTo>
                    <a:pt x="192" y="43"/>
                    <a:pt x="148" y="0"/>
                    <a:pt x="96" y="0"/>
                  </a:cubicBezTo>
                  <a:cubicBezTo>
                    <a:pt x="43" y="0"/>
                    <a:pt x="0" y="43"/>
                    <a:pt x="0" y="96"/>
                  </a:cubicBezTo>
                  <a:cubicBezTo>
                    <a:pt x="0" y="123"/>
                    <a:pt x="11" y="147"/>
                    <a:pt x="28" y="164"/>
                  </a:cubicBezTo>
                  <a:close/>
                </a:path>
              </a:pathLst>
            </a:custGeom>
            <a:grpFill/>
            <a:ln>
              <a:noFill/>
            </a:ln>
          </p:spPr>
          <p:txBody>
            <a:bodyPr anchor="ctr"/>
            <a:lstStyle/>
            <a:p>
              <a:pPr algn="ctr"/>
              <a:endParaRPr/>
            </a:p>
          </p:txBody>
        </p:sp>
        <p:sp>
          <p:nvSpPr>
            <p:cNvPr id="1049024" name="ïṥļïḍê"/>
            <p:cNvSpPr/>
            <p:nvPr/>
          </p:nvSpPr>
          <p:spPr bwMode="auto">
            <a:xfrm>
              <a:off x="4828382" y="3752852"/>
              <a:ext cx="193675" cy="104775"/>
            </a:xfrm>
            <a:custGeom>
              <a:avLst/>
              <a:gdLst>
                <a:gd name="T0" fmla="*/ 36 w 37"/>
                <a:gd name="T1" fmla="*/ 20 h 20"/>
                <a:gd name="T2" fmla="*/ 22 w 37"/>
                <a:gd name="T3" fmla="*/ 16 h 20"/>
                <a:gd name="T4" fmla="*/ 0 w 37"/>
                <a:gd name="T5" fmla="*/ 20 h 20"/>
                <a:gd name="T6" fmla="*/ 1 w 37"/>
                <a:gd name="T7" fmla="*/ 16 h 20"/>
                <a:gd name="T8" fmla="*/ 12 w 37"/>
                <a:gd name="T9" fmla="*/ 14 h 20"/>
                <a:gd name="T10" fmla="*/ 19 w 37"/>
                <a:gd name="T11" fmla="*/ 14 h 20"/>
                <a:gd name="T12" fmla="*/ 13 w 37"/>
                <a:gd name="T13" fmla="*/ 10 h 20"/>
                <a:gd name="T14" fmla="*/ 5 w 37"/>
                <a:gd name="T15" fmla="*/ 3 h 20"/>
                <a:gd name="T16" fmla="*/ 6 w 37"/>
                <a:gd name="T17" fmla="*/ 0 h 20"/>
                <a:gd name="T18" fmla="*/ 23 w 37"/>
                <a:gd name="T19" fmla="*/ 13 h 20"/>
                <a:gd name="T20" fmla="*/ 37 w 37"/>
                <a:gd name="T21" fmla="*/ 17 h 20"/>
                <a:gd name="T22" fmla="*/ 36 w 37"/>
                <a:gd name="T2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36" y="20"/>
                  </a:moveTo>
                  <a:cubicBezTo>
                    <a:pt x="22" y="16"/>
                    <a:pt x="22" y="16"/>
                    <a:pt x="22" y="16"/>
                  </a:cubicBezTo>
                  <a:cubicBezTo>
                    <a:pt x="0" y="20"/>
                    <a:pt x="0" y="20"/>
                    <a:pt x="0" y="20"/>
                  </a:cubicBezTo>
                  <a:cubicBezTo>
                    <a:pt x="1" y="16"/>
                    <a:pt x="1" y="16"/>
                    <a:pt x="1" y="16"/>
                  </a:cubicBezTo>
                  <a:cubicBezTo>
                    <a:pt x="12" y="14"/>
                    <a:pt x="12" y="14"/>
                    <a:pt x="12" y="14"/>
                  </a:cubicBezTo>
                  <a:cubicBezTo>
                    <a:pt x="14" y="14"/>
                    <a:pt x="17" y="14"/>
                    <a:pt x="19" y="14"/>
                  </a:cubicBezTo>
                  <a:cubicBezTo>
                    <a:pt x="17" y="13"/>
                    <a:pt x="15" y="11"/>
                    <a:pt x="13" y="10"/>
                  </a:cubicBezTo>
                  <a:cubicBezTo>
                    <a:pt x="5" y="3"/>
                    <a:pt x="5" y="3"/>
                    <a:pt x="5" y="3"/>
                  </a:cubicBezTo>
                  <a:cubicBezTo>
                    <a:pt x="6" y="0"/>
                    <a:pt x="6" y="0"/>
                    <a:pt x="6" y="0"/>
                  </a:cubicBezTo>
                  <a:cubicBezTo>
                    <a:pt x="23" y="13"/>
                    <a:pt x="23" y="13"/>
                    <a:pt x="23" y="13"/>
                  </a:cubicBezTo>
                  <a:cubicBezTo>
                    <a:pt x="37" y="17"/>
                    <a:pt x="37" y="17"/>
                    <a:pt x="37" y="17"/>
                  </a:cubicBezTo>
                  <a:lnTo>
                    <a:pt x="36" y="20"/>
                  </a:lnTo>
                  <a:close/>
                </a:path>
              </a:pathLst>
            </a:custGeom>
            <a:grpFill/>
            <a:ln>
              <a:noFill/>
            </a:ln>
          </p:spPr>
          <p:txBody>
            <a:bodyPr anchor="ctr"/>
            <a:lstStyle/>
            <a:p>
              <a:pPr algn="ctr"/>
              <a:endParaRPr/>
            </a:p>
          </p:txBody>
        </p:sp>
        <p:sp>
          <p:nvSpPr>
            <p:cNvPr id="1049025" name="îṣḻîďe"/>
            <p:cNvSpPr/>
            <p:nvPr/>
          </p:nvSpPr>
          <p:spPr bwMode="auto">
            <a:xfrm>
              <a:off x="5577682" y="2901952"/>
              <a:ext cx="123825" cy="214313"/>
            </a:xfrm>
            <a:custGeom>
              <a:avLst/>
              <a:gdLst>
                <a:gd name="T0" fmla="*/ 20 w 24"/>
                <a:gd name="T1" fmla="*/ 28 h 41"/>
                <a:gd name="T2" fmla="*/ 14 w 24"/>
                <a:gd name="T3" fmla="*/ 9 h 41"/>
                <a:gd name="T4" fmla="*/ 4 w 24"/>
                <a:gd name="T5" fmla="*/ 10 h 41"/>
                <a:gd name="T6" fmla="*/ 5 w 24"/>
                <a:gd name="T7" fmla="*/ 32 h 41"/>
                <a:gd name="T8" fmla="*/ 20 w 24"/>
                <a:gd name="T9" fmla="*/ 28 h 41"/>
              </a:gdLst>
              <a:ahLst/>
              <a:cxnLst>
                <a:cxn ang="0">
                  <a:pos x="T0" y="T1"/>
                </a:cxn>
                <a:cxn ang="0">
                  <a:pos x="T2" y="T3"/>
                </a:cxn>
                <a:cxn ang="0">
                  <a:pos x="T4" y="T5"/>
                </a:cxn>
                <a:cxn ang="0">
                  <a:pos x="T6" y="T7"/>
                </a:cxn>
                <a:cxn ang="0">
                  <a:pos x="T8" y="T9"/>
                </a:cxn>
              </a:cxnLst>
              <a:rect l="0" t="0" r="r" b="b"/>
              <a:pathLst>
                <a:path w="24" h="41">
                  <a:moveTo>
                    <a:pt x="20" y="28"/>
                  </a:moveTo>
                  <a:cubicBezTo>
                    <a:pt x="24" y="20"/>
                    <a:pt x="14" y="9"/>
                    <a:pt x="14" y="9"/>
                  </a:cubicBezTo>
                  <a:cubicBezTo>
                    <a:pt x="14" y="9"/>
                    <a:pt x="8" y="0"/>
                    <a:pt x="4" y="10"/>
                  </a:cubicBezTo>
                  <a:cubicBezTo>
                    <a:pt x="0" y="20"/>
                    <a:pt x="0" y="23"/>
                    <a:pt x="5" y="32"/>
                  </a:cubicBezTo>
                  <a:cubicBezTo>
                    <a:pt x="9" y="41"/>
                    <a:pt x="16" y="35"/>
                    <a:pt x="20" y="28"/>
                  </a:cubicBezTo>
                  <a:close/>
                </a:path>
              </a:pathLst>
            </a:custGeom>
            <a:grpFill/>
            <a:ln>
              <a:noFill/>
            </a:ln>
          </p:spPr>
          <p:txBody>
            <a:bodyPr anchor="ctr"/>
            <a:lstStyle/>
            <a:p>
              <a:pPr algn="ctr"/>
              <a:endParaRPr/>
            </a:p>
          </p:txBody>
        </p:sp>
        <p:sp>
          <p:nvSpPr>
            <p:cNvPr id="1049026" name="ïṩḷîḍe"/>
            <p:cNvSpPr/>
            <p:nvPr/>
          </p:nvSpPr>
          <p:spPr bwMode="auto">
            <a:xfrm>
              <a:off x="5525294" y="3090864"/>
              <a:ext cx="130175" cy="207963"/>
            </a:xfrm>
            <a:custGeom>
              <a:avLst/>
              <a:gdLst>
                <a:gd name="T0" fmla="*/ 4 w 25"/>
                <a:gd name="T1" fmla="*/ 34 h 40"/>
                <a:gd name="T2" fmla="*/ 13 w 25"/>
                <a:gd name="T3" fmla="*/ 36 h 40"/>
                <a:gd name="T4" fmla="*/ 21 w 25"/>
                <a:gd name="T5" fmla="*/ 17 h 40"/>
                <a:gd name="T6" fmla="*/ 14 w 25"/>
                <a:gd name="T7" fmla="*/ 10 h 40"/>
                <a:gd name="T8" fmla="*/ 10 w 25"/>
                <a:gd name="T9" fmla="*/ 4 h 40"/>
                <a:gd name="T10" fmla="*/ 0 w 25"/>
                <a:gd name="T11" fmla="*/ 13 h 40"/>
                <a:gd name="T12" fmla="*/ 5 w 25"/>
                <a:gd name="T13" fmla="*/ 25 h 40"/>
                <a:gd name="T14" fmla="*/ 4 w 25"/>
                <a:gd name="T15" fmla="*/ 3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0">
                  <a:moveTo>
                    <a:pt x="4" y="34"/>
                  </a:moveTo>
                  <a:cubicBezTo>
                    <a:pt x="4" y="34"/>
                    <a:pt x="2" y="40"/>
                    <a:pt x="13" y="36"/>
                  </a:cubicBezTo>
                  <a:cubicBezTo>
                    <a:pt x="23" y="31"/>
                    <a:pt x="25" y="21"/>
                    <a:pt x="21" y="17"/>
                  </a:cubicBezTo>
                  <a:cubicBezTo>
                    <a:pt x="18" y="12"/>
                    <a:pt x="14" y="10"/>
                    <a:pt x="14" y="10"/>
                  </a:cubicBezTo>
                  <a:cubicBezTo>
                    <a:pt x="14" y="10"/>
                    <a:pt x="11" y="8"/>
                    <a:pt x="10" y="4"/>
                  </a:cubicBezTo>
                  <a:cubicBezTo>
                    <a:pt x="9" y="0"/>
                    <a:pt x="1" y="9"/>
                    <a:pt x="0" y="13"/>
                  </a:cubicBezTo>
                  <a:cubicBezTo>
                    <a:pt x="0" y="18"/>
                    <a:pt x="1" y="20"/>
                    <a:pt x="5" y="25"/>
                  </a:cubicBezTo>
                  <a:cubicBezTo>
                    <a:pt x="8" y="30"/>
                    <a:pt x="4" y="34"/>
                    <a:pt x="4" y="34"/>
                  </a:cubicBezTo>
                  <a:close/>
                </a:path>
              </a:pathLst>
            </a:custGeom>
            <a:grpFill/>
            <a:ln>
              <a:noFill/>
            </a:ln>
          </p:spPr>
          <p:txBody>
            <a:bodyPr anchor="ctr"/>
            <a:lstStyle/>
            <a:p>
              <a:pPr algn="ctr"/>
              <a:endParaRPr/>
            </a:p>
          </p:txBody>
        </p:sp>
        <p:sp>
          <p:nvSpPr>
            <p:cNvPr id="1049027" name="ïśļiḋê"/>
            <p:cNvSpPr/>
            <p:nvPr/>
          </p:nvSpPr>
          <p:spPr bwMode="auto">
            <a:xfrm>
              <a:off x="5415757" y="3016252"/>
              <a:ext cx="747713" cy="668338"/>
            </a:xfrm>
            <a:custGeom>
              <a:avLst/>
              <a:gdLst>
                <a:gd name="T0" fmla="*/ 138 w 144"/>
                <a:gd name="T1" fmla="*/ 24 h 128"/>
                <a:gd name="T2" fmla="*/ 135 w 144"/>
                <a:gd name="T3" fmla="*/ 20 h 128"/>
                <a:gd name="T4" fmla="*/ 126 w 144"/>
                <a:gd name="T5" fmla="*/ 23 h 128"/>
                <a:gd name="T6" fmla="*/ 117 w 144"/>
                <a:gd name="T7" fmla="*/ 29 h 128"/>
                <a:gd name="T8" fmla="*/ 120 w 144"/>
                <a:gd name="T9" fmla="*/ 23 h 128"/>
                <a:gd name="T10" fmla="*/ 131 w 144"/>
                <a:gd name="T11" fmla="*/ 15 h 128"/>
                <a:gd name="T12" fmla="*/ 138 w 144"/>
                <a:gd name="T13" fmla="*/ 9 h 128"/>
                <a:gd name="T14" fmla="*/ 127 w 144"/>
                <a:gd name="T15" fmla="*/ 5 h 128"/>
                <a:gd name="T16" fmla="*/ 112 w 144"/>
                <a:gd name="T17" fmla="*/ 5 h 128"/>
                <a:gd name="T18" fmla="*/ 102 w 144"/>
                <a:gd name="T19" fmla="*/ 8 h 128"/>
                <a:gd name="T20" fmla="*/ 100 w 144"/>
                <a:gd name="T21" fmla="*/ 24 h 128"/>
                <a:gd name="T22" fmla="*/ 88 w 144"/>
                <a:gd name="T23" fmla="*/ 33 h 128"/>
                <a:gd name="T24" fmla="*/ 83 w 144"/>
                <a:gd name="T25" fmla="*/ 31 h 128"/>
                <a:gd name="T26" fmla="*/ 91 w 144"/>
                <a:gd name="T27" fmla="*/ 26 h 128"/>
                <a:gd name="T28" fmla="*/ 91 w 144"/>
                <a:gd name="T29" fmla="*/ 21 h 128"/>
                <a:gd name="T30" fmla="*/ 82 w 144"/>
                <a:gd name="T31" fmla="*/ 10 h 128"/>
                <a:gd name="T32" fmla="*/ 70 w 144"/>
                <a:gd name="T33" fmla="*/ 12 h 128"/>
                <a:gd name="T34" fmla="*/ 63 w 144"/>
                <a:gd name="T35" fmla="*/ 30 h 128"/>
                <a:gd name="T36" fmla="*/ 58 w 144"/>
                <a:gd name="T37" fmla="*/ 42 h 128"/>
                <a:gd name="T38" fmla="*/ 58 w 144"/>
                <a:gd name="T39" fmla="*/ 52 h 128"/>
                <a:gd name="T40" fmla="*/ 39 w 144"/>
                <a:gd name="T41" fmla="*/ 61 h 128"/>
                <a:gd name="T42" fmla="*/ 35 w 144"/>
                <a:gd name="T43" fmla="*/ 58 h 128"/>
                <a:gd name="T44" fmla="*/ 9 w 144"/>
                <a:gd name="T45" fmla="*/ 90 h 128"/>
                <a:gd name="T46" fmla="*/ 3 w 144"/>
                <a:gd name="T47" fmla="*/ 115 h 128"/>
                <a:gd name="T48" fmla="*/ 20 w 144"/>
                <a:gd name="T49" fmla="*/ 114 h 128"/>
                <a:gd name="T50" fmla="*/ 33 w 144"/>
                <a:gd name="T51" fmla="*/ 82 h 128"/>
                <a:gd name="T52" fmla="*/ 42 w 144"/>
                <a:gd name="T53" fmla="*/ 80 h 128"/>
                <a:gd name="T54" fmla="*/ 56 w 144"/>
                <a:gd name="T55" fmla="*/ 73 h 128"/>
                <a:gd name="T56" fmla="*/ 58 w 144"/>
                <a:gd name="T57" fmla="*/ 79 h 128"/>
                <a:gd name="T58" fmla="*/ 58 w 144"/>
                <a:gd name="T59" fmla="*/ 89 h 128"/>
                <a:gd name="T60" fmla="*/ 76 w 144"/>
                <a:gd name="T61" fmla="*/ 70 h 128"/>
                <a:gd name="T62" fmla="*/ 77 w 144"/>
                <a:gd name="T63" fmla="*/ 60 h 128"/>
                <a:gd name="T64" fmla="*/ 95 w 144"/>
                <a:gd name="T65" fmla="*/ 42 h 128"/>
                <a:gd name="T66" fmla="*/ 95 w 144"/>
                <a:gd name="T67" fmla="*/ 53 h 128"/>
                <a:gd name="T68" fmla="*/ 96 w 144"/>
                <a:gd name="T69" fmla="*/ 67 h 128"/>
                <a:gd name="T70" fmla="*/ 113 w 144"/>
                <a:gd name="T71" fmla="*/ 50 h 128"/>
                <a:gd name="T72" fmla="*/ 116 w 144"/>
                <a:gd name="T73" fmla="*/ 50 h 128"/>
                <a:gd name="T74" fmla="*/ 117 w 144"/>
                <a:gd name="T75" fmla="*/ 87 h 128"/>
                <a:gd name="T76" fmla="*/ 135 w 144"/>
                <a:gd name="T77" fmla="*/ 66 h 128"/>
                <a:gd name="T78" fmla="*/ 134 w 144"/>
                <a:gd name="T79" fmla="*/ 40 h 128"/>
                <a:gd name="T80" fmla="*/ 144 w 144"/>
                <a:gd name="T81" fmla="*/ 28 h 128"/>
                <a:gd name="T82" fmla="*/ 138 w 144"/>
                <a:gd name="T83" fmla="*/ 2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28">
                  <a:moveTo>
                    <a:pt x="138" y="24"/>
                  </a:moveTo>
                  <a:cubicBezTo>
                    <a:pt x="138" y="24"/>
                    <a:pt x="135" y="23"/>
                    <a:pt x="135" y="20"/>
                  </a:cubicBezTo>
                  <a:cubicBezTo>
                    <a:pt x="135" y="20"/>
                    <a:pt x="130" y="17"/>
                    <a:pt x="126" y="23"/>
                  </a:cubicBezTo>
                  <a:cubicBezTo>
                    <a:pt x="122" y="28"/>
                    <a:pt x="120" y="30"/>
                    <a:pt x="117" y="29"/>
                  </a:cubicBezTo>
                  <a:cubicBezTo>
                    <a:pt x="114" y="28"/>
                    <a:pt x="118" y="25"/>
                    <a:pt x="120" y="23"/>
                  </a:cubicBezTo>
                  <a:cubicBezTo>
                    <a:pt x="123" y="22"/>
                    <a:pt x="127" y="16"/>
                    <a:pt x="131" y="15"/>
                  </a:cubicBezTo>
                  <a:cubicBezTo>
                    <a:pt x="136" y="14"/>
                    <a:pt x="138" y="14"/>
                    <a:pt x="138" y="9"/>
                  </a:cubicBezTo>
                  <a:cubicBezTo>
                    <a:pt x="138" y="5"/>
                    <a:pt x="137" y="0"/>
                    <a:pt x="127" y="5"/>
                  </a:cubicBezTo>
                  <a:cubicBezTo>
                    <a:pt x="117" y="10"/>
                    <a:pt x="114" y="9"/>
                    <a:pt x="112" y="5"/>
                  </a:cubicBezTo>
                  <a:cubicBezTo>
                    <a:pt x="109" y="0"/>
                    <a:pt x="103" y="1"/>
                    <a:pt x="102" y="8"/>
                  </a:cubicBezTo>
                  <a:cubicBezTo>
                    <a:pt x="102" y="16"/>
                    <a:pt x="100" y="24"/>
                    <a:pt x="100" y="24"/>
                  </a:cubicBezTo>
                  <a:cubicBezTo>
                    <a:pt x="88" y="33"/>
                    <a:pt x="88" y="33"/>
                    <a:pt x="88" y="33"/>
                  </a:cubicBezTo>
                  <a:cubicBezTo>
                    <a:pt x="88" y="33"/>
                    <a:pt x="79" y="34"/>
                    <a:pt x="83" y="31"/>
                  </a:cubicBezTo>
                  <a:cubicBezTo>
                    <a:pt x="87" y="27"/>
                    <a:pt x="91" y="26"/>
                    <a:pt x="91" y="26"/>
                  </a:cubicBezTo>
                  <a:cubicBezTo>
                    <a:pt x="91" y="21"/>
                    <a:pt x="91" y="21"/>
                    <a:pt x="91" y="21"/>
                  </a:cubicBezTo>
                  <a:cubicBezTo>
                    <a:pt x="91" y="21"/>
                    <a:pt x="84" y="15"/>
                    <a:pt x="82" y="10"/>
                  </a:cubicBezTo>
                  <a:cubicBezTo>
                    <a:pt x="80" y="4"/>
                    <a:pt x="71" y="2"/>
                    <a:pt x="70" y="12"/>
                  </a:cubicBezTo>
                  <a:cubicBezTo>
                    <a:pt x="69" y="22"/>
                    <a:pt x="68" y="27"/>
                    <a:pt x="63" y="30"/>
                  </a:cubicBezTo>
                  <a:cubicBezTo>
                    <a:pt x="58" y="34"/>
                    <a:pt x="48" y="39"/>
                    <a:pt x="58" y="42"/>
                  </a:cubicBezTo>
                  <a:cubicBezTo>
                    <a:pt x="67" y="45"/>
                    <a:pt x="61" y="48"/>
                    <a:pt x="58" y="52"/>
                  </a:cubicBezTo>
                  <a:cubicBezTo>
                    <a:pt x="54" y="56"/>
                    <a:pt x="42" y="65"/>
                    <a:pt x="39" y="61"/>
                  </a:cubicBezTo>
                  <a:cubicBezTo>
                    <a:pt x="35" y="58"/>
                    <a:pt x="35" y="58"/>
                    <a:pt x="35" y="58"/>
                  </a:cubicBezTo>
                  <a:cubicBezTo>
                    <a:pt x="35" y="58"/>
                    <a:pt x="18" y="82"/>
                    <a:pt x="9" y="90"/>
                  </a:cubicBezTo>
                  <a:cubicBezTo>
                    <a:pt x="1" y="97"/>
                    <a:pt x="0" y="105"/>
                    <a:pt x="3" y="115"/>
                  </a:cubicBezTo>
                  <a:cubicBezTo>
                    <a:pt x="5" y="126"/>
                    <a:pt x="17" y="128"/>
                    <a:pt x="20" y="114"/>
                  </a:cubicBezTo>
                  <a:cubicBezTo>
                    <a:pt x="22" y="100"/>
                    <a:pt x="29" y="88"/>
                    <a:pt x="33" y="82"/>
                  </a:cubicBezTo>
                  <a:cubicBezTo>
                    <a:pt x="37" y="75"/>
                    <a:pt x="42" y="80"/>
                    <a:pt x="42" y="80"/>
                  </a:cubicBezTo>
                  <a:cubicBezTo>
                    <a:pt x="42" y="80"/>
                    <a:pt x="51" y="80"/>
                    <a:pt x="56" y="73"/>
                  </a:cubicBezTo>
                  <a:cubicBezTo>
                    <a:pt x="60" y="66"/>
                    <a:pt x="60" y="76"/>
                    <a:pt x="58" y="79"/>
                  </a:cubicBezTo>
                  <a:cubicBezTo>
                    <a:pt x="56" y="82"/>
                    <a:pt x="49" y="89"/>
                    <a:pt x="58" y="89"/>
                  </a:cubicBezTo>
                  <a:cubicBezTo>
                    <a:pt x="66" y="89"/>
                    <a:pt x="73" y="80"/>
                    <a:pt x="76" y="70"/>
                  </a:cubicBezTo>
                  <a:cubicBezTo>
                    <a:pt x="77" y="60"/>
                    <a:pt x="77" y="60"/>
                    <a:pt x="77" y="60"/>
                  </a:cubicBezTo>
                  <a:cubicBezTo>
                    <a:pt x="77" y="60"/>
                    <a:pt x="88" y="47"/>
                    <a:pt x="95" y="42"/>
                  </a:cubicBezTo>
                  <a:cubicBezTo>
                    <a:pt x="95" y="53"/>
                    <a:pt x="95" y="53"/>
                    <a:pt x="95" y="53"/>
                  </a:cubicBezTo>
                  <a:cubicBezTo>
                    <a:pt x="95" y="53"/>
                    <a:pt x="86" y="65"/>
                    <a:pt x="96" y="67"/>
                  </a:cubicBezTo>
                  <a:cubicBezTo>
                    <a:pt x="106" y="69"/>
                    <a:pt x="110" y="61"/>
                    <a:pt x="113" y="50"/>
                  </a:cubicBezTo>
                  <a:cubicBezTo>
                    <a:pt x="116" y="50"/>
                    <a:pt x="116" y="50"/>
                    <a:pt x="116" y="50"/>
                  </a:cubicBezTo>
                  <a:cubicBezTo>
                    <a:pt x="117" y="87"/>
                    <a:pt x="117" y="87"/>
                    <a:pt x="117" y="87"/>
                  </a:cubicBezTo>
                  <a:cubicBezTo>
                    <a:pt x="117" y="87"/>
                    <a:pt x="132" y="87"/>
                    <a:pt x="135" y="66"/>
                  </a:cubicBezTo>
                  <a:cubicBezTo>
                    <a:pt x="134" y="40"/>
                    <a:pt x="134" y="40"/>
                    <a:pt x="134" y="40"/>
                  </a:cubicBezTo>
                  <a:cubicBezTo>
                    <a:pt x="134" y="40"/>
                    <a:pt x="143" y="34"/>
                    <a:pt x="144" y="28"/>
                  </a:cubicBezTo>
                  <a:cubicBezTo>
                    <a:pt x="144" y="23"/>
                    <a:pt x="138" y="24"/>
                    <a:pt x="138" y="24"/>
                  </a:cubicBezTo>
                  <a:close/>
                </a:path>
              </a:pathLst>
            </a:custGeom>
            <a:grpFill/>
            <a:ln>
              <a:noFill/>
            </a:ln>
          </p:spPr>
          <p:txBody>
            <a:bodyPr anchor="ctr"/>
            <a:lstStyle/>
            <a:p>
              <a:pPr algn="ctr"/>
              <a:endParaRPr/>
            </a:p>
          </p:txBody>
        </p:sp>
        <p:sp>
          <p:nvSpPr>
            <p:cNvPr id="1049028" name="îś1îdê"/>
            <p:cNvSpPr/>
            <p:nvPr/>
          </p:nvSpPr>
          <p:spPr bwMode="auto">
            <a:xfrm>
              <a:off x="6631782" y="2892427"/>
              <a:ext cx="119063" cy="187325"/>
            </a:xfrm>
            <a:custGeom>
              <a:avLst/>
              <a:gdLst>
                <a:gd name="T0" fmla="*/ 10 w 23"/>
                <a:gd name="T1" fmla="*/ 6 h 36"/>
                <a:gd name="T2" fmla="*/ 3 w 23"/>
                <a:gd name="T3" fmla="*/ 10 h 36"/>
                <a:gd name="T4" fmla="*/ 3 w 23"/>
                <a:gd name="T5" fmla="*/ 30 h 36"/>
                <a:gd name="T6" fmla="*/ 19 w 23"/>
                <a:gd name="T7" fmla="*/ 30 h 36"/>
                <a:gd name="T8" fmla="*/ 18 w 23"/>
                <a:gd name="T9" fmla="*/ 14 h 36"/>
                <a:gd name="T10" fmla="*/ 10 w 23"/>
                <a:gd name="T11" fmla="*/ 6 h 36"/>
              </a:gdLst>
              <a:ahLst/>
              <a:cxnLst>
                <a:cxn ang="0">
                  <a:pos x="T0" y="T1"/>
                </a:cxn>
                <a:cxn ang="0">
                  <a:pos x="T2" y="T3"/>
                </a:cxn>
                <a:cxn ang="0">
                  <a:pos x="T4" y="T5"/>
                </a:cxn>
                <a:cxn ang="0">
                  <a:pos x="T6" y="T7"/>
                </a:cxn>
                <a:cxn ang="0">
                  <a:pos x="T8" y="T9"/>
                </a:cxn>
                <a:cxn ang="0">
                  <a:pos x="T10" y="T11"/>
                </a:cxn>
              </a:cxnLst>
              <a:rect l="0" t="0" r="r" b="b"/>
              <a:pathLst>
                <a:path w="23" h="36">
                  <a:moveTo>
                    <a:pt x="10" y="6"/>
                  </a:moveTo>
                  <a:cubicBezTo>
                    <a:pt x="10" y="6"/>
                    <a:pt x="6" y="0"/>
                    <a:pt x="3" y="10"/>
                  </a:cubicBezTo>
                  <a:cubicBezTo>
                    <a:pt x="0" y="19"/>
                    <a:pt x="4" y="24"/>
                    <a:pt x="3" y="30"/>
                  </a:cubicBezTo>
                  <a:cubicBezTo>
                    <a:pt x="2" y="36"/>
                    <a:pt x="15" y="34"/>
                    <a:pt x="19" y="30"/>
                  </a:cubicBezTo>
                  <a:cubicBezTo>
                    <a:pt x="23" y="27"/>
                    <a:pt x="23" y="18"/>
                    <a:pt x="18" y="14"/>
                  </a:cubicBezTo>
                  <a:cubicBezTo>
                    <a:pt x="12" y="9"/>
                    <a:pt x="10" y="6"/>
                    <a:pt x="10" y="6"/>
                  </a:cubicBezTo>
                  <a:close/>
                </a:path>
              </a:pathLst>
            </a:custGeom>
            <a:grpFill/>
            <a:ln>
              <a:noFill/>
            </a:ln>
          </p:spPr>
          <p:txBody>
            <a:bodyPr anchor="ctr"/>
            <a:lstStyle/>
            <a:p>
              <a:pPr algn="ctr"/>
              <a:endParaRPr/>
            </a:p>
          </p:txBody>
        </p:sp>
        <p:sp>
          <p:nvSpPr>
            <p:cNvPr id="1049029" name="íṩļïḓé"/>
            <p:cNvSpPr/>
            <p:nvPr/>
          </p:nvSpPr>
          <p:spPr bwMode="auto">
            <a:xfrm>
              <a:off x="6538119" y="3100389"/>
              <a:ext cx="139700" cy="182563"/>
            </a:xfrm>
            <a:custGeom>
              <a:avLst/>
              <a:gdLst>
                <a:gd name="T0" fmla="*/ 8 w 27"/>
                <a:gd name="T1" fmla="*/ 31 h 35"/>
                <a:gd name="T2" fmla="*/ 21 w 27"/>
                <a:gd name="T3" fmla="*/ 25 h 35"/>
                <a:gd name="T4" fmla="*/ 16 w 27"/>
                <a:gd name="T5" fmla="*/ 8 h 35"/>
                <a:gd name="T6" fmla="*/ 8 w 27"/>
                <a:gd name="T7" fmla="*/ 4 h 35"/>
                <a:gd name="T8" fmla="*/ 2 w 27"/>
                <a:gd name="T9" fmla="*/ 19 h 35"/>
                <a:gd name="T10" fmla="*/ 8 w 27"/>
                <a:gd name="T11" fmla="*/ 31 h 35"/>
              </a:gdLst>
              <a:ahLst/>
              <a:cxnLst>
                <a:cxn ang="0">
                  <a:pos x="T0" y="T1"/>
                </a:cxn>
                <a:cxn ang="0">
                  <a:pos x="T2" y="T3"/>
                </a:cxn>
                <a:cxn ang="0">
                  <a:pos x="T4" y="T5"/>
                </a:cxn>
                <a:cxn ang="0">
                  <a:pos x="T6" y="T7"/>
                </a:cxn>
                <a:cxn ang="0">
                  <a:pos x="T8" y="T9"/>
                </a:cxn>
                <a:cxn ang="0">
                  <a:pos x="T10" y="T11"/>
                </a:cxn>
              </a:cxnLst>
              <a:rect l="0" t="0" r="r" b="b"/>
              <a:pathLst>
                <a:path w="27" h="35">
                  <a:moveTo>
                    <a:pt x="8" y="31"/>
                  </a:moveTo>
                  <a:cubicBezTo>
                    <a:pt x="8" y="31"/>
                    <a:pt x="15" y="35"/>
                    <a:pt x="21" y="25"/>
                  </a:cubicBezTo>
                  <a:cubicBezTo>
                    <a:pt x="27" y="14"/>
                    <a:pt x="16" y="8"/>
                    <a:pt x="16" y="8"/>
                  </a:cubicBezTo>
                  <a:cubicBezTo>
                    <a:pt x="16" y="8"/>
                    <a:pt x="13" y="0"/>
                    <a:pt x="8" y="4"/>
                  </a:cubicBezTo>
                  <a:cubicBezTo>
                    <a:pt x="3" y="7"/>
                    <a:pt x="0" y="13"/>
                    <a:pt x="2" y="19"/>
                  </a:cubicBezTo>
                  <a:cubicBezTo>
                    <a:pt x="5" y="25"/>
                    <a:pt x="7" y="23"/>
                    <a:pt x="8" y="31"/>
                  </a:cubicBezTo>
                  <a:close/>
                </a:path>
              </a:pathLst>
            </a:custGeom>
            <a:grpFill/>
            <a:ln>
              <a:noFill/>
            </a:ln>
          </p:spPr>
          <p:txBody>
            <a:bodyPr anchor="ctr"/>
            <a:lstStyle/>
            <a:p>
              <a:pPr algn="ctr"/>
              <a:endParaRPr/>
            </a:p>
          </p:txBody>
        </p:sp>
        <p:sp>
          <p:nvSpPr>
            <p:cNvPr id="1049030" name="ïṣļïde"/>
            <p:cNvSpPr/>
            <p:nvPr/>
          </p:nvSpPr>
          <p:spPr bwMode="auto">
            <a:xfrm>
              <a:off x="6330157" y="3225802"/>
              <a:ext cx="363538" cy="449263"/>
            </a:xfrm>
            <a:custGeom>
              <a:avLst/>
              <a:gdLst>
                <a:gd name="T0" fmla="*/ 63 w 70"/>
                <a:gd name="T1" fmla="*/ 12 h 86"/>
                <a:gd name="T2" fmla="*/ 15 w 70"/>
                <a:gd name="T3" fmla="*/ 58 h 86"/>
                <a:gd name="T4" fmla="*/ 17 w 70"/>
                <a:gd name="T5" fmla="*/ 76 h 86"/>
                <a:gd name="T6" fmla="*/ 33 w 70"/>
                <a:gd name="T7" fmla="*/ 73 h 86"/>
                <a:gd name="T8" fmla="*/ 70 w 70"/>
                <a:gd name="T9" fmla="*/ 14 h 86"/>
                <a:gd name="T10" fmla="*/ 70 w 70"/>
                <a:gd name="T11" fmla="*/ 10 h 86"/>
                <a:gd name="T12" fmla="*/ 63 w 70"/>
                <a:gd name="T13" fmla="*/ 12 h 86"/>
              </a:gdLst>
              <a:ahLst/>
              <a:cxnLst>
                <a:cxn ang="0">
                  <a:pos x="T0" y="T1"/>
                </a:cxn>
                <a:cxn ang="0">
                  <a:pos x="T2" y="T3"/>
                </a:cxn>
                <a:cxn ang="0">
                  <a:pos x="T4" y="T5"/>
                </a:cxn>
                <a:cxn ang="0">
                  <a:pos x="T6" y="T7"/>
                </a:cxn>
                <a:cxn ang="0">
                  <a:pos x="T8" y="T9"/>
                </a:cxn>
                <a:cxn ang="0">
                  <a:pos x="T10" y="T11"/>
                </a:cxn>
                <a:cxn ang="0">
                  <a:pos x="T12" y="T13"/>
                </a:cxn>
              </a:cxnLst>
              <a:rect l="0" t="0" r="r" b="b"/>
              <a:pathLst>
                <a:path w="70" h="86">
                  <a:moveTo>
                    <a:pt x="63" y="12"/>
                  </a:moveTo>
                  <a:cubicBezTo>
                    <a:pt x="56" y="25"/>
                    <a:pt x="29" y="52"/>
                    <a:pt x="15" y="58"/>
                  </a:cubicBezTo>
                  <a:cubicBezTo>
                    <a:pt x="0" y="64"/>
                    <a:pt x="17" y="76"/>
                    <a:pt x="17" y="76"/>
                  </a:cubicBezTo>
                  <a:cubicBezTo>
                    <a:pt x="17" y="76"/>
                    <a:pt x="24" y="86"/>
                    <a:pt x="33" y="73"/>
                  </a:cubicBezTo>
                  <a:cubicBezTo>
                    <a:pt x="43" y="60"/>
                    <a:pt x="59" y="40"/>
                    <a:pt x="70" y="14"/>
                  </a:cubicBezTo>
                  <a:cubicBezTo>
                    <a:pt x="70" y="12"/>
                    <a:pt x="70" y="10"/>
                    <a:pt x="70" y="10"/>
                  </a:cubicBezTo>
                  <a:cubicBezTo>
                    <a:pt x="70" y="10"/>
                    <a:pt x="70" y="0"/>
                    <a:pt x="63" y="12"/>
                  </a:cubicBezTo>
                  <a:close/>
                </a:path>
              </a:pathLst>
            </a:custGeom>
            <a:grpFill/>
            <a:ln>
              <a:noFill/>
            </a:ln>
          </p:spPr>
          <p:txBody>
            <a:bodyPr anchor="ctr"/>
            <a:lstStyle/>
            <a:p>
              <a:pPr algn="ctr"/>
              <a:endParaRPr/>
            </a:p>
          </p:txBody>
        </p:sp>
        <p:sp>
          <p:nvSpPr>
            <p:cNvPr id="1049031" name="îṡḻîḋe"/>
            <p:cNvSpPr/>
            <p:nvPr/>
          </p:nvSpPr>
          <p:spPr bwMode="auto">
            <a:xfrm>
              <a:off x="6817519" y="3032127"/>
              <a:ext cx="271463" cy="246063"/>
            </a:xfrm>
            <a:custGeom>
              <a:avLst/>
              <a:gdLst>
                <a:gd name="T0" fmla="*/ 37 w 52"/>
                <a:gd name="T1" fmla="*/ 2 h 47"/>
                <a:gd name="T2" fmla="*/ 10 w 52"/>
                <a:gd name="T3" fmla="*/ 11 h 47"/>
                <a:gd name="T4" fmla="*/ 6 w 52"/>
                <a:gd name="T5" fmla="*/ 21 h 47"/>
                <a:gd name="T6" fmla="*/ 19 w 52"/>
                <a:gd name="T7" fmla="*/ 29 h 47"/>
                <a:gd name="T8" fmla="*/ 25 w 52"/>
                <a:gd name="T9" fmla="*/ 32 h 47"/>
                <a:gd name="T10" fmla="*/ 20 w 52"/>
                <a:gd name="T11" fmla="*/ 47 h 47"/>
                <a:gd name="T12" fmla="*/ 36 w 52"/>
                <a:gd name="T13" fmla="*/ 41 h 47"/>
                <a:gd name="T14" fmla="*/ 51 w 52"/>
                <a:gd name="T15" fmla="*/ 17 h 47"/>
                <a:gd name="T16" fmla="*/ 37 w 52"/>
                <a:gd name="T17" fmla="*/ 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47">
                  <a:moveTo>
                    <a:pt x="37" y="2"/>
                  </a:moveTo>
                  <a:cubicBezTo>
                    <a:pt x="27" y="5"/>
                    <a:pt x="10" y="11"/>
                    <a:pt x="10" y="11"/>
                  </a:cubicBezTo>
                  <a:cubicBezTo>
                    <a:pt x="10" y="11"/>
                    <a:pt x="0" y="14"/>
                    <a:pt x="6" y="21"/>
                  </a:cubicBezTo>
                  <a:cubicBezTo>
                    <a:pt x="12" y="28"/>
                    <a:pt x="12" y="33"/>
                    <a:pt x="19" y="29"/>
                  </a:cubicBezTo>
                  <a:cubicBezTo>
                    <a:pt x="27" y="26"/>
                    <a:pt x="27" y="28"/>
                    <a:pt x="25" y="32"/>
                  </a:cubicBezTo>
                  <a:cubicBezTo>
                    <a:pt x="24" y="36"/>
                    <a:pt x="19" y="43"/>
                    <a:pt x="20" y="47"/>
                  </a:cubicBezTo>
                  <a:cubicBezTo>
                    <a:pt x="20" y="47"/>
                    <a:pt x="32" y="46"/>
                    <a:pt x="36" y="41"/>
                  </a:cubicBezTo>
                  <a:cubicBezTo>
                    <a:pt x="39" y="35"/>
                    <a:pt x="50" y="24"/>
                    <a:pt x="51" y="17"/>
                  </a:cubicBezTo>
                  <a:cubicBezTo>
                    <a:pt x="52" y="9"/>
                    <a:pt x="46" y="0"/>
                    <a:pt x="37" y="2"/>
                  </a:cubicBezTo>
                  <a:close/>
                </a:path>
              </a:pathLst>
            </a:custGeom>
            <a:grpFill/>
            <a:ln>
              <a:noFill/>
            </a:ln>
          </p:spPr>
          <p:txBody>
            <a:bodyPr anchor="ctr"/>
            <a:lstStyle/>
            <a:p>
              <a:pPr algn="ctr"/>
              <a:endParaRPr/>
            </a:p>
          </p:txBody>
        </p:sp>
        <p:sp>
          <p:nvSpPr>
            <p:cNvPr id="1049032" name="iŝľiḓê"/>
            <p:cNvSpPr/>
            <p:nvPr/>
          </p:nvSpPr>
          <p:spPr bwMode="auto">
            <a:xfrm>
              <a:off x="6792119" y="3273427"/>
              <a:ext cx="228600" cy="150813"/>
            </a:xfrm>
            <a:custGeom>
              <a:avLst/>
              <a:gdLst>
                <a:gd name="T0" fmla="*/ 31 w 44"/>
                <a:gd name="T1" fmla="*/ 3 h 29"/>
                <a:gd name="T2" fmla="*/ 8 w 44"/>
                <a:gd name="T3" fmla="*/ 9 h 29"/>
                <a:gd name="T4" fmla="*/ 7 w 44"/>
                <a:gd name="T5" fmla="*/ 20 h 29"/>
                <a:gd name="T6" fmla="*/ 31 w 44"/>
                <a:gd name="T7" fmla="*/ 23 h 29"/>
                <a:gd name="T8" fmla="*/ 44 w 44"/>
                <a:gd name="T9" fmla="*/ 2 h 29"/>
                <a:gd name="T10" fmla="*/ 31 w 44"/>
                <a:gd name="T11" fmla="*/ 3 h 29"/>
              </a:gdLst>
              <a:ahLst/>
              <a:cxnLst>
                <a:cxn ang="0">
                  <a:pos x="T0" y="T1"/>
                </a:cxn>
                <a:cxn ang="0">
                  <a:pos x="T2" y="T3"/>
                </a:cxn>
                <a:cxn ang="0">
                  <a:pos x="T4" y="T5"/>
                </a:cxn>
                <a:cxn ang="0">
                  <a:pos x="T6" y="T7"/>
                </a:cxn>
                <a:cxn ang="0">
                  <a:pos x="T8" y="T9"/>
                </a:cxn>
                <a:cxn ang="0">
                  <a:pos x="T10" y="T11"/>
                </a:cxn>
              </a:cxnLst>
              <a:rect l="0" t="0" r="r" b="b"/>
              <a:pathLst>
                <a:path w="44" h="29">
                  <a:moveTo>
                    <a:pt x="31" y="3"/>
                  </a:moveTo>
                  <a:cubicBezTo>
                    <a:pt x="24" y="6"/>
                    <a:pt x="8" y="9"/>
                    <a:pt x="8" y="9"/>
                  </a:cubicBezTo>
                  <a:cubicBezTo>
                    <a:pt x="8" y="9"/>
                    <a:pt x="0" y="13"/>
                    <a:pt x="7" y="20"/>
                  </a:cubicBezTo>
                  <a:cubicBezTo>
                    <a:pt x="13" y="27"/>
                    <a:pt x="22" y="29"/>
                    <a:pt x="31" y="23"/>
                  </a:cubicBezTo>
                  <a:cubicBezTo>
                    <a:pt x="41" y="17"/>
                    <a:pt x="43" y="13"/>
                    <a:pt x="44" y="2"/>
                  </a:cubicBezTo>
                  <a:cubicBezTo>
                    <a:pt x="44" y="2"/>
                    <a:pt x="38" y="0"/>
                    <a:pt x="31" y="3"/>
                  </a:cubicBezTo>
                  <a:close/>
                </a:path>
              </a:pathLst>
            </a:custGeom>
            <a:grpFill/>
            <a:ln>
              <a:noFill/>
            </a:ln>
          </p:spPr>
          <p:txBody>
            <a:bodyPr anchor="ctr"/>
            <a:lstStyle/>
            <a:p>
              <a:pPr algn="ctr"/>
              <a:endParaRPr/>
            </a:p>
          </p:txBody>
        </p:sp>
        <p:sp>
          <p:nvSpPr>
            <p:cNvPr id="1049033" name="ïŝľîḋe"/>
            <p:cNvSpPr/>
            <p:nvPr/>
          </p:nvSpPr>
          <p:spPr bwMode="auto">
            <a:xfrm>
              <a:off x="7363619" y="2876552"/>
              <a:ext cx="566738" cy="625475"/>
            </a:xfrm>
            <a:custGeom>
              <a:avLst/>
              <a:gdLst>
                <a:gd name="T0" fmla="*/ 108 w 109"/>
                <a:gd name="T1" fmla="*/ 54 h 120"/>
                <a:gd name="T2" fmla="*/ 97 w 109"/>
                <a:gd name="T3" fmla="*/ 52 h 120"/>
                <a:gd name="T4" fmla="*/ 84 w 109"/>
                <a:gd name="T5" fmla="*/ 58 h 120"/>
                <a:gd name="T6" fmla="*/ 89 w 109"/>
                <a:gd name="T7" fmla="*/ 43 h 120"/>
                <a:gd name="T8" fmla="*/ 85 w 109"/>
                <a:gd name="T9" fmla="*/ 10 h 120"/>
                <a:gd name="T10" fmla="*/ 70 w 109"/>
                <a:gd name="T11" fmla="*/ 16 h 120"/>
                <a:gd name="T12" fmla="*/ 68 w 109"/>
                <a:gd name="T13" fmla="*/ 53 h 120"/>
                <a:gd name="T14" fmla="*/ 53 w 109"/>
                <a:gd name="T15" fmla="*/ 72 h 120"/>
                <a:gd name="T16" fmla="*/ 11 w 109"/>
                <a:gd name="T17" fmla="*/ 79 h 120"/>
                <a:gd name="T18" fmla="*/ 2 w 109"/>
                <a:gd name="T19" fmla="*/ 89 h 120"/>
                <a:gd name="T20" fmla="*/ 20 w 109"/>
                <a:gd name="T21" fmla="*/ 100 h 120"/>
                <a:gd name="T22" fmla="*/ 31 w 109"/>
                <a:gd name="T23" fmla="*/ 98 h 120"/>
                <a:gd name="T24" fmla="*/ 41 w 109"/>
                <a:gd name="T25" fmla="*/ 94 h 120"/>
                <a:gd name="T26" fmla="*/ 49 w 109"/>
                <a:gd name="T27" fmla="*/ 90 h 120"/>
                <a:gd name="T28" fmla="*/ 54 w 109"/>
                <a:gd name="T29" fmla="*/ 92 h 120"/>
                <a:gd name="T30" fmla="*/ 32 w 109"/>
                <a:gd name="T31" fmla="*/ 110 h 120"/>
                <a:gd name="T32" fmla="*/ 35 w 109"/>
                <a:gd name="T33" fmla="*/ 119 h 120"/>
                <a:gd name="T34" fmla="*/ 70 w 109"/>
                <a:gd name="T35" fmla="*/ 92 h 120"/>
                <a:gd name="T36" fmla="*/ 89 w 109"/>
                <a:gd name="T37" fmla="*/ 72 h 120"/>
                <a:gd name="T38" fmla="*/ 108 w 109"/>
                <a:gd name="T39" fmla="*/ 5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120">
                  <a:moveTo>
                    <a:pt x="108" y="54"/>
                  </a:moveTo>
                  <a:cubicBezTo>
                    <a:pt x="109" y="45"/>
                    <a:pt x="101" y="49"/>
                    <a:pt x="97" y="52"/>
                  </a:cubicBezTo>
                  <a:cubicBezTo>
                    <a:pt x="94" y="54"/>
                    <a:pt x="86" y="57"/>
                    <a:pt x="84" y="58"/>
                  </a:cubicBezTo>
                  <a:cubicBezTo>
                    <a:pt x="84" y="58"/>
                    <a:pt x="86" y="48"/>
                    <a:pt x="89" y="43"/>
                  </a:cubicBezTo>
                  <a:cubicBezTo>
                    <a:pt x="92" y="37"/>
                    <a:pt x="96" y="21"/>
                    <a:pt x="85" y="10"/>
                  </a:cubicBezTo>
                  <a:cubicBezTo>
                    <a:pt x="74" y="0"/>
                    <a:pt x="72" y="5"/>
                    <a:pt x="70" y="16"/>
                  </a:cubicBezTo>
                  <a:cubicBezTo>
                    <a:pt x="67" y="26"/>
                    <a:pt x="72" y="36"/>
                    <a:pt x="68" y="53"/>
                  </a:cubicBezTo>
                  <a:cubicBezTo>
                    <a:pt x="64" y="70"/>
                    <a:pt x="64" y="68"/>
                    <a:pt x="53" y="72"/>
                  </a:cubicBezTo>
                  <a:cubicBezTo>
                    <a:pt x="42" y="76"/>
                    <a:pt x="27" y="81"/>
                    <a:pt x="11" y="79"/>
                  </a:cubicBezTo>
                  <a:cubicBezTo>
                    <a:pt x="3" y="78"/>
                    <a:pt x="0" y="75"/>
                    <a:pt x="2" y="89"/>
                  </a:cubicBezTo>
                  <a:cubicBezTo>
                    <a:pt x="2" y="89"/>
                    <a:pt x="4" y="97"/>
                    <a:pt x="20" y="100"/>
                  </a:cubicBezTo>
                  <a:cubicBezTo>
                    <a:pt x="24" y="101"/>
                    <a:pt x="27" y="99"/>
                    <a:pt x="31" y="98"/>
                  </a:cubicBezTo>
                  <a:cubicBezTo>
                    <a:pt x="35" y="98"/>
                    <a:pt x="38" y="96"/>
                    <a:pt x="41" y="94"/>
                  </a:cubicBezTo>
                  <a:cubicBezTo>
                    <a:pt x="46" y="92"/>
                    <a:pt x="49" y="90"/>
                    <a:pt x="49" y="90"/>
                  </a:cubicBezTo>
                  <a:cubicBezTo>
                    <a:pt x="49" y="90"/>
                    <a:pt x="55" y="89"/>
                    <a:pt x="54" y="92"/>
                  </a:cubicBezTo>
                  <a:cubicBezTo>
                    <a:pt x="53" y="95"/>
                    <a:pt x="47" y="104"/>
                    <a:pt x="32" y="110"/>
                  </a:cubicBezTo>
                  <a:cubicBezTo>
                    <a:pt x="17" y="116"/>
                    <a:pt x="29" y="120"/>
                    <a:pt x="35" y="119"/>
                  </a:cubicBezTo>
                  <a:cubicBezTo>
                    <a:pt x="40" y="118"/>
                    <a:pt x="61" y="116"/>
                    <a:pt x="70" y="92"/>
                  </a:cubicBezTo>
                  <a:cubicBezTo>
                    <a:pt x="80" y="69"/>
                    <a:pt x="89" y="72"/>
                    <a:pt x="89" y="72"/>
                  </a:cubicBezTo>
                  <a:cubicBezTo>
                    <a:pt x="89" y="72"/>
                    <a:pt x="107" y="63"/>
                    <a:pt x="108" y="54"/>
                  </a:cubicBezTo>
                  <a:close/>
                </a:path>
              </a:pathLst>
            </a:custGeom>
            <a:grpFill/>
            <a:ln>
              <a:noFill/>
            </a:ln>
          </p:spPr>
          <p:txBody>
            <a:bodyPr anchor="ctr"/>
            <a:lstStyle/>
            <a:p>
              <a:pPr algn="ctr"/>
              <a:endParaRPr/>
            </a:p>
          </p:txBody>
        </p:sp>
        <p:sp>
          <p:nvSpPr>
            <p:cNvPr id="1049034" name="ïsļidé"/>
            <p:cNvSpPr/>
            <p:nvPr/>
          </p:nvSpPr>
          <p:spPr bwMode="auto">
            <a:xfrm>
              <a:off x="7809707" y="3346452"/>
              <a:ext cx="161925" cy="187325"/>
            </a:xfrm>
            <a:custGeom>
              <a:avLst/>
              <a:gdLst>
                <a:gd name="T0" fmla="*/ 17 w 31"/>
                <a:gd name="T1" fmla="*/ 6 h 36"/>
                <a:gd name="T2" fmla="*/ 3 w 31"/>
                <a:gd name="T3" fmla="*/ 7 h 36"/>
                <a:gd name="T4" fmla="*/ 9 w 31"/>
                <a:gd name="T5" fmla="*/ 27 h 36"/>
                <a:gd name="T6" fmla="*/ 12 w 31"/>
                <a:gd name="T7" fmla="*/ 36 h 36"/>
                <a:gd name="T8" fmla="*/ 26 w 31"/>
                <a:gd name="T9" fmla="*/ 17 h 36"/>
                <a:gd name="T10" fmla="*/ 17 w 31"/>
                <a:gd name="T11" fmla="*/ 6 h 36"/>
              </a:gdLst>
              <a:ahLst/>
              <a:cxnLst>
                <a:cxn ang="0">
                  <a:pos x="T0" y="T1"/>
                </a:cxn>
                <a:cxn ang="0">
                  <a:pos x="T2" y="T3"/>
                </a:cxn>
                <a:cxn ang="0">
                  <a:pos x="T4" y="T5"/>
                </a:cxn>
                <a:cxn ang="0">
                  <a:pos x="T6" y="T7"/>
                </a:cxn>
                <a:cxn ang="0">
                  <a:pos x="T8" y="T9"/>
                </a:cxn>
                <a:cxn ang="0">
                  <a:pos x="T10" y="T11"/>
                </a:cxn>
              </a:cxnLst>
              <a:rect l="0" t="0" r="r" b="b"/>
              <a:pathLst>
                <a:path w="31" h="36">
                  <a:moveTo>
                    <a:pt x="17" y="6"/>
                  </a:moveTo>
                  <a:cubicBezTo>
                    <a:pt x="17" y="6"/>
                    <a:pt x="6" y="0"/>
                    <a:pt x="3" y="7"/>
                  </a:cubicBezTo>
                  <a:cubicBezTo>
                    <a:pt x="0" y="14"/>
                    <a:pt x="6" y="23"/>
                    <a:pt x="9" y="27"/>
                  </a:cubicBezTo>
                  <a:cubicBezTo>
                    <a:pt x="12" y="31"/>
                    <a:pt x="5" y="36"/>
                    <a:pt x="12" y="36"/>
                  </a:cubicBezTo>
                  <a:cubicBezTo>
                    <a:pt x="20" y="36"/>
                    <a:pt x="31" y="33"/>
                    <a:pt x="26" y="17"/>
                  </a:cubicBezTo>
                  <a:cubicBezTo>
                    <a:pt x="23" y="10"/>
                    <a:pt x="17" y="6"/>
                    <a:pt x="17" y="6"/>
                  </a:cubicBezTo>
                  <a:close/>
                </a:path>
              </a:pathLst>
            </a:custGeom>
            <a:grpFill/>
            <a:ln>
              <a:noFill/>
            </a:ln>
          </p:spPr>
          <p:txBody>
            <a:bodyPr anchor="ctr"/>
            <a:lstStyle/>
            <a:p>
              <a:pPr algn="ctr"/>
              <a:endParaRPr/>
            </a:p>
          </p:txBody>
        </p:sp>
        <p:sp>
          <p:nvSpPr>
            <p:cNvPr id="1049035" name="îşḷiḓê"/>
            <p:cNvSpPr/>
            <p:nvPr/>
          </p:nvSpPr>
          <p:spPr bwMode="auto">
            <a:xfrm>
              <a:off x="8266907" y="3121027"/>
              <a:ext cx="93663" cy="146050"/>
            </a:xfrm>
            <a:custGeom>
              <a:avLst/>
              <a:gdLst>
                <a:gd name="T0" fmla="*/ 11 w 18"/>
                <a:gd name="T1" fmla="*/ 27 h 28"/>
                <a:gd name="T2" fmla="*/ 17 w 18"/>
                <a:gd name="T3" fmla="*/ 10 h 28"/>
                <a:gd name="T4" fmla="*/ 14 w 18"/>
                <a:gd name="T5" fmla="*/ 4 h 28"/>
                <a:gd name="T6" fmla="*/ 8 w 18"/>
                <a:gd name="T7" fmla="*/ 0 h 28"/>
                <a:gd name="T8" fmla="*/ 1 w 18"/>
                <a:gd name="T9" fmla="*/ 12 h 28"/>
                <a:gd name="T10" fmla="*/ 11 w 18"/>
                <a:gd name="T11" fmla="*/ 27 h 28"/>
              </a:gdLst>
              <a:ahLst/>
              <a:cxnLst>
                <a:cxn ang="0">
                  <a:pos x="T0" y="T1"/>
                </a:cxn>
                <a:cxn ang="0">
                  <a:pos x="T2" y="T3"/>
                </a:cxn>
                <a:cxn ang="0">
                  <a:pos x="T4" y="T5"/>
                </a:cxn>
                <a:cxn ang="0">
                  <a:pos x="T6" y="T7"/>
                </a:cxn>
                <a:cxn ang="0">
                  <a:pos x="T8" y="T9"/>
                </a:cxn>
                <a:cxn ang="0">
                  <a:pos x="T10" y="T11"/>
                </a:cxn>
              </a:cxnLst>
              <a:rect l="0" t="0" r="r" b="b"/>
              <a:pathLst>
                <a:path w="18" h="28">
                  <a:moveTo>
                    <a:pt x="11" y="27"/>
                  </a:moveTo>
                  <a:cubicBezTo>
                    <a:pt x="15" y="25"/>
                    <a:pt x="18" y="21"/>
                    <a:pt x="17" y="10"/>
                  </a:cubicBezTo>
                  <a:cubicBezTo>
                    <a:pt x="16" y="7"/>
                    <a:pt x="15" y="6"/>
                    <a:pt x="14" y="4"/>
                  </a:cubicBezTo>
                  <a:cubicBezTo>
                    <a:pt x="11" y="2"/>
                    <a:pt x="9" y="0"/>
                    <a:pt x="8" y="0"/>
                  </a:cubicBezTo>
                  <a:cubicBezTo>
                    <a:pt x="6" y="0"/>
                    <a:pt x="0" y="2"/>
                    <a:pt x="1" y="12"/>
                  </a:cubicBezTo>
                  <a:cubicBezTo>
                    <a:pt x="2" y="21"/>
                    <a:pt x="7" y="28"/>
                    <a:pt x="11" y="27"/>
                  </a:cubicBezTo>
                  <a:close/>
                </a:path>
              </a:pathLst>
            </a:custGeom>
            <a:grpFill/>
            <a:ln>
              <a:noFill/>
            </a:ln>
          </p:spPr>
          <p:txBody>
            <a:bodyPr anchor="ctr"/>
            <a:lstStyle/>
            <a:p>
              <a:pPr algn="ctr"/>
              <a:endParaRPr/>
            </a:p>
          </p:txBody>
        </p:sp>
        <p:sp>
          <p:nvSpPr>
            <p:cNvPr id="1049036" name="íşlîḑê"/>
            <p:cNvSpPr/>
            <p:nvPr/>
          </p:nvSpPr>
          <p:spPr bwMode="auto">
            <a:xfrm>
              <a:off x="8209757" y="2776539"/>
              <a:ext cx="623888" cy="846138"/>
            </a:xfrm>
            <a:custGeom>
              <a:avLst/>
              <a:gdLst>
                <a:gd name="T0" fmla="*/ 100 w 120"/>
                <a:gd name="T1" fmla="*/ 60 h 162"/>
                <a:gd name="T2" fmla="*/ 107 w 120"/>
                <a:gd name="T3" fmla="*/ 27 h 162"/>
                <a:gd name="T4" fmla="*/ 95 w 120"/>
                <a:gd name="T5" fmla="*/ 23 h 162"/>
                <a:gd name="T6" fmla="*/ 91 w 120"/>
                <a:gd name="T7" fmla="*/ 3 h 162"/>
                <a:gd name="T8" fmla="*/ 84 w 120"/>
                <a:gd name="T9" fmla="*/ 9 h 162"/>
                <a:gd name="T10" fmla="*/ 77 w 120"/>
                <a:gd name="T11" fmla="*/ 19 h 162"/>
                <a:gd name="T12" fmla="*/ 69 w 120"/>
                <a:gd name="T13" fmla="*/ 19 h 162"/>
                <a:gd name="T14" fmla="*/ 56 w 120"/>
                <a:gd name="T15" fmla="*/ 28 h 162"/>
                <a:gd name="T16" fmla="*/ 60 w 120"/>
                <a:gd name="T17" fmla="*/ 33 h 162"/>
                <a:gd name="T18" fmla="*/ 59 w 120"/>
                <a:gd name="T19" fmla="*/ 43 h 162"/>
                <a:gd name="T20" fmla="*/ 50 w 120"/>
                <a:gd name="T21" fmla="*/ 52 h 162"/>
                <a:gd name="T22" fmla="*/ 52 w 120"/>
                <a:gd name="T23" fmla="*/ 60 h 162"/>
                <a:gd name="T24" fmla="*/ 48 w 120"/>
                <a:gd name="T25" fmla="*/ 56 h 162"/>
                <a:gd name="T26" fmla="*/ 32 w 120"/>
                <a:gd name="T27" fmla="*/ 37 h 162"/>
                <a:gd name="T28" fmla="*/ 26 w 120"/>
                <a:gd name="T29" fmla="*/ 50 h 162"/>
                <a:gd name="T30" fmla="*/ 33 w 120"/>
                <a:gd name="T31" fmla="*/ 76 h 162"/>
                <a:gd name="T32" fmla="*/ 45 w 120"/>
                <a:gd name="T33" fmla="*/ 77 h 162"/>
                <a:gd name="T34" fmla="*/ 58 w 120"/>
                <a:gd name="T35" fmla="*/ 72 h 162"/>
                <a:gd name="T36" fmla="*/ 62 w 120"/>
                <a:gd name="T37" fmla="*/ 75 h 162"/>
                <a:gd name="T38" fmla="*/ 22 w 120"/>
                <a:gd name="T39" fmla="*/ 101 h 162"/>
                <a:gd name="T40" fmla="*/ 25 w 120"/>
                <a:gd name="T41" fmla="*/ 111 h 162"/>
                <a:gd name="T42" fmla="*/ 55 w 120"/>
                <a:gd name="T43" fmla="*/ 100 h 162"/>
                <a:gd name="T44" fmla="*/ 59 w 120"/>
                <a:gd name="T45" fmla="*/ 103 h 162"/>
                <a:gd name="T46" fmla="*/ 39 w 120"/>
                <a:gd name="T47" fmla="*/ 119 h 162"/>
                <a:gd name="T48" fmla="*/ 12 w 120"/>
                <a:gd name="T49" fmla="*/ 128 h 162"/>
                <a:gd name="T50" fmla="*/ 7 w 120"/>
                <a:gd name="T51" fmla="*/ 136 h 162"/>
                <a:gd name="T52" fmla="*/ 30 w 120"/>
                <a:gd name="T53" fmla="*/ 141 h 162"/>
                <a:gd name="T54" fmla="*/ 55 w 120"/>
                <a:gd name="T55" fmla="*/ 136 h 162"/>
                <a:gd name="T56" fmla="*/ 43 w 120"/>
                <a:gd name="T57" fmla="*/ 148 h 162"/>
                <a:gd name="T58" fmla="*/ 50 w 120"/>
                <a:gd name="T59" fmla="*/ 158 h 162"/>
                <a:gd name="T60" fmla="*/ 71 w 120"/>
                <a:gd name="T61" fmla="*/ 149 h 162"/>
                <a:gd name="T62" fmla="*/ 71 w 120"/>
                <a:gd name="T63" fmla="*/ 125 h 162"/>
                <a:gd name="T64" fmla="*/ 79 w 120"/>
                <a:gd name="T65" fmla="*/ 120 h 162"/>
                <a:gd name="T66" fmla="*/ 75 w 120"/>
                <a:gd name="T67" fmla="*/ 102 h 162"/>
                <a:gd name="T68" fmla="*/ 96 w 120"/>
                <a:gd name="T69" fmla="*/ 86 h 162"/>
                <a:gd name="T70" fmla="*/ 102 w 120"/>
                <a:gd name="T71" fmla="*/ 75 h 162"/>
                <a:gd name="T72" fmla="*/ 100 w 120"/>
                <a:gd name="T73" fmla="*/ 60 h 162"/>
                <a:gd name="T74" fmla="*/ 90 w 120"/>
                <a:gd name="T75" fmla="*/ 49 h 162"/>
                <a:gd name="T76" fmla="*/ 86 w 120"/>
                <a:gd name="T77" fmla="*/ 53 h 162"/>
                <a:gd name="T78" fmla="*/ 83 w 120"/>
                <a:gd name="T79" fmla="*/ 53 h 162"/>
                <a:gd name="T80" fmla="*/ 80 w 120"/>
                <a:gd name="T81" fmla="*/ 48 h 162"/>
                <a:gd name="T82" fmla="*/ 89 w 120"/>
                <a:gd name="T83" fmla="*/ 44 h 162"/>
                <a:gd name="T84" fmla="*/ 90 w 120"/>
                <a:gd name="T85" fmla="*/ 4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162">
                  <a:moveTo>
                    <a:pt x="100" y="60"/>
                  </a:moveTo>
                  <a:cubicBezTo>
                    <a:pt x="108" y="50"/>
                    <a:pt x="120" y="40"/>
                    <a:pt x="107" y="27"/>
                  </a:cubicBezTo>
                  <a:cubicBezTo>
                    <a:pt x="107" y="27"/>
                    <a:pt x="105" y="24"/>
                    <a:pt x="95" y="23"/>
                  </a:cubicBezTo>
                  <a:cubicBezTo>
                    <a:pt x="95" y="23"/>
                    <a:pt x="105" y="8"/>
                    <a:pt x="91" y="3"/>
                  </a:cubicBezTo>
                  <a:cubicBezTo>
                    <a:pt x="91" y="3"/>
                    <a:pt x="88" y="0"/>
                    <a:pt x="84" y="9"/>
                  </a:cubicBezTo>
                  <a:cubicBezTo>
                    <a:pt x="80" y="17"/>
                    <a:pt x="77" y="17"/>
                    <a:pt x="77" y="19"/>
                  </a:cubicBezTo>
                  <a:cubicBezTo>
                    <a:pt x="77" y="21"/>
                    <a:pt x="74" y="21"/>
                    <a:pt x="69" y="19"/>
                  </a:cubicBezTo>
                  <a:cubicBezTo>
                    <a:pt x="64" y="17"/>
                    <a:pt x="56" y="19"/>
                    <a:pt x="56" y="28"/>
                  </a:cubicBezTo>
                  <a:cubicBezTo>
                    <a:pt x="56" y="28"/>
                    <a:pt x="56" y="31"/>
                    <a:pt x="60" y="33"/>
                  </a:cubicBezTo>
                  <a:cubicBezTo>
                    <a:pt x="63" y="36"/>
                    <a:pt x="66" y="37"/>
                    <a:pt x="59" y="43"/>
                  </a:cubicBezTo>
                  <a:cubicBezTo>
                    <a:pt x="53" y="49"/>
                    <a:pt x="50" y="40"/>
                    <a:pt x="50" y="52"/>
                  </a:cubicBezTo>
                  <a:cubicBezTo>
                    <a:pt x="50" y="52"/>
                    <a:pt x="57" y="57"/>
                    <a:pt x="52" y="60"/>
                  </a:cubicBezTo>
                  <a:cubicBezTo>
                    <a:pt x="47" y="63"/>
                    <a:pt x="48" y="59"/>
                    <a:pt x="48" y="56"/>
                  </a:cubicBezTo>
                  <a:cubicBezTo>
                    <a:pt x="48" y="59"/>
                    <a:pt x="43" y="42"/>
                    <a:pt x="32" y="37"/>
                  </a:cubicBezTo>
                  <a:cubicBezTo>
                    <a:pt x="30" y="37"/>
                    <a:pt x="24" y="37"/>
                    <a:pt x="26" y="50"/>
                  </a:cubicBezTo>
                  <a:cubicBezTo>
                    <a:pt x="28" y="63"/>
                    <a:pt x="32" y="66"/>
                    <a:pt x="33" y="76"/>
                  </a:cubicBezTo>
                  <a:cubicBezTo>
                    <a:pt x="33" y="87"/>
                    <a:pt x="43" y="82"/>
                    <a:pt x="45" y="77"/>
                  </a:cubicBezTo>
                  <a:cubicBezTo>
                    <a:pt x="46" y="72"/>
                    <a:pt x="58" y="72"/>
                    <a:pt x="58" y="72"/>
                  </a:cubicBezTo>
                  <a:cubicBezTo>
                    <a:pt x="58" y="72"/>
                    <a:pt x="68" y="71"/>
                    <a:pt x="62" y="75"/>
                  </a:cubicBezTo>
                  <a:cubicBezTo>
                    <a:pt x="56" y="80"/>
                    <a:pt x="22" y="101"/>
                    <a:pt x="22" y="101"/>
                  </a:cubicBezTo>
                  <a:cubicBezTo>
                    <a:pt x="22" y="101"/>
                    <a:pt x="9" y="108"/>
                    <a:pt x="25" y="111"/>
                  </a:cubicBezTo>
                  <a:cubicBezTo>
                    <a:pt x="42" y="113"/>
                    <a:pt x="55" y="100"/>
                    <a:pt x="55" y="100"/>
                  </a:cubicBezTo>
                  <a:cubicBezTo>
                    <a:pt x="55" y="100"/>
                    <a:pt x="61" y="95"/>
                    <a:pt x="59" y="103"/>
                  </a:cubicBezTo>
                  <a:cubicBezTo>
                    <a:pt x="56" y="111"/>
                    <a:pt x="39" y="119"/>
                    <a:pt x="39" y="119"/>
                  </a:cubicBezTo>
                  <a:cubicBezTo>
                    <a:pt x="39" y="119"/>
                    <a:pt x="23" y="125"/>
                    <a:pt x="12" y="128"/>
                  </a:cubicBezTo>
                  <a:cubicBezTo>
                    <a:pt x="0" y="130"/>
                    <a:pt x="4" y="130"/>
                    <a:pt x="7" y="136"/>
                  </a:cubicBezTo>
                  <a:cubicBezTo>
                    <a:pt x="10" y="143"/>
                    <a:pt x="21" y="147"/>
                    <a:pt x="30" y="141"/>
                  </a:cubicBezTo>
                  <a:cubicBezTo>
                    <a:pt x="38" y="135"/>
                    <a:pt x="56" y="129"/>
                    <a:pt x="55" y="136"/>
                  </a:cubicBezTo>
                  <a:cubicBezTo>
                    <a:pt x="55" y="143"/>
                    <a:pt x="54" y="145"/>
                    <a:pt x="43" y="148"/>
                  </a:cubicBezTo>
                  <a:cubicBezTo>
                    <a:pt x="32" y="152"/>
                    <a:pt x="37" y="154"/>
                    <a:pt x="50" y="158"/>
                  </a:cubicBezTo>
                  <a:cubicBezTo>
                    <a:pt x="63" y="162"/>
                    <a:pt x="71" y="157"/>
                    <a:pt x="71" y="149"/>
                  </a:cubicBezTo>
                  <a:cubicBezTo>
                    <a:pt x="71" y="140"/>
                    <a:pt x="71" y="125"/>
                    <a:pt x="71" y="125"/>
                  </a:cubicBezTo>
                  <a:cubicBezTo>
                    <a:pt x="71" y="125"/>
                    <a:pt x="76" y="121"/>
                    <a:pt x="79" y="120"/>
                  </a:cubicBezTo>
                  <a:cubicBezTo>
                    <a:pt x="82" y="119"/>
                    <a:pt x="85" y="103"/>
                    <a:pt x="75" y="102"/>
                  </a:cubicBezTo>
                  <a:cubicBezTo>
                    <a:pt x="75" y="102"/>
                    <a:pt x="81" y="90"/>
                    <a:pt x="96" y="86"/>
                  </a:cubicBezTo>
                  <a:cubicBezTo>
                    <a:pt x="96" y="86"/>
                    <a:pt x="102" y="84"/>
                    <a:pt x="102" y="75"/>
                  </a:cubicBezTo>
                  <a:cubicBezTo>
                    <a:pt x="102" y="66"/>
                    <a:pt x="91" y="70"/>
                    <a:pt x="100" y="60"/>
                  </a:cubicBezTo>
                  <a:close/>
                  <a:moveTo>
                    <a:pt x="90" y="49"/>
                  </a:moveTo>
                  <a:cubicBezTo>
                    <a:pt x="88" y="51"/>
                    <a:pt x="86" y="53"/>
                    <a:pt x="86" y="53"/>
                  </a:cubicBezTo>
                  <a:cubicBezTo>
                    <a:pt x="85" y="59"/>
                    <a:pt x="85" y="55"/>
                    <a:pt x="83" y="53"/>
                  </a:cubicBezTo>
                  <a:cubicBezTo>
                    <a:pt x="80" y="51"/>
                    <a:pt x="80" y="48"/>
                    <a:pt x="80" y="48"/>
                  </a:cubicBezTo>
                  <a:cubicBezTo>
                    <a:pt x="81" y="38"/>
                    <a:pt x="89" y="44"/>
                    <a:pt x="89" y="44"/>
                  </a:cubicBezTo>
                  <a:cubicBezTo>
                    <a:pt x="89" y="44"/>
                    <a:pt x="92" y="48"/>
                    <a:pt x="90" y="49"/>
                  </a:cubicBezTo>
                  <a:close/>
                </a:path>
              </a:pathLst>
            </a:custGeom>
            <a:grpFill/>
            <a:ln>
              <a:noFill/>
            </a:ln>
          </p:spPr>
          <p:txBody>
            <a:bodyPr anchor="ctr"/>
            <a:lstStyle/>
            <a:p>
              <a:pPr algn="ctr"/>
              <a:endParaRPr/>
            </a:p>
          </p:txBody>
        </p:sp>
        <p:sp>
          <p:nvSpPr>
            <p:cNvPr id="1049037" name="ïş1ïḑè"/>
            <p:cNvSpPr/>
            <p:nvPr/>
          </p:nvSpPr>
          <p:spPr bwMode="auto">
            <a:xfrm>
              <a:off x="5342732" y="3867152"/>
              <a:ext cx="166688" cy="209550"/>
            </a:xfrm>
            <a:custGeom>
              <a:avLst/>
              <a:gdLst>
                <a:gd name="T0" fmla="*/ 0 w 105"/>
                <a:gd name="T1" fmla="*/ 132 h 132"/>
                <a:gd name="T2" fmla="*/ 0 w 105"/>
                <a:gd name="T3" fmla="*/ 109 h 132"/>
                <a:gd name="T4" fmla="*/ 69 w 105"/>
                <a:gd name="T5" fmla="*/ 23 h 132"/>
                <a:gd name="T6" fmla="*/ 7 w 105"/>
                <a:gd name="T7" fmla="*/ 23 h 132"/>
                <a:gd name="T8" fmla="*/ 7 w 105"/>
                <a:gd name="T9" fmla="*/ 0 h 132"/>
                <a:gd name="T10" fmla="*/ 102 w 105"/>
                <a:gd name="T11" fmla="*/ 0 h 132"/>
                <a:gd name="T12" fmla="*/ 102 w 105"/>
                <a:gd name="T13" fmla="*/ 23 h 132"/>
                <a:gd name="T14" fmla="*/ 33 w 105"/>
                <a:gd name="T15" fmla="*/ 112 h 132"/>
                <a:gd name="T16" fmla="*/ 105 w 105"/>
                <a:gd name="T17" fmla="*/ 112 h 132"/>
                <a:gd name="T18" fmla="*/ 105 w 105"/>
                <a:gd name="T19" fmla="*/ 132 h 132"/>
                <a:gd name="T20" fmla="*/ 0 w 105"/>
                <a:gd name="T2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132">
                  <a:moveTo>
                    <a:pt x="0" y="132"/>
                  </a:moveTo>
                  <a:lnTo>
                    <a:pt x="0" y="109"/>
                  </a:lnTo>
                  <a:lnTo>
                    <a:pt x="69" y="23"/>
                  </a:lnTo>
                  <a:lnTo>
                    <a:pt x="7" y="23"/>
                  </a:lnTo>
                  <a:lnTo>
                    <a:pt x="7" y="0"/>
                  </a:lnTo>
                  <a:lnTo>
                    <a:pt x="102" y="0"/>
                  </a:lnTo>
                  <a:lnTo>
                    <a:pt x="102" y="23"/>
                  </a:lnTo>
                  <a:lnTo>
                    <a:pt x="33" y="112"/>
                  </a:lnTo>
                  <a:lnTo>
                    <a:pt x="105" y="112"/>
                  </a:lnTo>
                  <a:lnTo>
                    <a:pt x="105" y="132"/>
                  </a:lnTo>
                  <a:lnTo>
                    <a:pt x="0" y="132"/>
                  </a:lnTo>
                  <a:close/>
                </a:path>
              </a:pathLst>
            </a:custGeom>
            <a:grpFill/>
            <a:ln>
              <a:noFill/>
            </a:ln>
          </p:spPr>
          <p:txBody>
            <a:bodyPr anchor="ctr"/>
            <a:lstStyle/>
            <a:p>
              <a:pPr algn="ctr"/>
              <a:endParaRPr/>
            </a:p>
          </p:txBody>
        </p:sp>
        <p:sp>
          <p:nvSpPr>
            <p:cNvPr id="1049038" name="íśḷîďe"/>
            <p:cNvSpPr/>
            <p:nvPr/>
          </p:nvSpPr>
          <p:spPr bwMode="auto">
            <a:xfrm>
              <a:off x="5550694" y="3867152"/>
              <a:ext cx="166688" cy="209550"/>
            </a:xfrm>
            <a:custGeom>
              <a:avLst/>
              <a:gdLst>
                <a:gd name="T0" fmla="*/ 0 w 105"/>
                <a:gd name="T1" fmla="*/ 132 h 132"/>
                <a:gd name="T2" fmla="*/ 0 w 105"/>
                <a:gd name="T3" fmla="*/ 0 h 132"/>
                <a:gd name="T4" fmla="*/ 30 w 105"/>
                <a:gd name="T5" fmla="*/ 0 h 132"/>
                <a:gd name="T6" fmla="*/ 30 w 105"/>
                <a:gd name="T7" fmla="*/ 53 h 132"/>
                <a:gd name="T8" fmla="*/ 79 w 105"/>
                <a:gd name="T9" fmla="*/ 53 h 132"/>
                <a:gd name="T10" fmla="*/ 79 w 105"/>
                <a:gd name="T11" fmla="*/ 0 h 132"/>
                <a:gd name="T12" fmla="*/ 105 w 105"/>
                <a:gd name="T13" fmla="*/ 0 h 132"/>
                <a:gd name="T14" fmla="*/ 105 w 105"/>
                <a:gd name="T15" fmla="*/ 132 h 132"/>
                <a:gd name="T16" fmla="*/ 79 w 105"/>
                <a:gd name="T17" fmla="*/ 132 h 132"/>
                <a:gd name="T18" fmla="*/ 79 w 105"/>
                <a:gd name="T19" fmla="*/ 76 h 132"/>
                <a:gd name="T20" fmla="*/ 30 w 105"/>
                <a:gd name="T21" fmla="*/ 76 h 132"/>
                <a:gd name="T22" fmla="*/ 30 w 105"/>
                <a:gd name="T23" fmla="*/ 132 h 132"/>
                <a:gd name="T24" fmla="*/ 0 w 105"/>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32">
                  <a:moveTo>
                    <a:pt x="0" y="132"/>
                  </a:moveTo>
                  <a:lnTo>
                    <a:pt x="0" y="0"/>
                  </a:lnTo>
                  <a:lnTo>
                    <a:pt x="30" y="0"/>
                  </a:lnTo>
                  <a:lnTo>
                    <a:pt x="30" y="53"/>
                  </a:lnTo>
                  <a:lnTo>
                    <a:pt x="79" y="53"/>
                  </a:lnTo>
                  <a:lnTo>
                    <a:pt x="79" y="0"/>
                  </a:lnTo>
                  <a:lnTo>
                    <a:pt x="105" y="0"/>
                  </a:lnTo>
                  <a:lnTo>
                    <a:pt x="105" y="132"/>
                  </a:lnTo>
                  <a:lnTo>
                    <a:pt x="79" y="132"/>
                  </a:lnTo>
                  <a:lnTo>
                    <a:pt x="79" y="76"/>
                  </a:lnTo>
                  <a:lnTo>
                    <a:pt x="30" y="76"/>
                  </a:lnTo>
                  <a:lnTo>
                    <a:pt x="30" y="132"/>
                  </a:lnTo>
                  <a:lnTo>
                    <a:pt x="0" y="132"/>
                  </a:lnTo>
                  <a:close/>
                </a:path>
              </a:pathLst>
            </a:custGeom>
            <a:grpFill/>
            <a:ln>
              <a:noFill/>
            </a:ln>
          </p:spPr>
          <p:txBody>
            <a:bodyPr anchor="ctr"/>
            <a:lstStyle/>
            <a:p>
              <a:pPr algn="ctr"/>
              <a:endParaRPr/>
            </a:p>
          </p:txBody>
        </p:sp>
        <p:sp>
          <p:nvSpPr>
            <p:cNvPr id="1049039" name="í$lîdê"/>
            <p:cNvSpPr/>
            <p:nvPr/>
          </p:nvSpPr>
          <p:spPr bwMode="auto">
            <a:xfrm>
              <a:off x="5779294" y="3867152"/>
              <a:ext cx="155575" cy="209550"/>
            </a:xfrm>
            <a:custGeom>
              <a:avLst/>
              <a:gdLst>
                <a:gd name="T0" fmla="*/ 0 w 98"/>
                <a:gd name="T1" fmla="*/ 132 h 132"/>
                <a:gd name="T2" fmla="*/ 0 w 98"/>
                <a:gd name="T3" fmla="*/ 0 h 132"/>
                <a:gd name="T4" fmla="*/ 95 w 98"/>
                <a:gd name="T5" fmla="*/ 0 h 132"/>
                <a:gd name="T6" fmla="*/ 95 w 98"/>
                <a:gd name="T7" fmla="*/ 23 h 132"/>
                <a:gd name="T8" fmla="*/ 26 w 98"/>
                <a:gd name="T9" fmla="*/ 23 h 132"/>
                <a:gd name="T10" fmla="*/ 26 w 98"/>
                <a:gd name="T11" fmla="*/ 53 h 132"/>
                <a:gd name="T12" fmla="*/ 92 w 98"/>
                <a:gd name="T13" fmla="*/ 53 h 132"/>
                <a:gd name="T14" fmla="*/ 92 w 98"/>
                <a:gd name="T15" fmla="*/ 76 h 132"/>
                <a:gd name="T16" fmla="*/ 26 w 98"/>
                <a:gd name="T17" fmla="*/ 76 h 132"/>
                <a:gd name="T18" fmla="*/ 26 w 98"/>
                <a:gd name="T19" fmla="*/ 112 h 132"/>
                <a:gd name="T20" fmla="*/ 98 w 98"/>
                <a:gd name="T21" fmla="*/ 112 h 132"/>
                <a:gd name="T22" fmla="*/ 98 w 98"/>
                <a:gd name="T23" fmla="*/ 132 h 132"/>
                <a:gd name="T24" fmla="*/ 0 w 98"/>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32">
                  <a:moveTo>
                    <a:pt x="0" y="132"/>
                  </a:moveTo>
                  <a:lnTo>
                    <a:pt x="0" y="0"/>
                  </a:lnTo>
                  <a:lnTo>
                    <a:pt x="95" y="0"/>
                  </a:lnTo>
                  <a:lnTo>
                    <a:pt x="95" y="23"/>
                  </a:lnTo>
                  <a:lnTo>
                    <a:pt x="26" y="23"/>
                  </a:lnTo>
                  <a:lnTo>
                    <a:pt x="26" y="53"/>
                  </a:lnTo>
                  <a:lnTo>
                    <a:pt x="92" y="53"/>
                  </a:lnTo>
                  <a:lnTo>
                    <a:pt x="92" y="76"/>
                  </a:lnTo>
                  <a:lnTo>
                    <a:pt x="26" y="76"/>
                  </a:lnTo>
                  <a:lnTo>
                    <a:pt x="26" y="112"/>
                  </a:lnTo>
                  <a:lnTo>
                    <a:pt x="98" y="112"/>
                  </a:lnTo>
                  <a:lnTo>
                    <a:pt x="98" y="132"/>
                  </a:lnTo>
                  <a:lnTo>
                    <a:pt x="0" y="132"/>
                  </a:lnTo>
                  <a:close/>
                </a:path>
              </a:pathLst>
            </a:custGeom>
            <a:grpFill/>
            <a:ln>
              <a:noFill/>
            </a:ln>
          </p:spPr>
          <p:txBody>
            <a:bodyPr anchor="ctr"/>
            <a:lstStyle/>
            <a:p>
              <a:pPr algn="ctr"/>
              <a:endParaRPr/>
            </a:p>
          </p:txBody>
        </p:sp>
        <p:sp>
          <p:nvSpPr>
            <p:cNvPr id="1049040" name="íṥlíďe"/>
            <p:cNvSpPr/>
            <p:nvPr/>
          </p:nvSpPr>
          <p:spPr bwMode="auto">
            <a:xfrm>
              <a:off x="5971382" y="3867152"/>
              <a:ext cx="134938" cy="214313"/>
            </a:xfrm>
            <a:custGeom>
              <a:avLst/>
              <a:gdLst>
                <a:gd name="T0" fmla="*/ 18 w 26"/>
                <a:gd name="T1" fmla="*/ 0 h 41"/>
                <a:gd name="T2" fmla="*/ 26 w 26"/>
                <a:gd name="T3" fmla="*/ 0 h 41"/>
                <a:gd name="T4" fmla="*/ 26 w 26"/>
                <a:gd name="T5" fmla="*/ 26 h 41"/>
                <a:gd name="T6" fmla="*/ 25 w 26"/>
                <a:gd name="T7" fmla="*/ 33 h 41"/>
                <a:gd name="T8" fmla="*/ 20 w 26"/>
                <a:gd name="T9" fmla="*/ 39 h 41"/>
                <a:gd name="T10" fmla="*/ 12 w 26"/>
                <a:gd name="T11" fmla="*/ 41 h 41"/>
                <a:gd name="T12" fmla="*/ 3 w 26"/>
                <a:gd name="T13" fmla="*/ 38 h 41"/>
                <a:gd name="T14" fmla="*/ 0 w 26"/>
                <a:gd name="T15" fmla="*/ 28 h 41"/>
                <a:gd name="T16" fmla="*/ 8 w 26"/>
                <a:gd name="T17" fmla="*/ 27 h 41"/>
                <a:gd name="T18" fmla="*/ 9 w 26"/>
                <a:gd name="T19" fmla="*/ 32 h 41"/>
                <a:gd name="T20" fmla="*/ 13 w 26"/>
                <a:gd name="T21" fmla="*/ 34 h 41"/>
                <a:gd name="T22" fmla="*/ 16 w 26"/>
                <a:gd name="T23" fmla="*/ 33 h 41"/>
                <a:gd name="T24" fmla="*/ 18 w 26"/>
                <a:gd name="T25" fmla="*/ 26 h 41"/>
                <a:gd name="T26" fmla="*/ 18 w 26"/>
                <a:gd name="T2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41">
                  <a:moveTo>
                    <a:pt x="18" y="0"/>
                  </a:moveTo>
                  <a:cubicBezTo>
                    <a:pt x="26" y="0"/>
                    <a:pt x="26" y="0"/>
                    <a:pt x="26" y="0"/>
                  </a:cubicBezTo>
                  <a:cubicBezTo>
                    <a:pt x="26" y="26"/>
                    <a:pt x="26" y="26"/>
                    <a:pt x="26" y="26"/>
                  </a:cubicBezTo>
                  <a:cubicBezTo>
                    <a:pt x="26" y="29"/>
                    <a:pt x="25" y="32"/>
                    <a:pt x="25" y="33"/>
                  </a:cubicBezTo>
                  <a:cubicBezTo>
                    <a:pt x="24" y="36"/>
                    <a:pt x="23" y="37"/>
                    <a:pt x="20" y="39"/>
                  </a:cubicBezTo>
                  <a:cubicBezTo>
                    <a:pt x="18" y="40"/>
                    <a:pt x="16" y="41"/>
                    <a:pt x="12" y="41"/>
                  </a:cubicBezTo>
                  <a:cubicBezTo>
                    <a:pt x="8" y="41"/>
                    <a:pt x="5" y="40"/>
                    <a:pt x="3" y="38"/>
                  </a:cubicBezTo>
                  <a:cubicBezTo>
                    <a:pt x="1" y="35"/>
                    <a:pt x="0" y="32"/>
                    <a:pt x="0" y="28"/>
                  </a:cubicBezTo>
                  <a:cubicBezTo>
                    <a:pt x="8" y="27"/>
                    <a:pt x="8" y="27"/>
                    <a:pt x="8" y="27"/>
                  </a:cubicBezTo>
                  <a:cubicBezTo>
                    <a:pt x="8" y="29"/>
                    <a:pt x="8" y="31"/>
                    <a:pt x="9" y="32"/>
                  </a:cubicBezTo>
                  <a:cubicBezTo>
                    <a:pt x="10" y="33"/>
                    <a:pt x="11" y="34"/>
                    <a:pt x="13" y="34"/>
                  </a:cubicBezTo>
                  <a:cubicBezTo>
                    <a:pt x="14" y="34"/>
                    <a:pt x="16" y="34"/>
                    <a:pt x="16" y="33"/>
                  </a:cubicBezTo>
                  <a:cubicBezTo>
                    <a:pt x="17" y="32"/>
                    <a:pt x="18" y="29"/>
                    <a:pt x="18" y="26"/>
                  </a:cubicBezTo>
                  <a:lnTo>
                    <a:pt x="18" y="0"/>
                  </a:lnTo>
                  <a:close/>
                </a:path>
              </a:pathLst>
            </a:custGeom>
            <a:grpFill/>
            <a:ln>
              <a:noFill/>
            </a:ln>
          </p:spPr>
          <p:txBody>
            <a:bodyPr anchor="ctr"/>
            <a:lstStyle/>
            <a:p>
              <a:pPr algn="ctr"/>
              <a:endParaRPr/>
            </a:p>
          </p:txBody>
        </p:sp>
        <p:sp>
          <p:nvSpPr>
            <p:cNvPr id="1049041" name="íşḻîḑé"/>
            <p:cNvSpPr/>
            <p:nvPr/>
          </p:nvSpPr>
          <p:spPr bwMode="auto">
            <a:xfrm>
              <a:off x="6163469" y="3867152"/>
              <a:ext cx="41275" cy="209550"/>
            </a:xfrm>
            <a:prstGeom prst="rect">
              <a:avLst/>
            </a:prstGeom>
            <a:grpFill/>
            <a:ln>
              <a:noFill/>
            </a:ln>
          </p:spPr>
          <p:txBody>
            <a:bodyPr anchor="ctr"/>
            <a:lstStyle/>
            <a:p>
              <a:pPr algn="ctr"/>
              <a:endParaRPr/>
            </a:p>
          </p:txBody>
        </p:sp>
        <p:sp>
          <p:nvSpPr>
            <p:cNvPr id="1049042" name="îś1îḓè"/>
            <p:cNvSpPr/>
            <p:nvPr/>
          </p:nvSpPr>
          <p:spPr bwMode="auto">
            <a:xfrm>
              <a:off x="6241257" y="3867152"/>
              <a:ext cx="207963" cy="209550"/>
            </a:xfrm>
            <a:custGeom>
              <a:avLst/>
              <a:gdLst>
                <a:gd name="T0" fmla="*/ 131 w 131"/>
                <a:gd name="T1" fmla="*/ 132 h 132"/>
                <a:gd name="T2" fmla="*/ 102 w 131"/>
                <a:gd name="T3" fmla="*/ 132 h 132"/>
                <a:gd name="T4" fmla="*/ 92 w 131"/>
                <a:gd name="T5" fmla="*/ 102 h 132"/>
                <a:gd name="T6" fmla="*/ 40 w 131"/>
                <a:gd name="T7" fmla="*/ 102 h 132"/>
                <a:gd name="T8" fmla="*/ 26 w 131"/>
                <a:gd name="T9" fmla="*/ 132 h 132"/>
                <a:gd name="T10" fmla="*/ 0 w 131"/>
                <a:gd name="T11" fmla="*/ 132 h 132"/>
                <a:gd name="T12" fmla="*/ 49 w 131"/>
                <a:gd name="T13" fmla="*/ 0 h 132"/>
                <a:gd name="T14" fmla="*/ 79 w 131"/>
                <a:gd name="T15" fmla="*/ 0 h 132"/>
                <a:gd name="T16" fmla="*/ 131 w 131"/>
                <a:gd name="T17" fmla="*/ 132 h 132"/>
                <a:gd name="T18" fmla="*/ 131 w 131"/>
                <a:gd name="T19" fmla="*/ 132 h 132"/>
                <a:gd name="T20" fmla="*/ 82 w 131"/>
                <a:gd name="T21" fmla="*/ 83 h 132"/>
                <a:gd name="T22" fmla="*/ 66 w 131"/>
                <a:gd name="T23" fmla="*/ 33 h 132"/>
                <a:gd name="T24" fmla="*/ 46 w 131"/>
                <a:gd name="T25" fmla="*/ 83 h 132"/>
                <a:gd name="T26" fmla="*/ 82 w 131"/>
                <a:gd name="T27" fmla="*/ 8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32">
                  <a:moveTo>
                    <a:pt x="131" y="132"/>
                  </a:moveTo>
                  <a:lnTo>
                    <a:pt x="102" y="132"/>
                  </a:lnTo>
                  <a:lnTo>
                    <a:pt x="92" y="102"/>
                  </a:lnTo>
                  <a:lnTo>
                    <a:pt x="40" y="102"/>
                  </a:lnTo>
                  <a:lnTo>
                    <a:pt x="26" y="132"/>
                  </a:lnTo>
                  <a:lnTo>
                    <a:pt x="0" y="132"/>
                  </a:lnTo>
                  <a:lnTo>
                    <a:pt x="49" y="0"/>
                  </a:lnTo>
                  <a:lnTo>
                    <a:pt x="79" y="0"/>
                  </a:lnTo>
                  <a:lnTo>
                    <a:pt x="131" y="132"/>
                  </a:lnTo>
                  <a:lnTo>
                    <a:pt x="131" y="132"/>
                  </a:lnTo>
                  <a:close/>
                  <a:moveTo>
                    <a:pt x="82" y="83"/>
                  </a:moveTo>
                  <a:lnTo>
                    <a:pt x="66" y="33"/>
                  </a:lnTo>
                  <a:lnTo>
                    <a:pt x="46" y="83"/>
                  </a:lnTo>
                  <a:lnTo>
                    <a:pt x="82" y="83"/>
                  </a:lnTo>
                  <a:close/>
                </a:path>
              </a:pathLst>
            </a:custGeom>
            <a:grpFill/>
            <a:ln>
              <a:noFill/>
            </a:ln>
          </p:spPr>
          <p:txBody>
            <a:bodyPr anchor="ctr"/>
            <a:lstStyle/>
            <a:p>
              <a:pPr algn="ctr"/>
              <a:endParaRPr/>
            </a:p>
          </p:txBody>
        </p:sp>
        <p:sp>
          <p:nvSpPr>
            <p:cNvPr id="1049043" name="ïşļíḑê"/>
            <p:cNvSpPr/>
            <p:nvPr/>
          </p:nvSpPr>
          <p:spPr bwMode="auto">
            <a:xfrm>
              <a:off x="6485732" y="3867152"/>
              <a:ext cx="166688" cy="209550"/>
            </a:xfrm>
            <a:custGeom>
              <a:avLst/>
              <a:gdLst>
                <a:gd name="T0" fmla="*/ 0 w 105"/>
                <a:gd name="T1" fmla="*/ 132 h 132"/>
                <a:gd name="T2" fmla="*/ 0 w 105"/>
                <a:gd name="T3" fmla="*/ 0 h 132"/>
                <a:gd name="T4" fmla="*/ 26 w 105"/>
                <a:gd name="T5" fmla="*/ 0 h 132"/>
                <a:gd name="T6" fmla="*/ 82 w 105"/>
                <a:gd name="T7" fmla="*/ 89 h 132"/>
                <a:gd name="T8" fmla="*/ 82 w 105"/>
                <a:gd name="T9" fmla="*/ 0 h 132"/>
                <a:gd name="T10" fmla="*/ 105 w 105"/>
                <a:gd name="T11" fmla="*/ 0 h 132"/>
                <a:gd name="T12" fmla="*/ 105 w 105"/>
                <a:gd name="T13" fmla="*/ 132 h 132"/>
                <a:gd name="T14" fmla="*/ 79 w 105"/>
                <a:gd name="T15" fmla="*/ 132 h 132"/>
                <a:gd name="T16" fmla="*/ 26 w 105"/>
                <a:gd name="T17" fmla="*/ 46 h 132"/>
                <a:gd name="T18" fmla="*/ 26 w 105"/>
                <a:gd name="T19" fmla="*/ 132 h 132"/>
                <a:gd name="T20" fmla="*/ 0 w 105"/>
                <a:gd name="T2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132">
                  <a:moveTo>
                    <a:pt x="0" y="132"/>
                  </a:moveTo>
                  <a:lnTo>
                    <a:pt x="0" y="0"/>
                  </a:lnTo>
                  <a:lnTo>
                    <a:pt x="26" y="0"/>
                  </a:lnTo>
                  <a:lnTo>
                    <a:pt x="82" y="89"/>
                  </a:lnTo>
                  <a:lnTo>
                    <a:pt x="82" y="0"/>
                  </a:lnTo>
                  <a:lnTo>
                    <a:pt x="105" y="0"/>
                  </a:lnTo>
                  <a:lnTo>
                    <a:pt x="105" y="132"/>
                  </a:lnTo>
                  <a:lnTo>
                    <a:pt x="79" y="132"/>
                  </a:lnTo>
                  <a:lnTo>
                    <a:pt x="26" y="46"/>
                  </a:lnTo>
                  <a:lnTo>
                    <a:pt x="26" y="132"/>
                  </a:lnTo>
                  <a:lnTo>
                    <a:pt x="0" y="132"/>
                  </a:lnTo>
                  <a:close/>
                </a:path>
              </a:pathLst>
            </a:custGeom>
            <a:grpFill/>
            <a:ln>
              <a:noFill/>
            </a:ln>
          </p:spPr>
          <p:txBody>
            <a:bodyPr anchor="ctr"/>
            <a:lstStyle/>
            <a:p>
              <a:pPr algn="ctr"/>
              <a:endParaRPr/>
            </a:p>
          </p:txBody>
        </p:sp>
        <p:sp>
          <p:nvSpPr>
            <p:cNvPr id="1049044" name="ïs1îḓé"/>
            <p:cNvSpPr/>
            <p:nvPr/>
          </p:nvSpPr>
          <p:spPr bwMode="auto">
            <a:xfrm>
              <a:off x="6703219" y="3867152"/>
              <a:ext cx="198438" cy="214313"/>
            </a:xfrm>
            <a:custGeom>
              <a:avLst/>
              <a:gdLst>
                <a:gd name="T0" fmla="*/ 20 w 38"/>
                <a:gd name="T1" fmla="*/ 26 h 41"/>
                <a:gd name="T2" fmla="*/ 20 w 38"/>
                <a:gd name="T3" fmla="*/ 19 h 41"/>
                <a:gd name="T4" fmla="*/ 38 w 38"/>
                <a:gd name="T5" fmla="*/ 19 h 41"/>
                <a:gd name="T6" fmla="*/ 38 w 38"/>
                <a:gd name="T7" fmla="*/ 35 h 41"/>
                <a:gd name="T8" fmla="*/ 30 w 38"/>
                <a:gd name="T9" fmla="*/ 39 h 41"/>
                <a:gd name="T10" fmla="*/ 21 w 38"/>
                <a:gd name="T11" fmla="*/ 41 h 41"/>
                <a:gd name="T12" fmla="*/ 10 w 38"/>
                <a:gd name="T13" fmla="*/ 38 h 41"/>
                <a:gd name="T14" fmla="*/ 3 w 38"/>
                <a:gd name="T15" fmla="*/ 31 h 41"/>
                <a:gd name="T16" fmla="*/ 0 w 38"/>
                <a:gd name="T17" fmla="*/ 20 h 41"/>
                <a:gd name="T18" fmla="*/ 3 w 38"/>
                <a:gd name="T19" fmla="*/ 9 h 41"/>
                <a:gd name="T20" fmla="*/ 11 w 38"/>
                <a:gd name="T21" fmla="*/ 2 h 41"/>
                <a:gd name="T22" fmla="*/ 20 w 38"/>
                <a:gd name="T23" fmla="*/ 0 h 41"/>
                <a:gd name="T24" fmla="*/ 32 w 38"/>
                <a:gd name="T25" fmla="*/ 3 h 41"/>
                <a:gd name="T26" fmla="*/ 37 w 38"/>
                <a:gd name="T27" fmla="*/ 11 h 41"/>
                <a:gd name="T28" fmla="*/ 29 w 38"/>
                <a:gd name="T29" fmla="*/ 13 h 41"/>
                <a:gd name="T30" fmla="*/ 26 w 38"/>
                <a:gd name="T31" fmla="*/ 8 h 41"/>
                <a:gd name="T32" fmla="*/ 20 w 38"/>
                <a:gd name="T33" fmla="*/ 7 h 41"/>
                <a:gd name="T34" fmla="*/ 12 w 38"/>
                <a:gd name="T35" fmla="*/ 10 h 41"/>
                <a:gd name="T36" fmla="*/ 9 w 38"/>
                <a:gd name="T37" fmla="*/ 20 h 41"/>
                <a:gd name="T38" fmla="*/ 12 w 38"/>
                <a:gd name="T39" fmla="*/ 31 h 41"/>
                <a:gd name="T40" fmla="*/ 20 w 38"/>
                <a:gd name="T41" fmla="*/ 34 h 41"/>
                <a:gd name="T42" fmla="*/ 25 w 38"/>
                <a:gd name="T43" fmla="*/ 33 h 41"/>
                <a:gd name="T44" fmla="*/ 29 w 38"/>
                <a:gd name="T45" fmla="*/ 31 h 41"/>
                <a:gd name="T46" fmla="*/ 29 w 38"/>
                <a:gd name="T47" fmla="*/ 26 h 41"/>
                <a:gd name="T48" fmla="*/ 20 w 38"/>
                <a:gd name="T49"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41">
                  <a:moveTo>
                    <a:pt x="20" y="26"/>
                  </a:moveTo>
                  <a:cubicBezTo>
                    <a:pt x="20" y="19"/>
                    <a:pt x="20" y="19"/>
                    <a:pt x="20" y="19"/>
                  </a:cubicBezTo>
                  <a:cubicBezTo>
                    <a:pt x="38" y="19"/>
                    <a:pt x="38" y="19"/>
                    <a:pt x="38" y="19"/>
                  </a:cubicBezTo>
                  <a:cubicBezTo>
                    <a:pt x="38" y="35"/>
                    <a:pt x="38" y="35"/>
                    <a:pt x="38" y="35"/>
                  </a:cubicBezTo>
                  <a:cubicBezTo>
                    <a:pt x="36" y="36"/>
                    <a:pt x="33" y="38"/>
                    <a:pt x="30" y="39"/>
                  </a:cubicBezTo>
                  <a:cubicBezTo>
                    <a:pt x="27" y="40"/>
                    <a:pt x="24" y="41"/>
                    <a:pt x="21" y="41"/>
                  </a:cubicBezTo>
                  <a:cubicBezTo>
                    <a:pt x="16" y="41"/>
                    <a:pt x="13" y="40"/>
                    <a:pt x="10" y="38"/>
                  </a:cubicBezTo>
                  <a:cubicBezTo>
                    <a:pt x="6" y="37"/>
                    <a:pt x="4" y="34"/>
                    <a:pt x="3" y="31"/>
                  </a:cubicBezTo>
                  <a:cubicBezTo>
                    <a:pt x="1" y="28"/>
                    <a:pt x="0" y="24"/>
                    <a:pt x="0" y="20"/>
                  </a:cubicBezTo>
                  <a:cubicBezTo>
                    <a:pt x="0" y="16"/>
                    <a:pt x="1" y="12"/>
                    <a:pt x="3" y="9"/>
                  </a:cubicBezTo>
                  <a:cubicBezTo>
                    <a:pt x="5" y="6"/>
                    <a:pt x="7" y="3"/>
                    <a:pt x="11" y="2"/>
                  </a:cubicBezTo>
                  <a:cubicBezTo>
                    <a:pt x="13" y="0"/>
                    <a:pt x="16" y="0"/>
                    <a:pt x="20" y="0"/>
                  </a:cubicBezTo>
                  <a:cubicBezTo>
                    <a:pt x="25" y="0"/>
                    <a:pt x="29" y="1"/>
                    <a:pt x="32" y="3"/>
                  </a:cubicBezTo>
                  <a:cubicBezTo>
                    <a:pt x="34" y="5"/>
                    <a:pt x="36" y="8"/>
                    <a:pt x="37" y="11"/>
                  </a:cubicBezTo>
                  <a:cubicBezTo>
                    <a:pt x="29" y="13"/>
                    <a:pt x="29" y="13"/>
                    <a:pt x="29" y="13"/>
                  </a:cubicBezTo>
                  <a:cubicBezTo>
                    <a:pt x="29" y="11"/>
                    <a:pt x="27" y="9"/>
                    <a:pt x="26" y="8"/>
                  </a:cubicBezTo>
                  <a:cubicBezTo>
                    <a:pt x="24" y="7"/>
                    <a:pt x="22" y="7"/>
                    <a:pt x="20" y="7"/>
                  </a:cubicBezTo>
                  <a:cubicBezTo>
                    <a:pt x="17" y="7"/>
                    <a:pt x="14" y="8"/>
                    <a:pt x="12" y="10"/>
                  </a:cubicBezTo>
                  <a:cubicBezTo>
                    <a:pt x="10" y="12"/>
                    <a:pt x="9" y="16"/>
                    <a:pt x="9" y="20"/>
                  </a:cubicBezTo>
                  <a:cubicBezTo>
                    <a:pt x="9" y="25"/>
                    <a:pt x="10" y="28"/>
                    <a:pt x="12" y="31"/>
                  </a:cubicBezTo>
                  <a:cubicBezTo>
                    <a:pt x="14" y="33"/>
                    <a:pt x="17" y="34"/>
                    <a:pt x="20" y="34"/>
                  </a:cubicBezTo>
                  <a:cubicBezTo>
                    <a:pt x="22" y="34"/>
                    <a:pt x="23" y="34"/>
                    <a:pt x="25" y="33"/>
                  </a:cubicBezTo>
                  <a:cubicBezTo>
                    <a:pt x="27" y="32"/>
                    <a:pt x="28" y="32"/>
                    <a:pt x="29" y="31"/>
                  </a:cubicBezTo>
                  <a:cubicBezTo>
                    <a:pt x="29" y="26"/>
                    <a:pt x="29" y="26"/>
                    <a:pt x="29" y="26"/>
                  </a:cubicBezTo>
                  <a:lnTo>
                    <a:pt x="20" y="26"/>
                  </a:lnTo>
                  <a:close/>
                </a:path>
              </a:pathLst>
            </a:custGeom>
            <a:grpFill/>
            <a:ln>
              <a:noFill/>
            </a:ln>
          </p:spPr>
          <p:txBody>
            <a:bodyPr anchor="ctr"/>
            <a:lstStyle/>
            <a:p>
              <a:pPr algn="ctr"/>
              <a:endParaRPr/>
            </a:p>
          </p:txBody>
        </p:sp>
        <p:sp>
          <p:nvSpPr>
            <p:cNvPr id="1049045" name="íşḻíde"/>
            <p:cNvSpPr/>
            <p:nvPr/>
          </p:nvSpPr>
          <p:spPr bwMode="auto">
            <a:xfrm>
              <a:off x="7015957" y="3867152"/>
              <a:ext cx="165100" cy="214313"/>
            </a:xfrm>
            <a:custGeom>
              <a:avLst/>
              <a:gdLst>
                <a:gd name="T0" fmla="*/ 0 w 32"/>
                <a:gd name="T1" fmla="*/ 0 h 41"/>
                <a:gd name="T2" fmla="*/ 9 w 32"/>
                <a:gd name="T3" fmla="*/ 0 h 41"/>
                <a:gd name="T4" fmla="*/ 9 w 32"/>
                <a:gd name="T5" fmla="*/ 22 h 41"/>
                <a:gd name="T6" fmla="*/ 9 w 32"/>
                <a:gd name="T7" fmla="*/ 29 h 41"/>
                <a:gd name="T8" fmla="*/ 11 w 32"/>
                <a:gd name="T9" fmla="*/ 33 h 41"/>
                <a:gd name="T10" fmla="*/ 17 w 32"/>
                <a:gd name="T11" fmla="*/ 34 h 41"/>
                <a:gd name="T12" fmla="*/ 22 w 32"/>
                <a:gd name="T13" fmla="*/ 33 h 41"/>
                <a:gd name="T14" fmla="*/ 24 w 32"/>
                <a:gd name="T15" fmla="*/ 29 h 41"/>
                <a:gd name="T16" fmla="*/ 24 w 32"/>
                <a:gd name="T17" fmla="*/ 22 h 41"/>
                <a:gd name="T18" fmla="*/ 24 w 32"/>
                <a:gd name="T19" fmla="*/ 0 h 41"/>
                <a:gd name="T20" fmla="*/ 32 w 32"/>
                <a:gd name="T21" fmla="*/ 0 h 41"/>
                <a:gd name="T22" fmla="*/ 32 w 32"/>
                <a:gd name="T23" fmla="*/ 21 h 41"/>
                <a:gd name="T24" fmla="*/ 32 w 32"/>
                <a:gd name="T25" fmla="*/ 32 h 41"/>
                <a:gd name="T26" fmla="*/ 29 w 32"/>
                <a:gd name="T27" fmla="*/ 37 h 41"/>
                <a:gd name="T28" fmla="*/ 25 w 32"/>
                <a:gd name="T29" fmla="*/ 40 h 41"/>
                <a:gd name="T30" fmla="*/ 17 w 32"/>
                <a:gd name="T31" fmla="*/ 41 h 41"/>
                <a:gd name="T32" fmla="*/ 8 w 32"/>
                <a:gd name="T33" fmla="*/ 40 h 41"/>
                <a:gd name="T34" fmla="*/ 4 w 32"/>
                <a:gd name="T35" fmla="*/ 36 h 41"/>
                <a:gd name="T36" fmla="*/ 1 w 32"/>
                <a:gd name="T37" fmla="*/ 32 h 41"/>
                <a:gd name="T38" fmla="*/ 0 w 32"/>
                <a:gd name="T39" fmla="*/ 22 h 41"/>
                <a:gd name="T40" fmla="*/ 0 w 32"/>
                <a:gd name="T4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41">
                  <a:moveTo>
                    <a:pt x="0" y="0"/>
                  </a:moveTo>
                  <a:cubicBezTo>
                    <a:pt x="9" y="0"/>
                    <a:pt x="9" y="0"/>
                    <a:pt x="9" y="0"/>
                  </a:cubicBezTo>
                  <a:cubicBezTo>
                    <a:pt x="9" y="22"/>
                    <a:pt x="9" y="22"/>
                    <a:pt x="9" y="22"/>
                  </a:cubicBezTo>
                  <a:cubicBezTo>
                    <a:pt x="9" y="25"/>
                    <a:pt x="9" y="28"/>
                    <a:pt x="9" y="29"/>
                  </a:cubicBezTo>
                  <a:cubicBezTo>
                    <a:pt x="9" y="30"/>
                    <a:pt x="10" y="32"/>
                    <a:pt x="11" y="33"/>
                  </a:cubicBezTo>
                  <a:cubicBezTo>
                    <a:pt x="13" y="34"/>
                    <a:pt x="14" y="34"/>
                    <a:pt x="17" y="34"/>
                  </a:cubicBezTo>
                  <a:cubicBezTo>
                    <a:pt x="19" y="34"/>
                    <a:pt x="21" y="34"/>
                    <a:pt x="22" y="33"/>
                  </a:cubicBezTo>
                  <a:cubicBezTo>
                    <a:pt x="23" y="32"/>
                    <a:pt x="24" y="31"/>
                    <a:pt x="24" y="29"/>
                  </a:cubicBezTo>
                  <a:cubicBezTo>
                    <a:pt x="24" y="28"/>
                    <a:pt x="24" y="26"/>
                    <a:pt x="24" y="22"/>
                  </a:cubicBezTo>
                  <a:cubicBezTo>
                    <a:pt x="24" y="0"/>
                    <a:pt x="24" y="0"/>
                    <a:pt x="24" y="0"/>
                  </a:cubicBezTo>
                  <a:cubicBezTo>
                    <a:pt x="32" y="0"/>
                    <a:pt x="32" y="0"/>
                    <a:pt x="32" y="0"/>
                  </a:cubicBezTo>
                  <a:cubicBezTo>
                    <a:pt x="32" y="21"/>
                    <a:pt x="32" y="21"/>
                    <a:pt x="32" y="21"/>
                  </a:cubicBezTo>
                  <a:cubicBezTo>
                    <a:pt x="32" y="26"/>
                    <a:pt x="32" y="30"/>
                    <a:pt x="32" y="32"/>
                  </a:cubicBezTo>
                  <a:cubicBezTo>
                    <a:pt x="31" y="34"/>
                    <a:pt x="30" y="35"/>
                    <a:pt x="29" y="37"/>
                  </a:cubicBezTo>
                  <a:cubicBezTo>
                    <a:pt x="28" y="38"/>
                    <a:pt x="27" y="39"/>
                    <a:pt x="25" y="40"/>
                  </a:cubicBezTo>
                  <a:cubicBezTo>
                    <a:pt x="23" y="41"/>
                    <a:pt x="20" y="41"/>
                    <a:pt x="17" y="41"/>
                  </a:cubicBezTo>
                  <a:cubicBezTo>
                    <a:pt x="13" y="41"/>
                    <a:pt x="10" y="41"/>
                    <a:pt x="8" y="40"/>
                  </a:cubicBezTo>
                  <a:cubicBezTo>
                    <a:pt x="6" y="39"/>
                    <a:pt x="5" y="38"/>
                    <a:pt x="4" y="36"/>
                  </a:cubicBezTo>
                  <a:cubicBezTo>
                    <a:pt x="2" y="35"/>
                    <a:pt x="2" y="33"/>
                    <a:pt x="1" y="32"/>
                  </a:cubicBezTo>
                  <a:cubicBezTo>
                    <a:pt x="1" y="30"/>
                    <a:pt x="0" y="26"/>
                    <a:pt x="0" y="22"/>
                  </a:cubicBezTo>
                  <a:lnTo>
                    <a:pt x="0" y="0"/>
                  </a:lnTo>
                  <a:close/>
                </a:path>
              </a:pathLst>
            </a:custGeom>
            <a:grpFill/>
            <a:ln>
              <a:noFill/>
            </a:ln>
          </p:spPr>
          <p:txBody>
            <a:bodyPr anchor="ctr"/>
            <a:lstStyle/>
            <a:p>
              <a:pPr algn="ctr"/>
              <a:endParaRPr/>
            </a:p>
          </p:txBody>
        </p:sp>
        <p:sp>
          <p:nvSpPr>
            <p:cNvPr id="1049046" name="îṣḻïḋé"/>
            <p:cNvSpPr/>
            <p:nvPr/>
          </p:nvSpPr>
          <p:spPr bwMode="auto">
            <a:xfrm>
              <a:off x="7244557" y="3867152"/>
              <a:ext cx="165100" cy="209550"/>
            </a:xfrm>
            <a:custGeom>
              <a:avLst/>
              <a:gdLst>
                <a:gd name="T0" fmla="*/ 0 w 104"/>
                <a:gd name="T1" fmla="*/ 132 h 132"/>
                <a:gd name="T2" fmla="*/ 0 w 104"/>
                <a:gd name="T3" fmla="*/ 0 h 132"/>
                <a:gd name="T4" fmla="*/ 26 w 104"/>
                <a:gd name="T5" fmla="*/ 0 h 132"/>
                <a:gd name="T6" fmla="*/ 78 w 104"/>
                <a:gd name="T7" fmla="*/ 89 h 132"/>
                <a:gd name="T8" fmla="*/ 78 w 104"/>
                <a:gd name="T9" fmla="*/ 0 h 132"/>
                <a:gd name="T10" fmla="*/ 104 w 104"/>
                <a:gd name="T11" fmla="*/ 0 h 132"/>
                <a:gd name="T12" fmla="*/ 104 w 104"/>
                <a:gd name="T13" fmla="*/ 132 h 132"/>
                <a:gd name="T14" fmla="*/ 78 w 104"/>
                <a:gd name="T15" fmla="*/ 132 h 132"/>
                <a:gd name="T16" fmla="*/ 23 w 104"/>
                <a:gd name="T17" fmla="*/ 46 h 132"/>
                <a:gd name="T18" fmla="*/ 23 w 104"/>
                <a:gd name="T19" fmla="*/ 132 h 132"/>
                <a:gd name="T20" fmla="*/ 0 w 104"/>
                <a:gd name="T2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132">
                  <a:moveTo>
                    <a:pt x="0" y="132"/>
                  </a:moveTo>
                  <a:lnTo>
                    <a:pt x="0" y="0"/>
                  </a:lnTo>
                  <a:lnTo>
                    <a:pt x="26" y="0"/>
                  </a:lnTo>
                  <a:lnTo>
                    <a:pt x="78" y="89"/>
                  </a:lnTo>
                  <a:lnTo>
                    <a:pt x="78" y="0"/>
                  </a:lnTo>
                  <a:lnTo>
                    <a:pt x="104" y="0"/>
                  </a:lnTo>
                  <a:lnTo>
                    <a:pt x="104" y="132"/>
                  </a:lnTo>
                  <a:lnTo>
                    <a:pt x="78" y="132"/>
                  </a:lnTo>
                  <a:lnTo>
                    <a:pt x="23" y="46"/>
                  </a:lnTo>
                  <a:lnTo>
                    <a:pt x="23" y="132"/>
                  </a:lnTo>
                  <a:lnTo>
                    <a:pt x="0" y="132"/>
                  </a:lnTo>
                  <a:close/>
                </a:path>
              </a:pathLst>
            </a:custGeom>
            <a:grpFill/>
            <a:ln>
              <a:noFill/>
            </a:ln>
          </p:spPr>
          <p:txBody>
            <a:bodyPr anchor="ctr"/>
            <a:lstStyle/>
            <a:p>
              <a:pPr algn="ctr"/>
              <a:endParaRPr/>
            </a:p>
          </p:txBody>
        </p:sp>
        <p:sp>
          <p:nvSpPr>
            <p:cNvPr id="1049047" name="íŝḷiďé"/>
            <p:cNvSpPr/>
            <p:nvPr/>
          </p:nvSpPr>
          <p:spPr bwMode="auto">
            <a:xfrm>
              <a:off x="7466807" y="3867152"/>
              <a:ext cx="42863" cy="209550"/>
            </a:xfrm>
            <a:prstGeom prst="rect">
              <a:avLst/>
            </a:prstGeom>
            <a:grpFill/>
            <a:ln>
              <a:noFill/>
            </a:ln>
          </p:spPr>
          <p:txBody>
            <a:bodyPr anchor="ctr"/>
            <a:lstStyle/>
            <a:p>
              <a:pPr algn="ctr"/>
              <a:endParaRPr/>
            </a:p>
          </p:txBody>
        </p:sp>
        <p:sp>
          <p:nvSpPr>
            <p:cNvPr id="1049048" name="ïṧľïḓe"/>
            <p:cNvSpPr/>
            <p:nvPr/>
          </p:nvSpPr>
          <p:spPr bwMode="auto">
            <a:xfrm>
              <a:off x="7544594" y="3867152"/>
              <a:ext cx="192088" cy="209550"/>
            </a:xfrm>
            <a:custGeom>
              <a:avLst/>
              <a:gdLst>
                <a:gd name="T0" fmla="*/ 46 w 121"/>
                <a:gd name="T1" fmla="*/ 132 h 132"/>
                <a:gd name="T2" fmla="*/ 0 w 121"/>
                <a:gd name="T3" fmla="*/ 0 h 132"/>
                <a:gd name="T4" fmla="*/ 30 w 121"/>
                <a:gd name="T5" fmla="*/ 0 h 132"/>
                <a:gd name="T6" fmla="*/ 63 w 121"/>
                <a:gd name="T7" fmla="*/ 99 h 132"/>
                <a:gd name="T8" fmla="*/ 92 w 121"/>
                <a:gd name="T9" fmla="*/ 0 h 132"/>
                <a:gd name="T10" fmla="*/ 121 w 121"/>
                <a:gd name="T11" fmla="*/ 0 h 132"/>
                <a:gd name="T12" fmla="*/ 76 w 121"/>
                <a:gd name="T13" fmla="*/ 132 h 132"/>
                <a:gd name="T14" fmla="*/ 46 w 121"/>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32">
                  <a:moveTo>
                    <a:pt x="46" y="132"/>
                  </a:moveTo>
                  <a:lnTo>
                    <a:pt x="0" y="0"/>
                  </a:lnTo>
                  <a:lnTo>
                    <a:pt x="30" y="0"/>
                  </a:lnTo>
                  <a:lnTo>
                    <a:pt x="63" y="99"/>
                  </a:lnTo>
                  <a:lnTo>
                    <a:pt x="92" y="0"/>
                  </a:lnTo>
                  <a:lnTo>
                    <a:pt x="121" y="0"/>
                  </a:lnTo>
                  <a:lnTo>
                    <a:pt x="76" y="132"/>
                  </a:lnTo>
                  <a:lnTo>
                    <a:pt x="46" y="132"/>
                  </a:lnTo>
                  <a:close/>
                </a:path>
              </a:pathLst>
            </a:custGeom>
            <a:grpFill/>
            <a:ln>
              <a:noFill/>
            </a:ln>
          </p:spPr>
          <p:txBody>
            <a:bodyPr anchor="ctr"/>
            <a:lstStyle/>
            <a:p>
              <a:pPr algn="ctr"/>
              <a:endParaRPr/>
            </a:p>
          </p:txBody>
        </p:sp>
        <p:sp>
          <p:nvSpPr>
            <p:cNvPr id="1049049" name="ísḻíḑê"/>
            <p:cNvSpPr/>
            <p:nvPr/>
          </p:nvSpPr>
          <p:spPr bwMode="auto">
            <a:xfrm>
              <a:off x="7773194" y="3867152"/>
              <a:ext cx="161925" cy="209550"/>
            </a:xfrm>
            <a:custGeom>
              <a:avLst/>
              <a:gdLst>
                <a:gd name="T0" fmla="*/ 0 w 102"/>
                <a:gd name="T1" fmla="*/ 132 h 132"/>
                <a:gd name="T2" fmla="*/ 0 w 102"/>
                <a:gd name="T3" fmla="*/ 0 h 132"/>
                <a:gd name="T4" fmla="*/ 99 w 102"/>
                <a:gd name="T5" fmla="*/ 0 h 132"/>
                <a:gd name="T6" fmla="*/ 99 w 102"/>
                <a:gd name="T7" fmla="*/ 23 h 132"/>
                <a:gd name="T8" fmla="*/ 27 w 102"/>
                <a:gd name="T9" fmla="*/ 23 h 132"/>
                <a:gd name="T10" fmla="*/ 27 w 102"/>
                <a:gd name="T11" fmla="*/ 53 h 132"/>
                <a:gd name="T12" fmla="*/ 92 w 102"/>
                <a:gd name="T13" fmla="*/ 53 h 132"/>
                <a:gd name="T14" fmla="*/ 92 w 102"/>
                <a:gd name="T15" fmla="*/ 76 h 132"/>
                <a:gd name="T16" fmla="*/ 27 w 102"/>
                <a:gd name="T17" fmla="*/ 76 h 132"/>
                <a:gd name="T18" fmla="*/ 27 w 102"/>
                <a:gd name="T19" fmla="*/ 112 h 132"/>
                <a:gd name="T20" fmla="*/ 102 w 102"/>
                <a:gd name="T21" fmla="*/ 112 h 132"/>
                <a:gd name="T22" fmla="*/ 102 w 102"/>
                <a:gd name="T23" fmla="*/ 132 h 132"/>
                <a:gd name="T24" fmla="*/ 0 w 102"/>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32">
                  <a:moveTo>
                    <a:pt x="0" y="132"/>
                  </a:moveTo>
                  <a:lnTo>
                    <a:pt x="0" y="0"/>
                  </a:lnTo>
                  <a:lnTo>
                    <a:pt x="99" y="0"/>
                  </a:lnTo>
                  <a:lnTo>
                    <a:pt x="99" y="23"/>
                  </a:lnTo>
                  <a:lnTo>
                    <a:pt x="27" y="23"/>
                  </a:lnTo>
                  <a:lnTo>
                    <a:pt x="27" y="53"/>
                  </a:lnTo>
                  <a:lnTo>
                    <a:pt x="92" y="53"/>
                  </a:lnTo>
                  <a:lnTo>
                    <a:pt x="92" y="76"/>
                  </a:lnTo>
                  <a:lnTo>
                    <a:pt x="27" y="76"/>
                  </a:lnTo>
                  <a:lnTo>
                    <a:pt x="27" y="112"/>
                  </a:lnTo>
                  <a:lnTo>
                    <a:pt x="102" y="112"/>
                  </a:lnTo>
                  <a:lnTo>
                    <a:pt x="102" y="132"/>
                  </a:lnTo>
                  <a:lnTo>
                    <a:pt x="0" y="132"/>
                  </a:lnTo>
                  <a:close/>
                </a:path>
              </a:pathLst>
            </a:custGeom>
            <a:grpFill/>
            <a:ln>
              <a:noFill/>
            </a:ln>
          </p:spPr>
          <p:txBody>
            <a:bodyPr anchor="ctr"/>
            <a:lstStyle/>
            <a:p>
              <a:pPr algn="ctr"/>
              <a:endParaRPr/>
            </a:p>
          </p:txBody>
        </p:sp>
        <p:sp>
          <p:nvSpPr>
            <p:cNvPr id="1049050" name="iš1íḋé"/>
            <p:cNvSpPr/>
            <p:nvPr/>
          </p:nvSpPr>
          <p:spPr bwMode="auto">
            <a:xfrm>
              <a:off x="7987507" y="3867152"/>
              <a:ext cx="180975" cy="209550"/>
            </a:xfrm>
            <a:custGeom>
              <a:avLst/>
              <a:gdLst>
                <a:gd name="T0" fmla="*/ 0 w 35"/>
                <a:gd name="T1" fmla="*/ 40 h 40"/>
                <a:gd name="T2" fmla="*/ 0 w 35"/>
                <a:gd name="T3" fmla="*/ 0 h 40"/>
                <a:gd name="T4" fmla="*/ 17 w 35"/>
                <a:gd name="T5" fmla="*/ 0 h 40"/>
                <a:gd name="T6" fmla="*/ 26 w 35"/>
                <a:gd name="T7" fmla="*/ 1 h 40"/>
                <a:gd name="T8" fmla="*/ 30 w 35"/>
                <a:gd name="T9" fmla="*/ 5 h 40"/>
                <a:gd name="T10" fmla="*/ 32 w 35"/>
                <a:gd name="T11" fmla="*/ 12 h 40"/>
                <a:gd name="T12" fmla="*/ 30 w 35"/>
                <a:gd name="T13" fmla="*/ 19 h 40"/>
                <a:gd name="T14" fmla="*/ 22 w 35"/>
                <a:gd name="T15" fmla="*/ 23 h 40"/>
                <a:gd name="T16" fmla="*/ 26 w 35"/>
                <a:gd name="T17" fmla="*/ 26 h 40"/>
                <a:gd name="T18" fmla="*/ 31 w 35"/>
                <a:gd name="T19" fmla="*/ 33 h 40"/>
                <a:gd name="T20" fmla="*/ 35 w 35"/>
                <a:gd name="T21" fmla="*/ 40 h 40"/>
                <a:gd name="T22" fmla="*/ 26 w 35"/>
                <a:gd name="T23" fmla="*/ 40 h 40"/>
                <a:gd name="T24" fmla="*/ 20 w 35"/>
                <a:gd name="T25" fmla="*/ 32 h 40"/>
                <a:gd name="T26" fmla="*/ 16 w 35"/>
                <a:gd name="T27" fmla="*/ 26 h 40"/>
                <a:gd name="T28" fmla="*/ 13 w 35"/>
                <a:gd name="T29" fmla="*/ 24 h 40"/>
                <a:gd name="T30" fmla="*/ 9 w 35"/>
                <a:gd name="T31" fmla="*/ 24 h 40"/>
                <a:gd name="T32" fmla="*/ 8 w 35"/>
                <a:gd name="T33" fmla="*/ 24 h 40"/>
                <a:gd name="T34" fmla="*/ 8 w 35"/>
                <a:gd name="T35" fmla="*/ 40 h 40"/>
                <a:gd name="T36" fmla="*/ 0 w 35"/>
                <a:gd name="T37" fmla="*/ 40 h 40"/>
                <a:gd name="T38" fmla="*/ 8 w 35"/>
                <a:gd name="T39" fmla="*/ 17 h 40"/>
                <a:gd name="T40" fmla="*/ 14 w 35"/>
                <a:gd name="T41" fmla="*/ 17 h 40"/>
                <a:gd name="T42" fmla="*/ 21 w 35"/>
                <a:gd name="T43" fmla="*/ 17 h 40"/>
                <a:gd name="T44" fmla="*/ 23 w 35"/>
                <a:gd name="T45" fmla="*/ 15 h 40"/>
                <a:gd name="T46" fmla="*/ 24 w 35"/>
                <a:gd name="T47" fmla="*/ 12 h 40"/>
                <a:gd name="T48" fmla="*/ 23 w 35"/>
                <a:gd name="T49" fmla="*/ 9 h 40"/>
                <a:gd name="T50" fmla="*/ 20 w 35"/>
                <a:gd name="T51" fmla="*/ 7 h 40"/>
                <a:gd name="T52" fmla="*/ 14 w 35"/>
                <a:gd name="T53" fmla="*/ 7 h 40"/>
                <a:gd name="T54" fmla="*/ 8 w 35"/>
                <a:gd name="T55" fmla="*/ 7 h 40"/>
                <a:gd name="T56" fmla="*/ 8 w 35"/>
                <a:gd name="T57"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0">
                  <a:moveTo>
                    <a:pt x="0" y="40"/>
                  </a:moveTo>
                  <a:cubicBezTo>
                    <a:pt x="0" y="0"/>
                    <a:pt x="0" y="0"/>
                    <a:pt x="0" y="0"/>
                  </a:cubicBezTo>
                  <a:cubicBezTo>
                    <a:pt x="17" y="0"/>
                    <a:pt x="17" y="0"/>
                    <a:pt x="17" y="0"/>
                  </a:cubicBezTo>
                  <a:cubicBezTo>
                    <a:pt x="21" y="0"/>
                    <a:pt x="24" y="1"/>
                    <a:pt x="26" y="1"/>
                  </a:cubicBezTo>
                  <a:cubicBezTo>
                    <a:pt x="28" y="2"/>
                    <a:pt x="29" y="3"/>
                    <a:pt x="30" y="5"/>
                  </a:cubicBezTo>
                  <a:cubicBezTo>
                    <a:pt x="32" y="7"/>
                    <a:pt x="32" y="9"/>
                    <a:pt x="32" y="12"/>
                  </a:cubicBezTo>
                  <a:cubicBezTo>
                    <a:pt x="32" y="15"/>
                    <a:pt x="31" y="17"/>
                    <a:pt x="30" y="19"/>
                  </a:cubicBezTo>
                  <a:cubicBezTo>
                    <a:pt x="28" y="21"/>
                    <a:pt x="25" y="22"/>
                    <a:pt x="22" y="23"/>
                  </a:cubicBezTo>
                  <a:cubicBezTo>
                    <a:pt x="23" y="24"/>
                    <a:pt x="25" y="25"/>
                    <a:pt x="26" y="26"/>
                  </a:cubicBezTo>
                  <a:cubicBezTo>
                    <a:pt x="27" y="27"/>
                    <a:pt x="29" y="29"/>
                    <a:pt x="31" y="33"/>
                  </a:cubicBezTo>
                  <a:cubicBezTo>
                    <a:pt x="35" y="40"/>
                    <a:pt x="35" y="40"/>
                    <a:pt x="35" y="40"/>
                  </a:cubicBezTo>
                  <a:cubicBezTo>
                    <a:pt x="26" y="40"/>
                    <a:pt x="26" y="40"/>
                    <a:pt x="26" y="40"/>
                  </a:cubicBezTo>
                  <a:cubicBezTo>
                    <a:pt x="20" y="32"/>
                    <a:pt x="20" y="32"/>
                    <a:pt x="20" y="32"/>
                  </a:cubicBezTo>
                  <a:cubicBezTo>
                    <a:pt x="18" y="29"/>
                    <a:pt x="17" y="27"/>
                    <a:pt x="16" y="26"/>
                  </a:cubicBezTo>
                  <a:cubicBezTo>
                    <a:pt x="15" y="25"/>
                    <a:pt x="14" y="24"/>
                    <a:pt x="13" y="24"/>
                  </a:cubicBezTo>
                  <a:cubicBezTo>
                    <a:pt x="12" y="24"/>
                    <a:pt x="11" y="24"/>
                    <a:pt x="9" y="24"/>
                  </a:cubicBezTo>
                  <a:cubicBezTo>
                    <a:pt x="8" y="24"/>
                    <a:pt x="8" y="24"/>
                    <a:pt x="8" y="24"/>
                  </a:cubicBezTo>
                  <a:cubicBezTo>
                    <a:pt x="8" y="40"/>
                    <a:pt x="8" y="40"/>
                    <a:pt x="8" y="40"/>
                  </a:cubicBezTo>
                  <a:cubicBezTo>
                    <a:pt x="0" y="40"/>
                    <a:pt x="0" y="40"/>
                    <a:pt x="0" y="40"/>
                  </a:cubicBezTo>
                  <a:close/>
                  <a:moveTo>
                    <a:pt x="8" y="17"/>
                  </a:moveTo>
                  <a:cubicBezTo>
                    <a:pt x="14" y="17"/>
                    <a:pt x="14" y="17"/>
                    <a:pt x="14" y="17"/>
                  </a:cubicBezTo>
                  <a:cubicBezTo>
                    <a:pt x="17" y="17"/>
                    <a:pt x="20" y="17"/>
                    <a:pt x="21" y="17"/>
                  </a:cubicBezTo>
                  <a:cubicBezTo>
                    <a:pt x="22" y="16"/>
                    <a:pt x="23" y="16"/>
                    <a:pt x="23" y="15"/>
                  </a:cubicBezTo>
                  <a:cubicBezTo>
                    <a:pt x="24" y="14"/>
                    <a:pt x="24" y="13"/>
                    <a:pt x="24" y="12"/>
                  </a:cubicBezTo>
                  <a:cubicBezTo>
                    <a:pt x="24" y="11"/>
                    <a:pt x="24" y="10"/>
                    <a:pt x="23" y="9"/>
                  </a:cubicBezTo>
                  <a:cubicBezTo>
                    <a:pt x="22" y="8"/>
                    <a:pt x="21" y="8"/>
                    <a:pt x="20" y="7"/>
                  </a:cubicBezTo>
                  <a:cubicBezTo>
                    <a:pt x="19" y="7"/>
                    <a:pt x="17" y="7"/>
                    <a:pt x="14" y="7"/>
                  </a:cubicBezTo>
                  <a:cubicBezTo>
                    <a:pt x="8" y="7"/>
                    <a:pt x="8" y="7"/>
                    <a:pt x="8" y="7"/>
                  </a:cubicBezTo>
                  <a:lnTo>
                    <a:pt x="8" y="17"/>
                  </a:lnTo>
                  <a:close/>
                </a:path>
              </a:pathLst>
            </a:custGeom>
            <a:grpFill/>
            <a:ln>
              <a:noFill/>
            </a:ln>
          </p:spPr>
          <p:txBody>
            <a:bodyPr anchor="ctr"/>
            <a:lstStyle/>
            <a:p>
              <a:pPr algn="ctr"/>
              <a:endParaRPr/>
            </a:p>
          </p:txBody>
        </p:sp>
        <p:sp>
          <p:nvSpPr>
            <p:cNvPr id="1049051" name="ïśliďe"/>
            <p:cNvSpPr/>
            <p:nvPr/>
          </p:nvSpPr>
          <p:spPr bwMode="auto">
            <a:xfrm>
              <a:off x="8200232" y="3867152"/>
              <a:ext cx="165100" cy="214313"/>
            </a:xfrm>
            <a:custGeom>
              <a:avLst/>
              <a:gdLst>
                <a:gd name="T0" fmla="*/ 0 w 32"/>
                <a:gd name="T1" fmla="*/ 27 h 41"/>
                <a:gd name="T2" fmla="*/ 8 w 32"/>
                <a:gd name="T3" fmla="*/ 27 h 41"/>
                <a:gd name="T4" fmla="*/ 11 w 32"/>
                <a:gd name="T5" fmla="*/ 32 h 41"/>
                <a:gd name="T6" fmla="*/ 16 w 32"/>
                <a:gd name="T7" fmla="*/ 34 h 41"/>
                <a:gd name="T8" fmla="*/ 22 w 32"/>
                <a:gd name="T9" fmla="*/ 33 h 41"/>
                <a:gd name="T10" fmla="*/ 24 w 32"/>
                <a:gd name="T11" fmla="*/ 29 h 41"/>
                <a:gd name="T12" fmla="*/ 23 w 32"/>
                <a:gd name="T13" fmla="*/ 26 h 41"/>
                <a:gd name="T14" fmla="*/ 21 w 32"/>
                <a:gd name="T15" fmla="*/ 25 h 41"/>
                <a:gd name="T16" fmla="*/ 14 w 32"/>
                <a:gd name="T17" fmla="*/ 23 h 41"/>
                <a:gd name="T18" fmla="*/ 5 w 32"/>
                <a:gd name="T19" fmla="*/ 19 h 41"/>
                <a:gd name="T20" fmla="*/ 1 w 32"/>
                <a:gd name="T21" fmla="*/ 11 h 41"/>
                <a:gd name="T22" fmla="*/ 3 w 32"/>
                <a:gd name="T23" fmla="*/ 5 h 41"/>
                <a:gd name="T24" fmla="*/ 8 w 32"/>
                <a:gd name="T25" fmla="*/ 1 h 41"/>
                <a:gd name="T26" fmla="*/ 16 w 32"/>
                <a:gd name="T27" fmla="*/ 0 h 41"/>
                <a:gd name="T28" fmla="*/ 27 w 32"/>
                <a:gd name="T29" fmla="*/ 3 h 41"/>
                <a:gd name="T30" fmla="*/ 31 w 32"/>
                <a:gd name="T31" fmla="*/ 12 h 41"/>
                <a:gd name="T32" fmla="*/ 23 w 32"/>
                <a:gd name="T33" fmla="*/ 12 h 41"/>
                <a:gd name="T34" fmla="*/ 21 w 32"/>
                <a:gd name="T35" fmla="*/ 8 h 41"/>
                <a:gd name="T36" fmla="*/ 16 w 32"/>
                <a:gd name="T37" fmla="*/ 6 h 41"/>
                <a:gd name="T38" fmla="*/ 10 w 32"/>
                <a:gd name="T39" fmla="*/ 8 h 41"/>
                <a:gd name="T40" fmla="*/ 9 w 32"/>
                <a:gd name="T41" fmla="*/ 10 h 41"/>
                <a:gd name="T42" fmla="*/ 10 w 32"/>
                <a:gd name="T43" fmla="*/ 13 h 41"/>
                <a:gd name="T44" fmla="*/ 18 w 32"/>
                <a:gd name="T45" fmla="*/ 15 h 41"/>
                <a:gd name="T46" fmla="*/ 26 w 32"/>
                <a:gd name="T47" fmla="*/ 18 h 41"/>
                <a:gd name="T48" fmla="*/ 31 w 32"/>
                <a:gd name="T49" fmla="*/ 22 h 41"/>
                <a:gd name="T50" fmla="*/ 32 w 32"/>
                <a:gd name="T51" fmla="*/ 29 h 41"/>
                <a:gd name="T52" fmla="*/ 30 w 32"/>
                <a:gd name="T53" fmla="*/ 35 h 41"/>
                <a:gd name="T54" fmla="*/ 25 w 32"/>
                <a:gd name="T55" fmla="*/ 40 h 41"/>
                <a:gd name="T56" fmla="*/ 16 w 32"/>
                <a:gd name="T57" fmla="*/ 41 h 41"/>
                <a:gd name="T58" fmla="*/ 5 w 32"/>
                <a:gd name="T59" fmla="*/ 38 h 41"/>
                <a:gd name="T60" fmla="*/ 0 w 32"/>
                <a:gd name="T61"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41">
                  <a:moveTo>
                    <a:pt x="0" y="27"/>
                  </a:moveTo>
                  <a:cubicBezTo>
                    <a:pt x="8" y="27"/>
                    <a:pt x="8" y="27"/>
                    <a:pt x="8" y="27"/>
                  </a:cubicBezTo>
                  <a:cubicBezTo>
                    <a:pt x="8" y="29"/>
                    <a:pt x="9" y="31"/>
                    <a:pt x="11" y="32"/>
                  </a:cubicBezTo>
                  <a:cubicBezTo>
                    <a:pt x="12" y="34"/>
                    <a:pt x="14" y="34"/>
                    <a:pt x="16" y="34"/>
                  </a:cubicBezTo>
                  <a:cubicBezTo>
                    <a:pt x="19" y="34"/>
                    <a:pt x="21" y="34"/>
                    <a:pt x="22" y="33"/>
                  </a:cubicBezTo>
                  <a:cubicBezTo>
                    <a:pt x="24" y="31"/>
                    <a:pt x="24" y="30"/>
                    <a:pt x="24" y="29"/>
                  </a:cubicBezTo>
                  <a:cubicBezTo>
                    <a:pt x="24" y="28"/>
                    <a:pt x="24" y="27"/>
                    <a:pt x="23" y="26"/>
                  </a:cubicBezTo>
                  <a:cubicBezTo>
                    <a:pt x="23" y="26"/>
                    <a:pt x="22" y="25"/>
                    <a:pt x="21" y="25"/>
                  </a:cubicBezTo>
                  <a:cubicBezTo>
                    <a:pt x="20" y="24"/>
                    <a:pt x="17" y="24"/>
                    <a:pt x="14" y="23"/>
                  </a:cubicBezTo>
                  <a:cubicBezTo>
                    <a:pt x="10" y="22"/>
                    <a:pt x="7" y="20"/>
                    <a:pt x="5" y="19"/>
                  </a:cubicBezTo>
                  <a:cubicBezTo>
                    <a:pt x="3" y="17"/>
                    <a:pt x="1" y="14"/>
                    <a:pt x="1" y="11"/>
                  </a:cubicBezTo>
                  <a:cubicBezTo>
                    <a:pt x="1" y="9"/>
                    <a:pt x="2" y="7"/>
                    <a:pt x="3" y="5"/>
                  </a:cubicBezTo>
                  <a:cubicBezTo>
                    <a:pt x="4" y="3"/>
                    <a:pt x="6" y="2"/>
                    <a:pt x="8" y="1"/>
                  </a:cubicBezTo>
                  <a:cubicBezTo>
                    <a:pt x="10" y="0"/>
                    <a:pt x="13" y="0"/>
                    <a:pt x="16" y="0"/>
                  </a:cubicBezTo>
                  <a:cubicBezTo>
                    <a:pt x="21" y="0"/>
                    <a:pt x="25" y="1"/>
                    <a:pt x="27" y="3"/>
                  </a:cubicBezTo>
                  <a:cubicBezTo>
                    <a:pt x="30" y="5"/>
                    <a:pt x="31" y="8"/>
                    <a:pt x="31" y="12"/>
                  </a:cubicBezTo>
                  <a:cubicBezTo>
                    <a:pt x="23" y="12"/>
                    <a:pt x="23" y="12"/>
                    <a:pt x="23" y="12"/>
                  </a:cubicBezTo>
                  <a:cubicBezTo>
                    <a:pt x="23" y="10"/>
                    <a:pt x="22" y="9"/>
                    <a:pt x="21" y="8"/>
                  </a:cubicBezTo>
                  <a:cubicBezTo>
                    <a:pt x="20" y="7"/>
                    <a:pt x="18" y="6"/>
                    <a:pt x="16" y="6"/>
                  </a:cubicBezTo>
                  <a:cubicBezTo>
                    <a:pt x="13" y="6"/>
                    <a:pt x="12" y="7"/>
                    <a:pt x="10" y="8"/>
                  </a:cubicBezTo>
                  <a:cubicBezTo>
                    <a:pt x="9" y="8"/>
                    <a:pt x="9" y="9"/>
                    <a:pt x="9" y="10"/>
                  </a:cubicBezTo>
                  <a:cubicBezTo>
                    <a:pt x="9" y="11"/>
                    <a:pt x="9" y="12"/>
                    <a:pt x="10" y="13"/>
                  </a:cubicBezTo>
                  <a:cubicBezTo>
                    <a:pt x="11" y="14"/>
                    <a:pt x="14" y="14"/>
                    <a:pt x="18" y="15"/>
                  </a:cubicBezTo>
                  <a:cubicBezTo>
                    <a:pt x="22" y="16"/>
                    <a:pt x="24" y="17"/>
                    <a:pt x="26" y="18"/>
                  </a:cubicBezTo>
                  <a:cubicBezTo>
                    <a:pt x="28" y="19"/>
                    <a:pt x="30" y="21"/>
                    <a:pt x="31" y="22"/>
                  </a:cubicBezTo>
                  <a:cubicBezTo>
                    <a:pt x="32" y="24"/>
                    <a:pt x="32" y="26"/>
                    <a:pt x="32" y="29"/>
                  </a:cubicBezTo>
                  <a:cubicBezTo>
                    <a:pt x="32" y="31"/>
                    <a:pt x="32" y="33"/>
                    <a:pt x="30" y="35"/>
                  </a:cubicBezTo>
                  <a:cubicBezTo>
                    <a:pt x="29" y="37"/>
                    <a:pt x="27" y="39"/>
                    <a:pt x="25" y="40"/>
                  </a:cubicBezTo>
                  <a:cubicBezTo>
                    <a:pt x="23" y="41"/>
                    <a:pt x="20" y="41"/>
                    <a:pt x="16" y="41"/>
                  </a:cubicBezTo>
                  <a:cubicBezTo>
                    <a:pt x="11" y="41"/>
                    <a:pt x="7" y="40"/>
                    <a:pt x="5" y="38"/>
                  </a:cubicBezTo>
                  <a:cubicBezTo>
                    <a:pt x="2" y="35"/>
                    <a:pt x="0" y="32"/>
                    <a:pt x="0" y="27"/>
                  </a:cubicBezTo>
                  <a:close/>
                </a:path>
              </a:pathLst>
            </a:custGeom>
            <a:grpFill/>
            <a:ln>
              <a:noFill/>
            </a:ln>
          </p:spPr>
          <p:txBody>
            <a:bodyPr anchor="ctr"/>
            <a:lstStyle/>
            <a:p>
              <a:pPr algn="ctr"/>
              <a:endParaRPr/>
            </a:p>
          </p:txBody>
        </p:sp>
        <p:sp>
          <p:nvSpPr>
            <p:cNvPr id="1049052" name="íşļïďê"/>
            <p:cNvSpPr/>
            <p:nvPr/>
          </p:nvSpPr>
          <p:spPr bwMode="auto">
            <a:xfrm>
              <a:off x="8417719" y="3867152"/>
              <a:ext cx="41275" cy="209550"/>
            </a:xfrm>
            <a:prstGeom prst="rect">
              <a:avLst/>
            </a:prstGeom>
            <a:grpFill/>
            <a:ln>
              <a:noFill/>
            </a:ln>
          </p:spPr>
          <p:txBody>
            <a:bodyPr anchor="ctr"/>
            <a:lstStyle/>
            <a:p>
              <a:pPr algn="ctr"/>
              <a:endParaRPr/>
            </a:p>
          </p:txBody>
        </p:sp>
        <p:sp>
          <p:nvSpPr>
            <p:cNvPr id="1049053" name="iṧlíḓe"/>
            <p:cNvSpPr/>
            <p:nvPr/>
          </p:nvSpPr>
          <p:spPr bwMode="auto">
            <a:xfrm>
              <a:off x="8500269" y="3867152"/>
              <a:ext cx="166688" cy="209550"/>
            </a:xfrm>
            <a:custGeom>
              <a:avLst/>
              <a:gdLst>
                <a:gd name="T0" fmla="*/ 40 w 105"/>
                <a:gd name="T1" fmla="*/ 132 h 132"/>
                <a:gd name="T2" fmla="*/ 40 w 105"/>
                <a:gd name="T3" fmla="*/ 23 h 132"/>
                <a:gd name="T4" fmla="*/ 0 w 105"/>
                <a:gd name="T5" fmla="*/ 23 h 132"/>
                <a:gd name="T6" fmla="*/ 0 w 105"/>
                <a:gd name="T7" fmla="*/ 0 h 132"/>
                <a:gd name="T8" fmla="*/ 105 w 105"/>
                <a:gd name="T9" fmla="*/ 0 h 132"/>
                <a:gd name="T10" fmla="*/ 105 w 105"/>
                <a:gd name="T11" fmla="*/ 23 h 132"/>
                <a:gd name="T12" fmla="*/ 66 w 105"/>
                <a:gd name="T13" fmla="*/ 23 h 132"/>
                <a:gd name="T14" fmla="*/ 66 w 105"/>
                <a:gd name="T15" fmla="*/ 132 h 132"/>
                <a:gd name="T16" fmla="*/ 40 w 105"/>
                <a:gd name="T17"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32">
                  <a:moveTo>
                    <a:pt x="40" y="132"/>
                  </a:moveTo>
                  <a:lnTo>
                    <a:pt x="40" y="23"/>
                  </a:lnTo>
                  <a:lnTo>
                    <a:pt x="0" y="23"/>
                  </a:lnTo>
                  <a:lnTo>
                    <a:pt x="0" y="0"/>
                  </a:lnTo>
                  <a:lnTo>
                    <a:pt x="105" y="0"/>
                  </a:lnTo>
                  <a:lnTo>
                    <a:pt x="105" y="23"/>
                  </a:lnTo>
                  <a:lnTo>
                    <a:pt x="66" y="23"/>
                  </a:lnTo>
                  <a:lnTo>
                    <a:pt x="66" y="132"/>
                  </a:lnTo>
                  <a:lnTo>
                    <a:pt x="40" y="132"/>
                  </a:lnTo>
                  <a:close/>
                </a:path>
              </a:pathLst>
            </a:custGeom>
            <a:grpFill/>
            <a:ln>
              <a:noFill/>
            </a:ln>
          </p:spPr>
          <p:txBody>
            <a:bodyPr anchor="ctr"/>
            <a:lstStyle/>
            <a:p>
              <a:pPr algn="ctr"/>
              <a:endParaRPr/>
            </a:p>
          </p:txBody>
        </p:sp>
        <p:sp>
          <p:nvSpPr>
            <p:cNvPr id="1049054" name="iṥlîďe"/>
            <p:cNvSpPr/>
            <p:nvPr/>
          </p:nvSpPr>
          <p:spPr bwMode="auto">
            <a:xfrm>
              <a:off x="8687594" y="3867152"/>
              <a:ext cx="192088" cy="209550"/>
            </a:xfrm>
            <a:custGeom>
              <a:avLst/>
              <a:gdLst>
                <a:gd name="T0" fmla="*/ 46 w 121"/>
                <a:gd name="T1" fmla="*/ 132 h 132"/>
                <a:gd name="T2" fmla="*/ 46 w 121"/>
                <a:gd name="T3" fmla="*/ 79 h 132"/>
                <a:gd name="T4" fmla="*/ 0 w 121"/>
                <a:gd name="T5" fmla="*/ 0 h 132"/>
                <a:gd name="T6" fmla="*/ 30 w 121"/>
                <a:gd name="T7" fmla="*/ 0 h 132"/>
                <a:gd name="T8" fmla="*/ 62 w 121"/>
                <a:gd name="T9" fmla="*/ 53 h 132"/>
                <a:gd name="T10" fmla="*/ 92 w 121"/>
                <a:gd name="T11" fmla="*/ 0 h 132"/>
                <a:gd name="T12" fmla="*/ 121 w 121"/>
                <a:gd name="T13" fmla="*/ 0 h 132"/>
                <a:gd name="T14" fmla="*/ 75 w 121"/>
                <a:gd name="T15" fmla="*/ 79 h 132"/>
                <a:gd name="T16" fmla="*/ 75 w 121"/>
                <a:gd name="T17" fmla="*/ 132 h 132"/>
                <a:gd name="T18" fmla="*/ 46 w 121"/>
                <a:gd name="T1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32">
                  <a:moveTo>
                    <a:pt x="46" y="132"/>
                  </a:moveTo>
                  <a:lnTo>
                    <a:pt x="46" y="79"/>
                  </a:lnTo>
                  <a:lnTo>
                    <a:pt x="0" y="0"/>
                  </a:lnTo>
                  <a:lnTo>
                    <a:pt x="30" y="0"/>
                  </a:lnTo>
                  <a:lnTo>
                    <a:pt x="62" y="53"/>
                  </a:lnTo>
                  <a:lnTo>
                    <a:pt x="92" y="0"/>
                  </a:lnTo>
                  <a:lnTo>
                    <a:pt x="121" y="0"/>
                  </a:lnTo>
                  <a:lnTo>
                    <a:pt x="75" y="79"/>
                  </a:lnTo>
                  <a:lnTo>
                    <a:pt x="75" y="132"/>
                  </a:lnTo>
                  <a:lnTo>
                    <a:pt x="46" y="132"/>
                  </a:lnTo>
                  <a:close/>
                </a:path>
              </a:pathLst>
            </a:custGeom>
            <a:grpFill/>
            <a:ln>
              <a:noFill/>
            </a:ln>
          </p:spPr>
          <p:txBody>
            <a:bodyPr anchor="ctr"/>
            <a:lstStyle/>
            <a:p>
              <a:pPr algn="ct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影响因素辨识">
    <p:spTree>
      <p:nvGrpSpPr>
        <p:cNvPr id="1" name=""/>
        <p:cNvGrpSpPr/>
        <p:nvPr/>
      </p:nvGrpSpPr>
      <p:grpSpPr>
        <a:xfrm>
          <a:off x="0" y="0"/>
          <a:ext cx="0" cy="0"/>
          <a:chOff x="0" y="0"/>
          <a:chExt cx="0" cy="0"/>
        </a:xfrm>
      </p:grpSpPr>
      <p:sp>
        <p:nvSpPr>
          <p:cNvPr id="1048969" name="矩形 23"/>
          <p:cNvSpPr/>
          <p:nvPr userDrawn="1"/>
        </p:nvSpPr>
        <p:spPr>
          <a:xfrm>
            <a:off x="7070" y="0"/>
            <a:ext cx="1102937"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aphicFrame>
        <p:nvGraphicFramePr>
          <p:cNvPr id="4194315" name="表格 24"/>
          <p:cNvGraphicFramePr>
            <a:graphicFrameLocks noGrp="1"/>
          </p:cNvGraphicFramePr>
          <p:nvPr userDrawn="1"/>
        </p:nvGraphicFramePr>
        <p:xfrm>
          <a:off x="14140" y="774075"/>
          <a:ext cx="1102360" cy="2971800"/>
        </p:xfrm>
        <a:graphic>
          <a:graphicData uri="http://schemas.openxmlformats.org/drawingml/2006/table">
            <a:tbl>
              <a:tblPr>
                <a:tableStyleId>{2D5ABB26-0587-4C30-8999-92F81FD0307C}</a:tableStyleId>
              </a:tblPr>
              <a:tblGrid>
                <a:gridCol w="1102360">
                  <a:extLst>
                    <a:ext uri="{9D8B030D-6E8A-4147-A177-3AD203B41FA5}">
                      <a16:colId xmlns:a16="http://schemas.microsoft.com/office/drawing/2014/main" val="20000"/>
                    </a:ext>
                  </a:extLst>
                </a:gridCol>
              </a:tblGrid>
              <a:tr h="594360">
                <a:tc>
                  <a:txBody>
                    <a:bodyPr/>
                    <a:lstStyle/>
                    <a:p>
                      <a:pPr algn="ctr"/>
                      <a:r>
                        <a:rPr lang="zh-CN" altLang="en-US" sz="1350">
                          <a:solidFill>
                            <a:schemeClr val="tx1"/>
                          </a:solidFill>
                          <a:latin typeface="微软雅黑" panose="020B0503020204020204" pitchFamily="34" charset="-122"/>
                          <a:ea typeface="微软雅黑" panose="020B0503020204020204" pitchFamily="34" charset="-122"/>
                        </a:rPr>
                        <a:t>研究背景</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94360">
                <a:tc>
                  <a:txBody>
                    <a:bodyPr/>
                    <a:lstStyle/>
                    <a:p>
                      <a:pPr algn="ctr"/>
                      <a:r>
                        <a:rPr lang="zh-CN" altLang="en-US" sz="1015">
                          <a:solidFill>
                            <a:schemeClr val="tx1"/>
                          </a:solidFill>
                        </a:rPr>
                        <a:t>研究内容</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94360">
                <a:tc>
                  <a:txBody>
                    <a:bodyPr/>
                    <a:lstStyle/>
                    <a:p>
                      <a:pPr algn="ctr"/>
                      <a:r>
                        <a:rPr lang="zh-CN" altLang="en-US" sz="1350">
                          <a:solidFill>
                            <a:schemeClr val="tx1"/>
                          </a:solidFill>
                          <a:latin typeface="微软雅黑" panose="020B0503020204020204" pitchFamily="34" charset="-122"/>
                          <a:ea typeface="微软雅黑" panose="020B0503020204020204" pitchFamily="34" charset="-122"/>
                        </a:rPr>
                        <a:t>研究目标</a:t>
                      </a:r>
                      <a:endParaRPr lang="en-US" altLang="zh-CN" sz="1350">
                        <a:solidFill>
                          <a:schemeClr val="tx1"/>
                        </a:solidFill>
                        <a:latin typeface="微软雅黑" panose="020B0503020204020204" pitchFamily="34" charset="-122"/>
                        <a:ea typeface="微软雅黑" panose="020B0503020204020204" pitchFamily="34" charset="-122"/>
                      </a:endParaRPr>
                    </a:p>
                    <a:p>
                      <a:pPr algn="ctr"/>
                      <a:r>
                        <a:rPr lang="zh-CN" altLang="en-US" sz="1350">
                          <a:solidFill>
                            <a:schemeClr val="tx1"/>
                          </a:solidFill>
                          <a:latin typeface="微软雅黑" panose="020B0503020204020204" pitchFamily="34" charset="-122"/>
                          <a:ea typeface="微软雅黑" panose="020B0503020204020204" pitchFamily="34" charset="-122"/>
                        </a:rPr>
                        <a:t>创新之处</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594360">
                <a:tc>
                  <a:txBody>
                    <a:bodyPr/>
                    <a:lstStyle/>
                    <a:p>
                      <a:pPr algn="ctr"/>
                      <a:endParaRPr lang="zh-CN" altLang="en-US" sz="1200">
                        <a:solidFill>
                          <a:schemeClr val="bg1"/>
                        </a:solidFill>
                        <a:latin typeface="微软雅黑" panose="020B0503020204020204" pitchFamily="34" charset="-122"/>
                        <a:ea typeface="微软雅黑" panose="020B0503020204020204" pitchFamily="34" charset="-122"/>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r h="594360">
                <a:tc>
                  <a:txBody>
                    <a:bodyPr/>
                    <a:lstStyle/>
                    <a:p>
                      <a:pPr marL="0" marR="0" indent="0" algn="ctr" defTabSz="914400" rtl="0" eaLnBrk="1" fontAlgn="auto" latinLnBrk="0" hangingPunct="1">
                        <a:lnSpc>
                          <a:spcPct val="100000"/>
                        </a:lnSpc>
                        <a:spcBef>
                          <a:spcPts val="0"/>
                        </a:spcBef>
                        <a:spcAft>
                          <a:spcPts val="0"/>
                        </a:spcAft>
                        <a:buClrTx/>
                        <a:buSzTx/>
                        <a:buFontTx/>
                        <a:buNone/>
                      </a:pPr>
                      <a:r>
                        <a:rPr lang="zh-CN" altLang="en-US" sz="1350">
                          <a:solidFill>
                            <a:schemeClr val="tx1"/>
                          </a:solidFill>
                          <a:latin typeface="微软雅黑" panose="020B0503020204020204" pitchFamily="34" charset="-122"/>
                          <a:ea typeface="微软雅黑" panose="020B0503020204020204" pitchFamily="34" charset="-122"/>
                        </a:rPr>
                        <a:t>进度成果</a:t>
                      </a:r>
                      <a:endParaRPr lang="en-US" altLang="zh-CN" sz="1350">
                        <a:solidFill>
                          <a:schemeClr val="tx1"/>
                        </a:solidFill>
                        <a:latin typeface="微软雅黑" panose="020B0503020204020204" pitchFamily="34" charset="-122"/>
                        <a:ea typeface="微软雅黑" panose="020B0503020204020204" pitchFamily="34" charset="-122"/>
                      </a:endParaRPr>
                    </a:p>
                    <a:p>
                      <a:pPr marL="0" marR="0" indent="0" algn="ctr" defTabSz="914400" rtl="0" eaLnBrk="1" fontAlgn="auto" latinLnBrk="0" hangingPunct="1">
                        <a:lnSpc>
                          <a:spcPct val="100000"/>
                        </a:lnSpc>
                        <a:spcBef>
                          <a:spcPts val="0"/>
                        </a:spcBef>
                        <a:spcAft>
                          <a:spcPts val="0"/>
                        </a:spcAft>
                        <a:buClrTx/>
                        <a:buSzTx/>
                        <a:buFontTx/>
                        <a:buNone/>
                      </a:pPr>
                      <a:r>
                        <a:rPr lang="zh-CN" altLang="en-US" sz="1350">
                          <a:solidFill>
                            <a:schemeClr val="tx1"/>
                          </a:solidFill>
                          <a:latin typeface="微软雅黑" panose="020B0503020204020204" pitchFamily="34" charset="-122"/>
                          <a:ea typeface="微软雅黑" panose="020B0503020204020204" pitchFamily="34" charset="-122"/>
                        </a:rPr>
                        <a:t>经费预算</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48970" name="五边形 8"/>
          <p:cNvSpPr/>
          <p:nvPr userDrawn="1"/>
        </p:nvSpPr>
        <p:spPr>
          <a:xfrm flipH="1">
            <a:off x="8408809" y="4462554"/>
            <a:ext cx="739955" cy="378042"/>
          </a:xfrm>
          <a:prstGeom prst="homePlate">
            <a:avLst/>
          </a:prstGeom>
          <a:solidFill>
            <a:schemeClr val="bg1">
              <a:lumMod val="50000"/>
            </a:scheme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fld id="{170C0C04-E408-48A9-82A4-3716296300DE}" type="slidenum">
              <a:rPr lang="zh-CN" altLang="en-US" sz="1350" smtClean="0">
                <a:solidFill>
                  <a:schemeClr val="bg1"/>
                </a:solidFill>
                <a:latin typeface="Arial Unicode MS" panose="020B0604020202020204" charset="-122"/>
                <a:ea typeface="Arial Unicode MS" panose="020B0604020202020204" charset="-122"/>
                <a:cs typeface="Arial Unicode MS" panose="020B0604020202020204" charset="-122"/>
              </a:rPr>
              <a:t>‹#›</a:t>
            </a:fld>
            <a:endParaRPr lang="zh-CN" altLang="en-US" sz="1350" kern="0">
              <a:solidFill>
                <a:sysClr val="window" lastClr="FFFFFF"/>
              </a:solidFill>
              <a:latin typeface="Calibri" panose="020F0502020204030204"/>
              <a:ea typeface="宋体" panose="02010600030101010101" pitchFamily="2" charset="-122"/>
            </a:endParaRPr>
          </a:p>
        </p:txBody>
      </p:sp>
      <p:sp>
        <p:nvSpPr>
          <p:cNvPr id="1048971" name="等腰三角形 9"/>
          <p:cNvSpPr/>
          <p:nvPr userDrawn="1"/>
        </p:nvSpPr>
        <p:spPr>
          <a:xfrm rot="16200000">
            <a:off x="1160748" y="2961701"/>
            <a:ext cx="108012" cy="10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50" name="组合 10"/>
          <p:cNvGrpSpPr/>
          <p:nvPr userDrawn="1"/>
        </p:nvGrpSpPr>
        <p:grpSpPr>
          <a:xfrm>
            <a:off x="-1" y="2556347"/>
            <a:ext cx="1110006" cy="591140"/>
            <a:chOff x="0" y="1245208"/>
            <a:chExt cx="1691680" cy="788186"/>
          </a:xfrm>
        </p:grpSpPr>
        <p:sp>
          <p:nvSpPr>
            <p:cNvPr id="1048972" name="矩形 11"/>
            <p:cNvSpPr/>
            <p:nvPr userDrawn="1"/>
          </p:nvSpPr>
          <p:spPr>
            <a:xfrm>
              <a:off x="0" y="1245208"/>
              <a:ext cx="1691680" cy="788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a:latin typeface="微软雅黑" panose="020B0503020204020204" pitchFamily="34" charset="-122"/>
                  <a:ea typeface="微软雅黑" panose="020B0503020204020204" pitchFamily="34" charset="-122"/>
                </a:rPr>
                <a:t>技术路线</a:t>
              </a:r>
              <a:endParaRPr lang="en-US" altLang="zh-CN" sz="1500" b="1">
                <a:latin typeface="微软雅黑" panose="020B0503020204020204" pitchFamily="34" charset="-122"/>
                <a:ea typeface="微软雅黑" panose="020B0503020204020204" pitchFamily="34" charset="-122"/>
              </a:endParaRPr>
            </a:p>
            <a:p>
              <a:pPr algn="ctr"/>
              <a:r>
                <a:rPr lang="zh-CN" altLang="en-US" sz="1500" b="1">
                  <a:latin typeface="微软雅黑" panose="020B0503020204020204" pitchFamily="34" charset="-122"/>
                  <a:ea typeface="微软雅黑" panose="020B0503020204020204" pitchFamily="34" charset="-122"/>
                </a:rPr>
                <a:t>关键问题</a:t>
              </a:r>
            </a:p>
          </p:txBody>
        </p:sp>
        <p:sp>
          <p:nvSpPr>
            <p:cNvPr id="1048973" name="等腰三角形 12"/>
            <p:cNvSpPr/>
            <p:nvPr userDrawn="1"/>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cxnSp>
        <p:nvCxnSpPr>
          <p:cNvPr id="3145790" name="直接连接符 14"/>
          <p:cNvCxnSpPr/>
          <p:nvPr userDrawn="1"/>
        </p:nvCxnSpPr>
        <p:spPr>
          <a:xfrm>
            <a:off x="1430778" y="788216"/>
            <a:ext cx="623404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影响因素辨识">
    <p:spTree>
      <p:nvGrpSpPr>
        <p:cNvPr id="1" name=""/>
        <p:cNvGrpSpPr/>
        <p:nvPr/>
      </p:nvGrpSpPr>
      <p:grpSpPr>
        <a:xfrm>
          <a:off x="0" y="0"/>
          <a:ext cx="0" cy="0"/>
          <a:chOff x="0" y="0"/>
          <a:chExt cx="0" cy="0"/>
        </a:xfrm>
      </p:grpSpPr>
      <p:sp>
        <p:nvSpPr>
          <p:cNvPr id="1048969" name="矩形 23"/>
          <p:cNvSpPr/>
          <p:nvPr userDrawn="1"/>
        </p:nvSpPr>
        <p:spPr>
          <a:xfrm>
            <a:off x="7070" y="0"/>
            <a:ext cx="1102937"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aphicFrame>
        <p:nvGraphicFramePr>
          <p:cNvPr id="4194315" name="表格 24"/>
          <p:cNvGraphicFramePr>
            <a:graphicFrameLocks noGrp="1"/>
          </p:cNvGraphicFramePr>
          <p:nvPr userDrawn="1"/>
        </p:nvGraphicFramePr>
        <p:xfrm>
          <a:off x="14140" y="774075"/>
          <a:ext cx="1102360" cy="2971800"/>
        </p:xfrm>
        <a:graphic>
          <a:graphicData uri="http://schemas.openxmlformats.org/drawingml/2006/table">
            <a:tbl>
              <a:tblPr>
                <a:tableStyleId>{2D5ABB26-0587-4C30-8999-92F81FD0307C}</a:tableStyleId>
              </a:tblPr>
              <a:tblGrid>
                <a:gridCol w="1102360">
                  <a:extLst>
                    <a:ext uri="{9D8B030D-6E8A-4147-A177-3AD203B41FA5}">
                      <a16:colId xmlns:a16="http://schemas.microsoft.com/office/drawing/2014/main" val="20000"/>
                    </a:ext>
                  </a:extLst>
                </a:gridCol>
              </a:tblGrid>
              <a:tr h="594360">
                <a:tc>
                  <a:txBody>
                    <a:bodyPr/>
                    <a:lstStyle/>
                    <a:p>
                      <a:pPr algn="ctr"/>
                      <a:r>
                        <a:rPr lang="zh-CN" altLang="en-US" sz="1350">
                          <a:solidFill>
                            <a:schemeClr val="tx1"/>
                          </a:solidFill>
                          <a:latin typeface="微软雅黑" panose="020B0503020204020204" pitchFamily="34" charset="-122"/>
                          <a:ea typeface="微软雅黑" panose="020B0503020204020204" pitchFamily="34" charset="-122"/>
                        </a:rPr>
                        <a:t>研究背景</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94360">
                <a:tc>
                  <a:txBody>
                    <a:bodyPr/>
                    <a:lstStyle/>
                    <a:p>
                      <a:pPr algn="ctr"/>
                      <a:r>
                        <a:rPr lang="zh-CN" altLang="en-US" sz="1015">
                          <a:solidFill>
                            <a:schemeClr val="tx1"/>
                          </a:solidFill>
                        </a:rPr>
                        <a:t>研究内容</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94360">
                <a:tc>
                  <a:txBody>
                    <a:bodyPr/>
                    <a:lstStyle/>
                    <a:p>
                      <a:pPr algn="ctr"/>
                      <a:r>
                        <a:rPr lang="zh-CN" altLang="en-US" sz="1350">
                          <a:solidFill>
                            <a:schemeClr val="tx1"/>
                          </a:solidFill>
                          <a:latin typeface="微软雅黑" panose="020B0503020204020204" pitchFamily="34" charset="-122"/>
                          <a:ea typeface="微软雅黑" panose="020B0503020204020204" pitchFamily="34" charset="-122"/>
                        </a:rPr>
                        <a:t>研究目标</a:t>
                      </a:r>
                      <a:endParaRPr lang="en-US" altLang="zh-CN" sz="1350">
                        <a:solidFill>
                          <a:schemeClr val="tx1"/>
                        </a:solidFill>
                        <a:latin typeface="微软雅黑" panose="020B0503020204020204" pitchFamily="34" charset="-122"/>
                        <a:ea typeface="微软雅黑" panose="020B0503020204020204" pitchFamily="34" charset="-122"/>
                      </a:endParaRPr>
                    </a:p>
                    <a:p>
                      <a:pPr algn="ctr"/>
                      <a:r>
                        <a:rPr lang="zh-CN" altLang="en-US" sz="1350">
                          <a:solidFill>
                            <a:schemeClr val="tx1"/>
                          </a:solidFill>
                          <a:latin typeface="微软雅黑" panose="020B0503020204020204" pitchFamily="34" charset="-122"/>
                          <a:ea typeface="微软雅黑" panose="020B0503020204020204" pitchFamily="34" charset="-122"/>
                        </a:rPr>
                        <a:t>创新之处</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594360">
                <a:tc>
                  <a:txBody>
                    <a:bodyPr/>
                    <a:lstStyle/>
                    <a:p>
                      <a:pPr algn="ctr"/>
                      <a:endParaRPr lang="zh-CN" altLang="en-US" sz="1200">
                        <a:solidFill>
                          <a:schemeClr val="bg1"/>
                        </a:solidFill>
                        <a:latin typeface="微软雅黑" panose="020B0503020204020204" pitchFamily="34" charset="-122"/>
                        <a:ea typeface="微软雅黑" panose="020B0503020204020204" pitchFamily="34" charset="-122"/>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r h="594360">
                <a:tc>
                  <a:txBody>
                    <a:bodyPr/>
                    <a:lstStyle/>
                    <a:p>
                      <a:pPr marL="0" marR="0" indent="0" algn="ctr" defTabSz="914400" rtl="0" eaLnBrk="1" fontAlgn="auto" latinLnBrk="0" hangingPunct="1">
                        <a:lnSpc>
                          <a:spcPct val="100000"/>
                        </a:lnSpc>
                        <a:spcBef>
                          <a:spcPts val="0"/>
                        </a:spcBef>
                        <a:spcAft>
                          <a:spcPts val="0"/>
                        </a:spcAft>
                        <a:buClrTx/>
                        <a:buSzTx/>
                        <a:buFontTx/>
                        <a:buNone/>
                      </a:pPr>
                      <a:r>
                        <a:rPr lang="zh-CN" altLang="en-US" sz="1350">
                          <a:solidFill>
                            <a:schemeClr val="tx1"/>
                          </a:solidFill>
                          <a:latin typeface="微软雅黑" panose="020B0503020204020204" pitchFamily="34" charset="-122"/>
                          <a:ea typeface="微软雅黑" panose="020B0503020204020204" pitchFamily="34" charset="-122"/>
                        </a:rPr>
                        <a:t>进度成果</a:t>
                      </a:r>
                      <a:endParaRPr lang="en-US" altLang="zh-CN" sz="1350">
                        <a:solidFill>
                          <a:schemeClr val="tx1"/>
                        </a:solidFill>
                        <a:latin typeface="微软雅黑" panose="020B0503020204020204" pitchFamily="34" charset="-122"/>
                        <a:ea typeface="微软雅黑" panose="020B0503020204020204" pitchFamily="34" charset="-122"/>
                      </a:endParaRPr>
                    </a:p>
                    <a:p>
                      <a:pPr marL="0" marR="0" indent="0" algn="ctr" defTabSz="914400" rtl="0" eaLnBrk="1" fontAlgn="auto" latinLnBrk="0" hangingPunct="1">
                        <a:lnSpc>
                          <a:spcPct val="100000"/>
                        </a:lnSpc>
                        <a:spcBef>
                          <a:spcPts val="0"/>
                        </a:spcBef>
                        <a:spcAft>
                          <a:spcPts val="0"/>
                        </a:spcAft>
                        <a:buClrTx/>
                        <a:buSzTx/>
                        <a:buFontTx/>
                        <a:buNone/>
                      </a:pPr>
                      <a:r>
                        <a:rPr lang="zh-CN" altLang="en-US" sz="1350">
                          <a:solidFill>
                            <a:schemeClr val="tx1"/>
                          </a:solidFill>
                          <a:latin typeface="微软雅黑" panose="020B0503020204020204" pitchFamily="34" charset="-122"/>
                          <a:ea typeface="微软雅黑" panose="020B0503020204020204" pitchFamily="34" charset="-122"/>
                        </a:rPr>
                        <a:t>经费预算</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48970" name="五边形 8"/>
          <p:cNvSpPr/>
          <p:nvPr userDrawn="1"/>
        </p:nvSpPr>
        <p:spPr>
          <a:xfrm flipH="1">
            <a:off x="8408809" y="4462554"/>
            <a:ext cx="739955" cy="378042"/>
          </a:xfrm>
          <a:prstGeom prst="homePlate">
            <a:avLst/>
          </a:prstGeom>
          <a:solidFill>
            <a:schemeClr val="bg1">
              <a:lumMod val="50000"/>
            </a:scheme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fld id="{170C0C04-E408-48A9-82A4-3716296300DE}" type="slidenum">
              <a:rPr lang="zh-CN" altLang="en-US" sz="1350" smtClean="0">
                <a:solidFill>
                  <a:schemeClr val="bg1"/>
                </a:solidFill>
                <a:latin typeface="Arial Unicode MS" panose="020B0604020202020204" charset="-122"/>
                <a:ea typeface="Arial Unicode MS" panose="020B0604020202020204" charset="-122"/>
                <a:cs typeface="Arial Unicode MS" panose="020B0604020202020204" charset="-122"/>
              </a:rPr>
              <a:t>‹#›</a:t>
            </a:fld>
            <a:endParaRPr lang="zh-CN" altLang="en-US" sz="1350" kern="0">
              <a:solidFill>
                <a:sysClr val="window" lastClr="FFFFFF"/>
              </a:solidFill>
              <a:latin typeface="Calibri" panose="020F0502020204030204"/>
              <a:ea typeface="宋体" panose="02010600030101010101" pitchFamily="2" charset="-122"/>
            </a:endParaRPr>
          </a:p>
        </p:txBody>
      </p:sp>
      <p:sp>
        <p:nvSpPr>
          <p:cNvPr id="1048971" name="等腰三角形 9"/>
          <p:cNvSpPr/>
          <p:nvPr userDrawn="1"/>
        </p:nvSpPr>
        <p:spPr>
          <a:xfrm rot="16200000">
            <a:off x="1160748" y="2961701"/>
            <a:ext cx="108012" cy="10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50" name="组合 10"/>
          <p:cNvGrpSpPr/>
          <p:nvPr userDrawn="1"/>
        </p:nvGrpSpPr>
        <p:grpSpPr>
          <a:xfrm>
            <a:off x="-1" y="2556347"/>
            <a:ext cx="1110006" cy="591140"/>
            <a:chOff x="0" y="1245208"/>
            <a:chExt cx="1691680" cy="788186"/>
          </a:xfrm>
        </p:grpSpPr>
        <p:sp>
          <p:nvSpPr>
            <p:cNvPr id="1048972" name="矩形 11"/>
            <p:cNvSpPr/>
            <p:nvPr userDrawn="1"/>
          </p:nvSpPr>
          <p:spPr>
            <a:xfrm>
              <a:off x="0" y="1245208"/>
              <a:ext cx="1691680" cy="788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a:latin typeface="微软雅黑" panose="020B0503020204020204" pitchFamily="34" charset="-122"/>
                  <a:ea typeface="微软雅黑" panose="020B0503020204020204" pitchFamily="34" charset="-122"/>
                </a:rPr>
                <a:t>技术路线</a:t>
              </a:r>
              <a:endParaRPr lang="en-US" altLang="zh-CN" sz="1500" b="1">
                <a:latin typeface="微软雅黑" panose="020B0503020204020204" pitchFamily="34" charset="-122"/>
                <a:ea typeface="微软雅黑" panose="020B0503020204020204" pitchFamily="34" charset="-122"/>
              </a:endParaRPr>
            </a:p>
            <a:p>
              <a:pPr algn="ctr"/>
              <a:r>
                <a:rPr lang="zh-CN" altLang="en-US" sz="1500" b="1">
                  <a:latin typeface="微软雅黑" panose="020B0503020204020204" pitchFamily="34" charset="-122"/>
                  <a:ea typeface="微软雅黑" panose="020B0503020204020204" pitchFamily="34" charset="-122"/>
                </a:rPr>
                <a:t>关键问题</a:t>
              </a:r>
            </a:p>
          </p:txBody>
        </p:sp>
        <p:sp>
          <p:nvSpPr>
            <p:cNvPr id="1048973" name="等腰三角形 12"/>
            <p:cNvSpPr/>
            <p:nvPr userDrawn="1"/>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cxnSp>
        <p:nvCxnSpPr>
          <p:cNvPr id="3145790" name="直接连接符 14"/>
          <p:cNvCxnSpPr/>
          <p:nvPr userDrawn="1"/>
        </p:nvCxnSpPr>
        <p:spPr>
          <a:xfrm>
            <a:off x="1430778" y="788216"/>
            <a:ext cx="623404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1048691" name="Picture Placeholder 7"/>
          <p:cNvSpPr>
            <a:spLocks noGrp="1"/>
          </p:cNvSpPr>
          <p:nvPr>
            <p:ph type="pic" sz="quarter" idx="17"/>
          </p:nvPr>
        </p:nvSpPr>
        <p:spPr>
          <a:xfrm>
            <a:off x="0" y="968873"/>
            <a:ext cx="9144000" cy="2309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0">
                <a:solidFill>
                  <a:schemeClr val="tx1">
                    <a:lumMod val="85000"/>
                    <a:lumOff val="15000"/>
                  </a:schemeClr>
                </a:solidFill>
              </a:defRPr>
            </a:lvl1pPr>
          </a:lstStyle>
          <a:p>
            <a:pPr marL="0" lvl="0" algn="ctr"/>
            <a:endParaRPr lang="en-US"/>
          </a:p>
        </p:txBody>
      </p:sp>
      <p:sp>
        <p:nvSpPr>
          <p:cNvPr id="1048692" name="Slide Number Placeholder 5"/>
          <p:cNvSpPr>
            <a:spLocks noGrp="1"/>
          </p:cNvSpPr>
          <p:nvPr>
            <p:ph type="sldNum" sz="quarter" idx="12"/>
          </p:nvPr>
        </p:nvSpPr>
        <p:spPr>
          <a:xfrm>
            <a:off x="6847529" y="4747679"/>
            <a:ext cx="2057400" cy="273844"/>
          </a:xfrm>
        </p:spPr>
        <p:txBody>
          <a:bodyPr/>
          <a:lstStyle>
            <a:lvl1pPr>
              <a:defRPr sz="1100">
                <a:solidFill>
                  <a:schemeClr val="tx1">
                    <a:lumMod val="85000"/>
                    <a:lumOff val="15000"/>
                  </a:schemeClr>
                </a:solidFill>
                <a:latin typeface="+mj-ea"/>
                <a:ea typeface="+mj-ea"/>
              </a:defRPr>
            </a:lvl1pPr>
          </a:lstStyle>
          <a:p>
            <a:fld id="{ACBECEF1-1935-4692-9C86-5FD89D9EDF46}" type="slidenum">
              <a:rPr lang="zh-CN" altLang="en-US" smtClean="0"/>
              <a:t>‹#›</a:t>
            </a:fld>
            <a:endParaRPr lang="zh-CN" altLang="en-US"/>
          </a:p>
        </p:txBody>
      </p:sp>
      <p:grpSp>
        <p:nvGrpSpPr>
          <p:cNvPr id="91" name="d7f4448b-3673-4d0f-89ff-08ead12315ff" descr="本素材由iSlide™ 提供 iSlide™尊重知识产权并注重保护用户享有的各项权利。郑重提醒您： iSlide™插件中提供的任何信息内容的所有权、知识产权归其原始权利人或权利受让人所有，您免费/购买获得的是信息内容的使用权，并受下述条款的约束； 1. 您仅可以个人非商业用途使用该等信息内容，不可将信息内容的全部或部分用于出售，或以出租、出借、转让、分销、发布等其他任何方式供他人使用； 2. 禁止在接入互联网或移动互联网的任何网站、平台、应用或程序上以任何方式为他人提供iSlide™插件资源内容的下载。 The resource is supplied by iSlide™. iSlide™ respects all intellectual property rights and protects all the rights its users acquired.Solemnly remind you: The ownership and intellectual property of the resources supplied in iSlide Add-in belongs to its owner or the assignee of this ownership.you only acquired the usage of the resources supplied in iSlide Add-in, as well as respected the following restrain terms: 1.You are only allowed to use such resource for personal and non-commercial aim, not allowed to use such resource or part of it for the sale; or rent, lend, transfer to others; or distribution or release it in any way. 2.You are not permitted to provide the resource of iSlide Add-in in any website, platform, application access to the Internet or mobile Internet." title="iSlide™ 版权声明  COPYRIGHT NOTICE"/>
          <p:cNvGrpSpPr>
            <a:grpSpLocks noChangeAspect="1"/>
          </p:cNvGrpSpPr>
          <p:nvPr userDrawn="1">
            <p:custDataLst>
              <p:tags r:id="rId1"/>
            </p:custDataLst>
          </p:nvPr>
        </p:nvGrpSpPr>
        <p:grpSpPr>
          <a:xfrm>
            <a:off x="239071" y="4697788"/>
            <a:ext cx="1148385" cy="373626"/>
            <a:chOff x="3312319" y="2532064"/>
            <a:chExt cx="5567363" cy="1811338"/>
          </a:xfrm>
          <a:solidFill>
            <a:schemeClr val="accent1"/>
          </a:solidFill>
        </p:grpSpPr>
        <p:sp>
          <p:nvSpPr>
            <p:cNvPr id="1048693" name="íṥḷîde"/>
            <p:cNvSpPr/>
            <p:nvPr/>
          </p:nvSpPr>
          <p:spPr bwMode="auto">
            <a:xfrm>
              <a:off x="3801269" y="3105152"/>
              <a:ext cx="825500" cy="762000"/>
            </a:xfrm>
            <a:custGeom>
              <a:avLst/>
              <a:gdLst>
                <a:gd name="T0" fmla="*/ 154 w 159"/>
                <a:gd name="T1" fmla="*/ 43 h 146"/>
                <a:gd name="T2" fmla="*/ 133 w 159"/>
                <a:gd name="T3" fmla="*/ 41 h 146"/>
                <a:gd name="T4" fmla="*/ 159 w 159"/>
                <a:gd name="T5" fmla="*/ 25 h 146"/>
                <a:gd name="T6" fmla="*/ 133 w 159"/>
                <a:gd name="T7" fmla="*/ 24 h 146"/>
                <a:gd name="T8" fmla="*/ 97 w 159"/>
                <a:gd name="T9" fmla="*/ 38 h 146"/>
                <a:gd name="T10" fmla="*/ 106 w 159"/>
                <a:gd name="T11" fmla="*/ 24 h 146"/>
                <a:gd name="T12" fmla="*/ 72 w 159"/>
                <a:gd name="T13" fmla="*/ 34 h 146"/>
                <a:gd name="T14" fmla="*/ 66 w 159"/>
                <a:gd name="T15" fmla="*/ 36 h 146"/>
                <a:gd name="T16" fmla="*/ 0 w 159"/>
                <a:gd name="T17" fmla="*/ 23 h 146"/>
                <a:gd name="T18" fmla="*/ 28 w 159"/>
                <a:gd name="T19" fmla="*/ 34 h 146"/>
                <a:gd name="T20" fmla="*/ 30 w 159"/>
                <a:gd name="T21" fmla="*/ 41 h 146"/>
                <a:gd name="T22" fmla="*/ 11 w 159"/>
                <a:gd name="T23" fmla="*/ 40 h 146"/>
                <a:gd name="T24" fmla="*/ 41 w 159"/>
                <a:gd name="T25" fmla="*/ 60 h 146"/>
                <a:gd name="T26" fmla="*/ 24 w 159"/>
                <a:gd name="T27" fmla="*/ 60 h 146"/>
                <a:gd name="T28" fmla="*/ 46 w 159"/>
                <a:gd name="T29" fmla="*/ 79 h 146"/>
                <a:gd name="T30" fmla="*/ 35 w 159"/>
                <a:gd name="T31" fmla="*/ 78 h 146"/>
                <a:gd name="T32" fmla="*/ 54 w 159"/>
                <a:gd name="T33" fmla="*/ 92 h 146"/>
                <a:gd name="T34" fmla="*/ 54 w 159"/>
                <a:gd name="T35" fmla="*/ 96 h 146"/>
                <a:gd name="T36" fmla="*/ 46 w 159"/>
                <a:gd name="T37" fmla="*/ 96 h 146"/>
                <a:gd name="T38" fmla="*/ 64 w 159"/>
                <a:gd name="T39" fmla="*/ 108 h 146"/>
                <a:gd name="T40" fmla="*/ 64 w 159"/>
                <a:gd name="T41" fmla="*/ 114 h 146"/>
                <a:gd name="T42" fmla="*/ 60 w 159"/>
                <a:gd name="T43" fmla="*/ 115 h 146"/>
                <a:gd name="T44" fmla="*/ 81 w 159"/>
                <a:gd name="T45" fmla="*/ 146 h 146"/>
                <a:gd name="T46" fmla="*/ 103 w 159"/>
                <a:gd name="T47" fmla="*/ 117 h 146"/>
                <a:gd name="T48" fmla="*/ 98 w 159"/>
                <a:gd name="T49" fmla="*/ 114 h 146"/>
                <a:gd name="T50" fmla="*/ 99 w 159"/>
                <a:gd name="T51" fmla="*/ 107 h 146"/>
                <a:gd name="T52" fmla="*/ 115 w 159"/>
                <a:gd name="T53" fmla="*/ 97 h 146"/>
                <a:gd name="T54" fmla="*/ 112 w 159"/>
                <a:gd name="T55" fmla="*/ 92 h 146"/>
                <a:gd name="T56" fmla="*/ 131 w 159"/>
                <a:gd name="T57" fmla="*/ 79 h 146"/>
                <a:gd name="T58" fmla="*/ 119 w 159"/>
                <a:gd name="T59" fmla="*/ 79 h 146"/>
                <a:gd name="T60" fmla="*/ 117 w 159"/>
                <a:gd name="T61" fmla="*/ 75 h 146"/>
                <a:gd name="T62" fmla="*/ 141 w 159"/>
                <a:gd name="T63" fmla="*/ 59 h 146"/>
                <a:gd name="T64" fmla="*/ 125 w 159"/>
                <a:gd name="T65" fmla="*/ 58 h 146"/>
                <a:gd name="T66" fmla="*/ 124 w 159"/>
                <a:gd name="T67" fmla="*/ 54 h 146"/>
                <a:gd name="T68" fmla="*/ 154 w 159"/>
                <a:gd name="T69" fmla="*/ 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 h="146">
                  <a:moveTo>
                    <a:pt x="154" y="43"/>
                  </a:moveTo>
                  <a:cubicBezTo>
                    <a:pt x="133" y="41"/>
                    <a:pt x="133" y="41"/>
                    <a:pt x="133" y="41"/>
                  </a:cubicBezTo>
                  <a:cubicBezTo>
                    <a:pt x="137" y="34"/>
                    <a:pt x="155" y="37"/>
                    <a:pt x="159" y="25"/>
                  </a:cubicBezTo>
                  <a:cubicBezTo>
                    <a:pt x="133" y="24"/>
                    <a:pt x="133" y="24"/>
                    <a:pt x="133" y="24"/>
                  </a:cubicBezTo>
                  <a:cubicBezTo>
                    <a:pt x="114" y="21"/>
                    <a:pt x="107" y="39"/>
                    <a:pt x="97" y="38"/>
                  </a:cubicBezTo>
                  <a:cubicBezTo>
                    <a:pt x="88" y="29"/>
                    <a:pt x="100" y="28"/>
                    <a:pt x="106" y="24"/>
                  </a:cubicBezTo>
                  <a:cubicBezTo>
                    <a:pt x="80" y="0"/>
                    <a:pt x="72" y="32"/>
                    <a:pt x="72" y="34"/>
                  </a:cubicBezTo>
                  <a:cubicBezTo>
                    <a:pt x="71" y="37"/>
                    <a:pt x="68" y="38"/>
                    <a:pt x="66" y="36"/>
                  </a:cubicBezTo>
                  <a:cubicBezTo>
                    <a:pt x="58" y="12"/>
                    <a:pt x="33" y="22"/>
                    <a:pt x="0" y="23"/>
                  </a:cubicBezTo>
                  <a:cubicBezTo>
                    <a:pt x="8" y="31"/>
                    <a:pt x="17" y="32"/>
                    <a:pt x="28" y="34"/>
                  </a:cubicBezTo>
                  <a:cubicBezTo>
                    <a:pt x="30" y="36"/>
                    <a:pt x="32" y="38"/>
                    <a:pt x="30" y="41"/>
                  </a:cubicBezTo>
                  <a:cubicBezTo>
                    <a:pt x="11" y="40"/>
                    <a:pt x="11" y="40"/>
                    <a:pt x="11" y="40"/>
                  </a:cubicBezTo>
                  <a:cubicBezTo>
                    <a:pt x="19" y="58"/>
                    <a:pt x="35" y="49"/>
                    <a:pt x="41" y="60"/>
                  </a:cubicBezTo>
                  <a:cubicBezTo>
                    <a:pt x="24" y="60"/>
                    <a:pt x="24" y="60"/>
                    <a:pt x="24" y="60"/>
                  </a:cubicBezTo>
                  <a:cubicBezTo>
                    <a:pt x="25" y="75"/>
                    <a:pt x="41" y="68"/>
                    <a:pt x="46" y="79"/>
                  </a:cubicBezTo>
                  <a:cubicBezTo>
                    <a:pt x="35" y="78"/>
                    <a:pt x="35" y="78"/>
                    <a:pt x="35" y="78"/>
                  </a:cubicBezTo>
                  <a:cubicBezTo>
                    <a:pt x="40" y="90"/>
                    <a:pt x="48" y="91"/>
                    <a:pt x="54" y="92"/>
                  </a:cubicBezTo>
                  <a:cubicBezTo>
                    <a:pt x="54" y="96"/>
                    <a:pt x="54" y="96"/>
                    <a:pt x="54" y="96"/>
                  </a:cubicBezTo>
                  <a:cubicBezTo>
                    <a:pt x="46" y="96"/>
                    <a:pt x="46" y="96"/>
                    <a:pt x="46" y="96"/>
                  </a:cubicBezTo>
                  <a:cubicBezTo>
                    <a:pt x="46" y="104"/>
                    <a:pt x="57" y="109"/>
                    <a:pt x="64" y="108"/>
                  </a:cubicBezTo>
                  <a:cubicBezTo>
                    <a:pt x="64" y="114"/>
                    <a:pt x="64" y="114"/>
                    <a:pt x="64" y="114"/>
                  </a:cubicBezTo>
                  <a:cubicBezTo>
                    <a:pt x="60" y="115"/>
                    <a:pt x="60" y="115"/>
                    <a:pt x="60" y="115"/>
                  </a:cubicBezTo>
                  <a:cubicBezTo>
                    <a:pt x="81" y="146"/>
                    <a:pt x="81" y="146"/>
                    <a:pt x="81" y="146"/>
                  </a:cubicBezTo>
                  <a:cubicBezTo>
                    <a:pt x="103" y="117"/>
                    <a:pt x="103" y="117"/>
                    <a:pt x="103" y="117"/>
                  </a:cubicBezTo>
                  <a:cubicBezTo>
                    <a:pt x="98" y="114"/>
                    <a:pt x="98" y="114"/>
                    <a:pt x="98" y="114"/>
                  </a:cubicBezTo>
                  <a:cubicBezTo>
                    <a:pt x="99" y="107"/>
                    <a:pt x="99" y="107"/>
                    <a:pt x="99" y="107"/>
                  </a:cubicBezTo>
                  <a:cubicBezTo>
                    <a:pt x="105" y="108"/>
                    <a:pt x="111" y="106"/>
                    <a:pt x="115" y="97"/>
                  </a:cubicBezTo>
                  <a:cubicBezTo>
                    <a:pt x="114" y="95"/>
                    <a:pt x="99" y="99"/>
                    <a:pt x="112" y="92"/>
                  </a:cubicBezTo>
                  <a:cubicBezTo>
                    <a:pt x="120" y="91"/>
                    <a:pt x="125" y="85"/>
                    <a:pt x="131" y="79"/>
                  </a:cubicBezTo>
                  <a:cubicBezTo>
                    <a:pt x="119" y="79"/>
                    <a:pt x="119" y="79"/>
                    <a:pt x="119" y="79"/>
                  </a:cubicBezTo>
                  <a:cubicBezTo>
                    <a:pt x="117" y="78"/>
                    <a:pt x="116" y="76"/>
                    <a:pt x="117" y="75"/>
                  </a:cubicBezTo>
                  <a:cubicBezTo>
                    <a:pt x="125" y="74"/>
                    <a:pt x="137" y="70"/>
                    <a:pt x="141" y="59"/>
                  </a:cubicBezTo>
                  <a:cubicBezTo>
                    <a:pt x="125" y="58"/>
                    <a:pt x="125" y="58"/>
                    <a:pt x="125" y="58"/>
                  </a:cubicBezTo>
                  <a:cubicBezTo>
                    <a:pt x="122" y="57"/>
                    <a:pt x="123" y="55"/>
                    <a:pt x="124" y="54"/>
                  </a:cubicBezTo>
                  <a:cubicBezTo>
                    <a:pt x="134" y="54"/>
                    <a:pt x="145" y="50"/>
                    <a:pt x="154" y="43"/>
                  </a:cubicBezTo>
                  <a:close/>
                </a:path>
              </a:pathLst>
            </a:custGeom>
            <a:grpFill/>
            <a:ln>
              <a:noFill/>
            </a:ln>
          </p:spPr>
          <p:txBody>
            <a:bodyPr anchor="ctr"/>
            <a:lstStyle/>
            <a:p>
              <a:pPr algn="ctr"/>
              <a:endParaRPr/>
            </a:p>
          </p:txBody>
        </p:sp>
        <p:sp>
          <p:nvSpPr>
            <p:cNvPr id="1048694" name="íṩḻiḋe"/>
            <p:cNvSpPr/>
            <p:nvPr/>
          </p:nvSpPr>
          <p:spPr bwMode="auto">
            <a:xfrm>
              <a:off x="3405982" y="3595689"/>
              <a:ext cx="212725" cy="168275"/>
            </a:xfrm>
            <a:custGeom>
              <a:avLst/>
              <a:gdLst>
                <a:gd name="T0" fmla="*/ 6 w 41"/>
                <a:gd name="T1" fmla="*/ 15 h 32"/>
                <a:gd name="T2" fmla="*/ 9 w 41"/>
                <a:gd name="T3" fmla="*/ 16 h 32"/>
                <a:gd name="T4" fmla="*/ 37 w 41"/>
                <a:gd name="T5" fmla="*/ 18 h 32"/>
                <a:gd name="T6" fmla="*/ 41 w 41"/>
                <a:gd name="T7" fmla="*/ 16 h 32"/>
                <a:gd name="T8" fmla="*/ 32 w 41"/>
                <a:gd name="T9" fmla="*/ 0 h 32"/>
                <a:gd name="T10" fmla="*/ 28 w 41"/>
                <a:gd name="T11" fmla="*/ 1 h 32"/>
                <a:gd name="T12" fmla="*/ 35 w 41"/>
                <a:gd name="T13" fmla="*/ 14 h 32"/>
                <a:gd name="T14" fmla="*/ 30 w 41"/>
                <a:gd name="T15" fmla="*/ 13 h 32"/>
                <a:gd name="T16" fmla="*/ 4 w 41"/>
                <a:gd name="T17" fmla="*/ 12 h 32"/>
                <a:gd name="T18" fmla="*/ 0 w 41"/>
                <a:gd name="T19" fmla="*/ 14 h 32"/>
                <a:gd name="T20" fmla="*/ 10 w 41"/>
                <a:gd name="T21" fmla="*/ 32 h 32"/>
                <a:gd name="T22" fmla="*/ 14 w 41"/>
                <a:gd name="T23" fmla="*/ 30 h 32"/>
                <a:gd name="T24" fmla="*/ 6 w 41"/>
                <a:gd name="T25"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6" y="15"/>
                  </a:moveTo>
                  <a:cubicBezTo>
                    <a:pt x="9" y="16"/>
                    <a:pt x="9" y="16"/>
                    <a:pt x="9" y="16"/>
                  </a:cubicBezTo>
                  <a:cubicBezTo>
                    <a:pt x="37" y="18"/>
                    <a:pt x="37" y="18"/>
                    <a:pt x="37" y="18"/>
                  </a:cubicBezTo>
                  <a:cubicBezTo>
                    <a:pt x="41" y="16"/>
                    <a:pt x="41" y="16"/>
                    <a:pt x="41" y="16"/>
                  </a:cubicBezTo>
                  <a:cubicBezTo>
                    <a:pt x="32" y="0"/>
                    <a:pt x="32" y="0"/>
                    <a:pt x="32" y="0"/>
                  </a:cubicBezTo>
                  <a:cubicBezTo>
                    <a:pt x="28" y="1"/>
                    <a:pt x="28" y="1"/>
                    <a:pt x="28" y="1"/>
                  </a:cubicBezTo>
                  <a:cubicBezTo>
                    <a:pt x="35" y="14"/>
                    <a:pt x="35" y="14"/>
                    <a:pt x="35" y="14"/>
                  </a:cubicBezTo>
                  <a:cubicBezTo>
                    <a:pt x="34" y="14"/>
                    <a:pt x="32" y="14"/>
                    <a:pt x="30" y="13"/>
                  </a:cubicBezTo>
                  <a:cubicBezTo>
                    <a:pt x="4" y="12"/>
                    <a:pt x="4" y="12"/>
                    <a:pt x="4" y="12"/>
                  </a:cubicBezTo>
                  <a:cubicBezTo>
                    <a:pt x="0" y="14"/>
                    <a:pt x="0" y="14"/>
                    <a:pt x="0" y="14"/>
                  </a:cubicBezTo>
                  <a:cubicBezTo>
                    <a:pt x="10" y="32"/>
                    <a:pt x="10" y="32"/>
                    <a:pt x="10" y="32"/>
                  </a:cubicBezTo>
                  <a:cubicBezTo>
                    <a:pt x="14" y="30"/>
                    <a:pt x="14" y="30"/>
                    <a:pt x="14" y="30"/>
                  </a:cubicBezTo>
                  <a:lnTo>
                    <a:pt x="6" y="15"/>
                  </a:lnTo>
                  <a:close/>
                </a:path>
              </a:pathLst>
            </a:custGeom>
            <a:grpFill/>
            <a:ln>
              <a:noFill/>
            </a:ln>
          </p:spPr>
          <p:txBody>
            <a:bodyPr anchor="ctr"/>
            <a:lstStyle/>
            <a:p>
              <a:pPr algn="ctr"/>
              <a:endParaRPr/>
            </a:p>
          </p:txBody>
        </p:sp>
        <p:sp>
          <p:nvSpPr>
            <p:cNvPr id="1048695" name="iṣḷíḓè"/>
            <p:cNvSpPr/>
            <p:nvPr/>
          </p:nvSpPr>
          <p:spPr bwMode="auto">
            <a:xfrm>
              <a:off x="3463132" y="3700464"/>
              <a:ext cx="207963" cy="161925"/>
            </a:xfrm>
            <a:custGeom>
              <a:avLst/>
              <a:gdLst>
                <a:gd name="T0" fmla="*/ 128 w 131"/>
                <a:gd name="T1" fmla="*/ 46 h 102"/>
                <a:gd name="T2" fmla="*/ 85 w 131"/>
                <a:gd name="T3" fmla="*/ 66 h 102"/>
                <a:gd name="T4" fmla="*/ 66 w 131"/>
                <a:gd name="T5" fmla="*/ 30 h 102"/>
                <a:gd name="T6" fmla="*/ 108 w 131"/>
                <a:gd name="T7" fmla="*/ 10 h 102"/>
                <a:gd name="T8" fmla="*/ 105 w 131"/>
                <a:gd name="T9" fmla="*/ 0 h 102"/>
                <a:gd name="T10" fmla="*/ 0 w 131"/>
                <a:gd name="T11" fmla="*/ 46 h 102"/>
                <a:gd name="T12" fmla="*/ 7 w 131"/>
                <a:gd name="T13" fmla="*/ 56 h 102"/>
                <a:gd name="T14" fmla="*/ 56 w 131"/>
                <a:gd name="T15" fmla="*/ 33 h 102"/>
                <a:gd name="T16" fmla="*/ 72 w 131"/>
                <a:gd name="T17" fmla="*/ 73 h 102"/>
                <a:gd name="T18" fmla="*/ 23 w 131"/>
                <a:gd name="T19" fmla="*/ 92 h 102"/>
                <a:gd name="T20" fmla="*/ 30 w 131"/>
                <a:gd name="T21" fmla="*/ 102 h 102"/>
                <a:gd name="T22" fmla="*/ 131 w 131"/>
                <a:gd name="T23" fmla="*/ 56 h 102"/>
                <a:gd name="T24" fmla="*/ 128 w 131"/>
                <a:gd name="T25" fmla="*/ 4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02">
                  <a:moveTo>
                    <a:pt x="128" y="46"/>
                  </a:moveTo>
                  <a:lnTo>
                    <a:pt x="85" y="66"/>
                  </a:lnTo>
                  <a:lnTo>
                    <a:pt x="66" y="30"/>
                  </a:lnTo>
                  <a:lnTo>
                    <a:pt x="108" y="10"/>
                  </a:lnTo>
                  <a:lnTo>
                    <a:pt x="105" y="0"/>
                  </a:lnTo>
                  <a:lnTo>
                    <a:pt x="0" y="46"/>
                  </a:lnTo>
                  <a:lnTo>
                    <a:pt x="7" y="56"/>
                  </a:lnTo>
                  <a:lnTo>
                    <a:pt x="56" y="33"/>
                  </a:lnTo>
                  <a:lnTo>
                    <a:pt x="72" y="73"/>
                  </a:lnTo>
                  <a:lnTo>
                    <a:pt x="23" y="92"/>
                  </a:lnTo>
                  <a:lnTo>
                    <a:pt x="30" y="102"/>
                  </a:lnTo>
                  <a:lnTo>
                    <a:pt x="131" y="56"/>
                  </a:lnTo>
                  <a:lnTo>
                    <a:pt x="128" y="46"/>
                  </a:lnTo>
                  <a:close/>
                </a:path>
              </a:pathLst>
            </a:custGeom>
            <a:grpFill/>
            <a:ln>
              <a:noFill/>
            </a:ln>
          </p:spPr>
          <p:txBody>
            <a:bodyPr anchor="ctr"/>
            <a:lstStyle/>
            <a:p>
              <a:pPr algn="ctr"/>
              <a:endParaRPr/>
            </a:p>
          </p:txBody>
        </p:sp>
        <p:sp>
          <p:nvSpPr>
            <p:cNvPr id="1048696" name="iṣļîďê"/>
            <p:cNvSpPr/>
            <p:nvPr/>
          </p:nvSpPr>
          <p:spPr bwMode="auto">
            <a:xfrm>
              <a:off x="3520282" y="3810002"/>
              <a:ext cx="207963" cy="161925"/>
            </a:xfrm>
            <a:custGeom>
              <a:avLst/>
              <a:gdLst>
                <a:gd name="T0" fmla="*/ 72 w 131"/>
                <a:gd name="T1" fmla="*/ 76 h 102"/>
                <a:gd name="T2" fmla="*/ 85 w 131"/>
                <a:gd name="T3" fmla="*/ 69 h 102"/>
                <a:gd name="T4" fmla="*/ 66 w 131"/>
                <a:gd name="T5" fmla="*/ 30 h 102"/>
                <a:gd name="T6" fmla="*/ 98 w 131"/>
                <a:gd name="T7" fmla="*/ 17 h 102"/>
                <a:gd name="T8" fmla="*/ 118 w 131"/>
                <a:gd name="T9" fmla="*/ 56 h 102"/>
                <a:gd name="T10" fmla="*/ 131 w 131"/>
                <a:gd name="T11" fmla="*/ 53 h 102"/>
                <a:gd name="T12" fmla="*/ 105 w 131"/>
                <a:gd name="T13" fmla="*/ 0 h 102"/>
                <a:gd name="T14" fmla="*/ 0 w 131"/>
                <a:gd name="T15" fmla="*/ 50 h 102"/>
                <a:gd name="T16" fmla="*/ 30 w 131"/>
                <a:gd name="T17" fmla="*/ 102 h 102"/>
                <a:gd name="T18" fmla="*/ 39 w 131"/>
                <a:gd name="T19" fmla="*/ 96 h 102"/>
                <a:gd name="T20" fmla="*/ 20 w 131"/>
                <a:gd name="T21" fmla="*/ 53 h 102"/>
                <a:gd name="T22" fmla="*/ 52 w 131"/>
                <a:gd name="T23" fmla="*/ 36 h 102"/>
                <a:gd name="T24" fmla="*/ 72 w 131"/>
                <a:gd name="T25" fmla="*/ 7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02">
                  <a:moveTo>
                    <a:pt x="72" y="76"/>
                  </a:moveTo>
                  <a:lnTo>
                    <a:pt x="85" y="69"/>
                  </a:lnTo>
                  <a:lnTo>
                    <a:pt x="66" y="30"/>
                  </a:lnTo>
                  <a:lnTo>
                    <a:pt x="98" y="17"/>
                  </a:lnTo>
                  <a:lnTo>
                    <a:pt x="118" y="56"/>
                  </a:lnTo>
                  <a:lnTo>
                    <a:pt x="131" y="53"/>
                  </a:lnTo>
                  <a:lnTo>
                    <a:pt x="105" y="0"/>
                  </a:lnTo>
                  <a:lnTo>
                    <a:pt x="0" y="50"/>
                  </a:lnTo>
                  <a:lnTo>
                    <a:pt x="30" y="102"/>
                  </a:lnTo>
                  <a:lnTo>
                    <a:pt x="39" y="96"/>
                  </a:lnTo>
                  <a:lnTo>
                    <a:pt x="20" y="53"/>
                  </a:lnTo>
                  <a:lnTo>
                    <a:pt x="52" y="36"/>
                  </a:lnTo>
                  <a:lnTo>
                    <a:pt x="72" y="76"/>
                  </a:lnTo>
                  <a:close/>
                </a:path>
              </a:pathLst>
            </a:custGeom>
            <a:grpFill/>
            <a:ln>
              <a:noFill/>
            </a:ln>
          </p:spPr>
          <p:txBody>
            <a:bodyPr anchor="ctr"/>
            <a:lstStyle/>
            <a:p>
              <a:pPr algn="ctr"/>
              <a:endParaRPr/>
            </a:p>
          </p:txBody>
        </p:sp>
        <p:sp>
          <p:nvSpPr>
            <p:cNvPr id="1048697" name="iṧ1ïdê"/>
            <p:cNvSpPr/>
            <p:nvPr/>
          </p:nvSpPr>
          <p:spPr bwMode="auto">
            <a:xfrm>
              <a:off x="3602832" y="3919539"/>
              <a:ext cx="166688" cy="120650"/>
            </a:xfrm>
            <a:custGeom>
              <a:avLst/>
              <a:gdLst>
                <a:gd name="T0" fmla="*/ 32 w 32"/>
                <a:gd name="T1" fmla="*/ 3 h 23"/>
                <a:gd name="T2" fmla="*/ 30 w 32"/>
                <a:gd name="T3" fmla="*/ 0 h 23"/>
                <a:gd name="T4" fmla="*/ 13 w 32"/>
                <a:gd name="T5" fmla="*/ 16 h 23"/>
                <a:gd name="T6" fmla="*/ 10 w 32"/>
                <a:gd name="T7" fmla="*/ 19 h 23"/>
                <a:gd name="T8" fmla="*/ 7 w 32"/>
                <a:gd name="T9" fmla="*/ 20 h 23"/>
                <a:gd name="T10" fmla="*/ 5 w 32"/>
                <a:gd name="T11" fmla="*/ 19 h 23"/>
                <a:gd name="T12" fmla="*/ 4 w 32"/>
                <a:gd name="T13" fmla="*/ 16 h 23"/>
                <a:gd name="T14" fmla="*/ 7 w 32"/>
                <a:gd name="T15" fmla="*/ 11 h 23"/>
                <a:gd name="T16" fmla="*/ 5 w 32"/>
                <a:gd name="T17" fmla="*/ 10 h 23"/>
                <a:gd name="T18" fmla="*/ 0 w 32"/>
                <a:gd name="T19" fmla="*/ 16 h 23"/>
                <a:gd name="T20" fmla="*/ 2 w 32"/>
                <a:gd name="T21" fmla="*/ 21 h 23"/>
                <a:gd name="T22" fmla="*/ 6 w 32"/>
                <a:gd name="T23" fmla="*/ 23 h 23"/>
                <a:gd name="T24" fmla="*/ 10 w 32"/>
                <a:gd name="T25" fmla="*/ 22 h 23"/>
                <a:gd name="T26" fmla="*/ 15 w 32"/>
                <a:gd name="T27" fmla="*/ 18 h 23"/>
                <a:gd name="T28" fmla="*/ 32 w 32"/>
                <a:gd name="T2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23">
                  <a:moveTo>
                    <a:pt x="32" y="3"/>
                  </a:moveTo>
                  <a:cubicBezTo>
                    <a:pt x="30" y="0"/>
                    <a:pt x="30" y="0"/>
                    <a:pt x="30" y="0"/>
                  </a:cubicBezTo>
                  <a:cubicBezTo>
                    <a:pt x="13" y="16"/>
                    <a:pt x="13" y="16"/>
                    <a:pt x="13" y="16"/>
                  </a:cubicBezTo>
                  <a:cubicBezTo>
                    <a:pt x="11" y="18"/>
                    <a:pt x="10" y="19"/>
                    <a:pt x="10" y="19"/>
                  </a:cubicBezTo>
                  <a:cubicBezTo>
                    <a:pt x="9" y="19"/>
                    <a:pt x="8" y="20"/>
                    <a:pt x="7" y="20"/>
                  </a:cubicBezTo>
                  <a:cubicBezTo>
                    <a:pt x="6" y="20"/>
                    <a:pt x="6" y="19"/>
                    <a:pt x="5" y="19"/>
                  </a:cubicBezTo>
                  <a:cubicBezTo>
                    <a:pt x="4" y="18"/>
                    <a:pt x="4" y="17"/>
                    <a:pt x="4" y="16"/>
                  </a:cubicBezTo>
                  <a:cubicBezTo>
                    <a:pt x="4" y="15"/>
                    <a:pt x="6" y="13"/>
                    <a:pt x="7" y="11"/>
                  </a:cubicBezTo>
                  <a:cubicBezTo>
                    <a:pt x="5" y="10"/>
                    <a:pt x="5" y="10"/>
                    <a:pt x="5" y="10"/>
                  </a:cubicBezTo>
                  <a:cubicBezTo>
                    <a:pt x="2" y="12"/>
                    <a:pt x="1" y="14"/>
                    <a:pt x="0" y="16"/>
                  </a:cubicBezTo>
                  <a:cubicBezTo>
                    <a:pt x="0" y="18"/>
                    <a:pt x="1" y="20"/>
                    <a:pt x="2" y="21"/>
                  </a:cubicBezTo>
                  <a:cubicBezTo>
                    <a:pt x="3" y="22"/>
                    <a:pt x="4" y="23"/>
                    <a:pt x="6" y="23"/>
                  </a:cubicBezTo>
                  <a:cubicBezTo>
                    <a:pt x="7" y="23"/>
                    <a:pt x="9" y="23"/>
                    <a:pt x="10" y="22"/>
                  </a:cubicBezTo>
                  <a:cubicBezTo>
                    <a:pt x="12" y="22"/>
                    <a:pt x="13" y="20"/>
                    <a:pt x="15" y="18"/>
                  </a:cubicBezTo>
                  <a:lnTo>
                    <a:pt x="32" y="3"/>
                  </a:lnTo>
                  <a:close/>
                </a:path>
              </a:pathLst>
            </a:custGeom>
            <a:grpFill/>
            <a:ln>
              <a:noFill/>
            </a:ln>
          </p:spPr>
          <p:txBody>
            <a:bodyPr anchor="ctr"/>
            <a:lstStyle/>
            <a:p>
              <a:pPr algn="ctr"/>
              <a:endParaRPr/>
            </a:p>
          </p:txBody>
        </p:sp>
        <p:sp>
          <p:nvSpPr>
            <p:cNvPr id="1048698" name="ïṡ1îḋé"/>
            <p:cNvSpPr/>
            <p:nvPr/>
          </p:nvSpPr>
          <p:spPr bwMode="auto">
            <a:xfrm>
              <a:off x="3680619" y="3946527"/>
              <a:ext cx="136525" cy="134938"/>
            </a:xfrm>
            <a:custGeom>
              <a:avLst/>
              <a:gdLst>
                <a:gd name="T0" fmla="*/ 79 w 86"/>
                <a:gd name="T1" fmla="*/ 0 h 85"/>
                <a:gd name="T2" fmla="*/ 0 w 86"/>
                <a:gd name="T3" fmla="*/ 79 h 85"/>
                <a:gd name="T4" fmla="*/ 7 w 86"/>
                <a:gd name="T5" fmla="*/ 85 h 85"/>
                <a:gd name="T6" fmla="*/ 86 w 86"/>
                <a:gd name="T7" fmla="*/ 6 h 85"/>
                <a:gd name="T8" fmla="*/ 79 w 86"/>
                <a:gd name="T9" fmla="*/ 0 h 85"/>
              </a:gdLst>
              <a:ahLst/>
              <a:cxnLst>
                <a:cxn ang="0">
                  <a:pos x="T0" y="T1"/>
                </a:cxn>
                <a:cxn ang="0">
                  <a:pos x="T2" y="T3"/>
                </a:cxn>
                <a:cxn ang="0">
                  <a:pos x="T4" y="T5"/>
                </a:cxn>
                <a:cxn ang="0">
                  <a:pos x="T6" y="T7"/>
                </a:cxn>
                <a:cxn ang="0">
                  <a:pos x="T8" y="T9"/>
                </a:cxn>
              </a:cxnLst>
              <a:rect l="0" t="0" r="r" b="b"/>
              <a:pathLst>
                <a:path w="86" h="85">
                  <a:moveTo>
                    <a:pt x="79" y="0"/>
                  </a:moveTo>
                  <a:lnTo>
                    <a:pt x="0" y="79"/>
                  </a:lnTo>
                  <a:lnTo>
                    <a:pt x="7" y="85"/>
                  </a:lnTo>
                  <a:lnTo>
                    <a:pt x="86" y="6"/>
                  </a:lnTo>
                  <a:lnTo>
                    <a:pt x="79" y="0"/>
                  </a:lnTo>
                  <a:close/>
                </a:path>
              </a:pathLst>
            </a:custGeom>
            <a:grpFill/>
            <a:ln>
              <a:noFill/>
            </a:ln>
          </p:spPr>
          <p:txBody>
            <a:bodyPr anchor="ctr"/>
            <a:lstStyle/>
            <a:p>
              <a:pPr algn="ctr"/>
              <a:endParaRPr/>
            </a:p>
          </p:txBody>
        </p:sp>
        <p:sp>
          <p:nvSpPr>
            <p:cNvPr id="1048699" name="iṡḻíḋè"/>
            <p:cNvSpPr/>
            <p:nvPr/>
          </p:nvSpPr>
          <p:spPr bwMode="auto">
            <a:xfrm>
              <a:off x="3707607" y="3983039"/>
              <a:ext cx="166688" cy="182563"/>
            </a:xfrm>
            <a:custGeom>
              <a:avLst/>
              <a:gdLst>
                <a:gd name="T0" fmla="*/ 29 w 32"/>
                <a:gd name="T1" fmla="*/ 0 h 35"/>
                <a:gd name="T2" fmla="*/ 0 w 32"/>
                <a:gd name="T3" fmla="*/ 21 h 35"/>
                <a:gd name="T4" fmla="*/ 3 w 32"/>
                <a:gd name="T5" fmla="*/ 23 h 35"/>
                <a:gd name="T6" fmla="*/ 12 w 32"/>
                <a:gd name="T7" fmla="*/ 17 h 35"/>
                <a:gd name="T8" fmla="*/ 20 w 32"/>
                <a:gd name="T9" fmla="*/ 23 h 35"/>
                <a:gd name="T10" fmla="*/ 16 w 32"/>
                <a:gd name="T11" fmla="*/ 33 h 35"/>
                <a:gd name="T12" fmla="*/ 19 w 32"/>
                <a:gd name="T13" fmla="*/ 35 h 35"/>
                <a:gd name="T14" fmla="*/ 32 w 32"/>
                <a:gd name="T15" fmla="*/ 3 h 35"/>
                <a:gd name="T16" fmla="*/ 29 w 32"/>
                <a:gd name="T17" fmla="*/ 0 h 35"/>
                <a:gd name="T18" fmla="*/ 25 w 32"/>
                <a:gd name="T19" fmla="*/ 11 h 35"/>
                <a:gd name="T20" fmla="*/ 22 w 32"/>
                <a:gd name="T21" fmla="*/ 20 h 35"/>
                <a:gd name="T22" fmla="*/ 15 w 32"/>
                <a:gd name="T23" fmla="*/ 15 h 35"/>
                <a:gd name="T24" fmla="*/ 23 w 32"/>
                <a:gd name="T25" fmla="*/ 8 h 35"/>
                <a:gd name="T26" fmla="*/ 28 w 32"/>
                <a:gd name="T27" fmla="*/ 4 h 35"/>
                <a:gd name="T28" fmla="*/ 25 w 32"/>
                <a:gd name="T29"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5">
                  <a:moveTo>
                    <a:pt x="29" y="0"/>
                  </a:moveTo>
                  <a:cubicBezTo>
                    <a:pt x="0" y="21"/>
                    <a:pt x="0" y="21"/>
                    <a:pt x="0" y="21"/>
                  </a:cubicBezTo>
                  <a:cubicBezTo>
                    <a:pt x="3" y="23"/>
                    <a:pt x="3" y="23"/>
                    <a:pt x="3" y="23"/>
                  </a:cubicBezTo>
                  <a:cubicBezTo>
                    <a:pt x="12" y="17"/>
                    <a:pt x="12" y="17"/>
                    <a:pt x="12" y="17"/>
                  </a:cubicBezTo>
                  <a:cubicBezTo>
                    <a:pt x="20" y="23"/>
                    <a:pt x="20" y="23"/>
                    <a:pt x="20" y="23"/>
                  </a:cubicBezTo>
                  <a:cubicBezTo>
                    <a:pt x="16" y="33"/>
                    <a:pt x="16" y="33"/>
                    <a:pt x="16" y="33"/>
                  </a:cubicBezTo>
                  <a:cubicBezTo>
                    <a:pt x="19" y="35"/>
                    <a:pt x="19" y="35"/>
                    <a:pt x="19" y="35"/>
                  </a:cubicBezTo>
                  <a:cubicBezTo>
                    <a:pt x="32" y="3"/>
                    <a:pt x="32" y="3"/>
                    <a:pt x="32" y="3"/>
                  </a:cubicBezTo>
                  <a:lnTo>
                    <a:pt x="29" y="0"/>
                  </a:lnTo>
                  <a:close/>
                  <a:moveTo>
                    <a:pt x="25" y="11"/>
                  </a:moveTo>
                  <a:cubicBezTo>
                    <a:pt x="22" y="20"/>
                    <a:pt x="22" y="20"/>
                    <a:pt x="22" y="20"/>
                  </a:cubicBezTo>
                  <a:cubicBezTo>
                    <a:pt x="15" y="15"/>
                    <a:pt x="15" y="15"/>
                    <a:pt x="15" y="15"/>
                  </a:cubicBezTo>
                  <a:cubicBezTo>
                    <a:pt x="23" y="8"/>
                    <a:pt x="23" y="8"/>
                    <a:pt x="23" y="8"/>
                  </a:cubicBezTo>
                  <a:cubicBezTo>
                    <a:pt x="25" y="7"/>
                    <a:pt x="27" y="6"/>
                    <a:pt x="28" y="4"/>
                  </a:cubicBezTo>
                  <a:cubicBezTo>
                    <a:pt x="28" y="6"/>
                    <a:pt x="27" y="8"/>
                    <a:pt x="25" y="11"/>
                  </a:cubicBezTo>
                  <a:close/>
                </a:path>
              </a:pathLst>
            </a:custGeom>
            <a:grpFill/>
            <a:ln>
              <a:noFill/>
            </a:ln>
          </p:spPr>
          <p:txBody>
            <a:bodyPr anchor="ctr"/>
            <a:lstStyle/>
            <a:p>
              <a:pPr algn="ctr"/>
              <a:endParaRPr/>
            </a:p>
          </p:txBody>
        </p:sp>
        <p:sp>
          <p:nvSpPr>
            <p:cNvPr id="1048700" name="îS1íḍê"/>
            <p:cNvSpPr/>
            <p:nvPr/>
          </p:nvSpPr>
          <p:spPr bwMode="auto">
            <a:xfrm>
              <a:off x="3826669" y="4013202"/>
              <a:ext cx="182563" cy="198438"/>
            </a:xfrm>
            <a:custGeom>
              <a:avLst/>
              <a:gdLst>
                <a:gd name="T0" fmla="*/ 108 w 115"/>
                <a:gd name="T1" fmla="*/ 27 h 125"/>
                <a:gd name="T2" fmla="*/ 62 w 115"/>
                <a:gd name="T3" fmla="*/ 102 h 125"/>
                <a:gd name="T4" fmla="*/ 69 w 115"/>
                <a:gd name="T5" fmla="*/ 7 h 125"/>
                <a:gd name="T6" fmla="*/ 59 w 115"/>
                <a:gd name="T7" fmla="*/ 0 h 125"/>
                <a:gd name="T8" fmla="*/ 0 w 115"/>
                <a:gd name="T9" fmla="*/ 96 h 125"/>
                <a:gd name="T10" fmla="*/ 10 w 115"/>
                <a:gd name="T11" fmla="*/ 99 h 125"/>
                <a:gd name="T12" fmla="*/ 56 w 115"/>
                <a:gd name="T13" fmla="*/ 27 h 125"/>
                <a:gd name="T14" fmla="*/ 49 w 115"/>
                <a:gd name="T15" fmla="*/ 122 h 125"/>
                <a:gd name="T16" fmla="*/ 59 w 115"/>
                <a:gd name="T17" fmla="*/ 125 h 125"/>
                <a:gd name="T18" fmla="*/ 115 w 115"/>
                <a:gd name="T19" fmla="*/ 33 h 125"/>
                <a:gd name="T20" fmla="*/ 108 w 115"/>
                <a:gd name="T21" fmla="*/ 2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25">
                  <a:moveTo>
                    <a:pt x="108" y="27"/>
                  </a:moveTo>
                  <a:lnTo>
                    <a:pt x="62" y="102"/>
                  </a:lnTo>
                  <a:lnTo>
                    <a:pt x="69" y="7"/>
                  </a:lnTo>
                  <a:lnTo>
                    <a:pt x="59" y="0"/>
                  </a:lnTo>
                  <a:lnTo>
                    <a:pt x="0" y="96"/>
                  </a:lnTo>
                  <a:lnTo>
                    <a:pt x="10" y="99"/>
                  </a:lnTo>
                  <a:lnTo>
                    <a:pt x="56" y="27"/>
                  </a:lnTo>
                  <a:lnTo>
                    <a:pt x="49" y="122"/>
                  </a:lnTo>
                  <a:lnTo>
                    <a:pt x="59" y="125"/>
                  </a:lnTo>
                  <a:lnTo>
                    <a:pt x="115" y="33"/>
                  </a:lnTo>
                  <a:lnTo>
                    <a:pt x="108" y="27"/>
                  </a:lnTo>
                  <a:close/>
                </a:path>
              </a:pathLst>
            </a:custGeom>
            <a:grpFill/>
            <a:ln>
              <a:noFill/>
            </a:ln>
          </p:spPr>
          <p:txBody>
            <a:bodyPr anchor="ctr"/>
            <a:lstStyle/>
            <a:p>
              <a:pPr algn="ctr"/>
              <a:endParaRPr/>
            </a:p>
          </p:txBody>
        </p:sp>
        <p:sp>
          <p:nvSpPr>
            <p:cNvPr id="1048701" name="iṥļîḑè"/>
            <p:cNvSpPr/>
            <p:nvPr/>
          </p:nvSpPr>
          <p:spPr bwMode="auto">
            <a:xfrm>
              <a:off x="3972719" y="4071939"/>
              <a:ext cx="128588" cy="176213"/>
            </a:xfrm>
            <a:custGeom>
              <a:avLst/>
              <a:gdLst>
                <a:gd name="T0" fmla="*/ 19 w 25"/>
                <a:gd name="T1" fmla="*/ 1 h 34"/>
                <a:gd name="T2" fmla="*/ 13 w 25"/>
                <a:gd name="T3" fmla="*/ 1 h 34"/>
                <a:gd name="T4" fmla="*/ 8 w 25"/>
                <a:gd name="T5" fmla="*/ 5 h 34"/>
                <a:gd name="T6" fmla="*/ 3 w 25"/>
                <a:gd name="T7" fmla="*/ 13 h 34"/>
                <a:gd name="T8" fmla="*/ 1 w 25"/>
                <a:gd name="T9" fmla="*/ 22 h 34"/>
                <a:gd name="T10" fmla="*/ 2 w 25"/>
                <a:gd name="T11" fmla="*/ 29 h 34"/>
                <a:gd name="T12" fmla="*/ 6 w 25"/>
                <a:gd name="T13" fmla="*/ 33 h 34"/>
                <a:gd name="T14" fmla="*/ 11 w 25"/>
                <a:gd name="T15" fmla="*/ 33 h 34"/>
                <a:gd name="T16" fmla="*/ 17 w 25"/>
                <a:gd name="T17" fmla="*/ 31 h 34"/>
                <a:gd name="T18" fmla="*/ 21 w 25"/>
                <a:gd name="T19" fmla="*/ 20 h 34"/>
                <a:gd name="T20" fmla="*/ 13 w 25"/>
                <a:gd name="T21" fmla="*/ 17 h 34"/>
                <a:gd name="T22" fmla="*/ 11 w 25"/>
                <a:gd name="T23" fmla="*/ 20 h 34"/>
                <a:gd name="T24" fmla="*/ 17 w 25"/>
                <a:gd name="T25" fmla="*/ 22 h 34"/>
                <a:gd name="T26" fmla="*/ 15 w 25"/>
                <a:gd name="T27" fmla="*/ 28 h 34"/>
                <a:gd name="T28" fmla="*/ 12 w 25"/>
                <a:gd name="T29" fmla="*/ 29 h 34"/>
                <a:gd name="T30" fmla="*/ 8 w 25"/>
                <a:gd name="T31" fmla="*/ 29 h 34"/>
                <a:gd name="T32" fmla="*/ 5 w 25"/>
                <a:gd name="T33" fmla="*/ 26 h 34"/>
                <a:gd name="T34" fmla="*/ 4 w 25"/>
                <a:gd name="T35" fmla="*/ 21 h 34"/>
                <a:gd name="T36" fmla="*/ 6 w 25"/>
                <a:gd name="T37" fmla="*/ 14 h 34"/>
                <a:gd name="T38" fmla="*/ 9 w 25"/>
                <a:gd name="T39" fmla="*/ 8 h 34"/>
                <a:gd name="T40" fmla="*/ 11 w 25"/>
                <a:gd name="T41" fmla="*/ 5 h 34"/>
                <a:gd name="T42" fmla="*/ 15 w 25"/>
                <a:gd name="T43" fmla="*/ 4 h 34"/>
                <a:gd name="T44" fmla="*/ 18 w 25"/>
                <a:gd name="T45" fmla="*/ 4 h 34"/>
                <a:gd name="T46" fmla="*/ 20 w 25"/>
                <a:gd name="T47" fmla="*/ 6 h 34"/>
                <a:gd name="T48" fmla="*/ 21 w 25"/>
                <a:gd name="T49" fmla="*/ 9 h 34"/>
                <a:gd name="T50" fmla="*/ 21 w 25"/>
                <a:gd name="T51" fmla="*/ 13 h 34"/>
                <a:gd name="T52" fmla="*/ 24 w 25"/>
                <a:gd name="T53" fmla="*/ 13 h 34"/>
                <a:gd name="T54" fmla="*/ 24 w 25"/>
                <a:gd name="T55" fmla="*/ 7 h 34"/>
                <a:gd name="T56" fmla="*/ 23 w 25"/>
                <a:gd name="T57" fmla="*/ 3 h 34"/>
                <a:gd name="T58" fmla="*/ 19 w 25"/>
                <a:gd name="T59"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 h="34">
                  <a:moveTo>
                    <a:pt x="19" y="1"/>
                  </a:moveTo>
                  <a:cubicBezTo>
                    <a:pt x="18" y="0"/>
                    <a:pt x="15" y="0"/>
                    <a:pt x="13" y="1"/>
                  </a:cubicBezTo>
                  <a:cubicBezTo>
                    <a:pt x="11" y="1"/>
                    <a:pt x="9" y="3"/>
                    <a:pt x="8" y="5"/>
                  </a:cubicBezTo>
                  <a:cubicBezTo>
                    <a:pt x="6" y="7"/>
                    <a:pt x="4" y="10"/>
                    <a:pt x="3" y="13"/>
                  </a:cubicBezTo>
                  <a:cubicBezTo>
                    <a:pt x="2" y="16"/>
                    <a:pt x="1" y="19"/>
                    <a:pt x="1" y="22"/>
                  </a:cubicBezTo>
                  <a:cubicBezTo>
                    <a:pt x="0" y="25"/>
                    <a:pt x="1" y="27"/>
                    <a:pt x="2" y="29"/>
                  </a:cubicBezTo>
                  <a:cubicBezTo>
                    <a:pt x="3" y="31"/>
                    <a:pt x="4" y="32"/>
                    <a:pt x="6" y="33"/>
                  </a:cubicBezTo>
                  <a:cubicBezTo>
                    <a:pt x="8" y="34"/>
                    <a:pt x="9" y="34"/>
                    <a:pt x="11" y="33"/>
                  </a:cubicBezTo>
                  <a:cubicBezTo>
                    <a:pt x="13" y="33"/>
                    <a:pt x="15" y="32"/>
                    <a:pt x="17" y="31"/>
                  </a:cubicBezTo>
                  <a:cubicBezTo>
                    <a:pt x="21" y="20"/>
                    <a:pt x="21" y="20"/>
                    <a:pt x="21" y="20"/>
                  </a:cubicBezTo>
                  <a:cubicBezTo>
                    <a:pt x="13" y="17"/>
                    <a:pt x="13" y="17"/>
                    <a:pt x="13" y="17"/>
                  </a:cubicBezTo>
                  <a:cubicBezTo>
                    <a:pt x="11" y="20"/>
                    <a:pt x="11" y="20"/>
                    <a:pt x="11" y="20"/>
                  </a:cubicBezTo>
                  <a:cubicBezTo>
                    <a:pt x="17" y="22"/>
                    <a:pt x="17" y="22"/>
                    <a:pt x="17" y="22"/>
                  </a:cubicBezTo>
                  <a:cubicBezTo>
                    <a:pt x="15" y="28"/>
                    <a:pt x="15" y="28"/>
                    <a:pt x="15" y="28"/>
                  </a:cubicBezTo>
                  <a:cubicBezTo>
                    <a:pt x="14" y="29"/>
                    <a:pt x="13" y="29"/>
                    <a:pt x="12" y="29"/>
                  </a:cubicBezTo>
                  <a:cubicBezTo>
                    <a:pt x="10" y="30"/>
                    <a:pt x="9" y="30"/>
                    <a:pt x="8" y="29"/>
                  </a:cubicBezTo>
                  <a:cubicBezTo>
                    <a:pt x="6" y="29"/>
                    <a:pt x="5" y="28"/>
                    <a:pt x="5" y="26"/>
                  </a:cubicBezTo>
                  <a:cubicBezTo>
                    <a:pt x="4" y="25"/>
                    <a:pt x="3" y="23"/>
                    <a:pt x="4" y="21"/>
                  </a:cubicBezTo>
                  <a:cubicBezTo>
                    <a:pt x="4" y="19"/>
                    <a:pt x="4" y="17"/>
                    <a:pt x="6" y="14"/>
                  </a:cubicBezTo>
                  <a:cubicBezTo>
                    <a:pt x="7" y="12"/>
                    <a:pt x="8" y="10"/>
                    <a:pt x="9" y="8"/>
                  </a:cubicBezTo>
                  <a:cubicBezTo>
                    <a:pt x="10" y="7"/>
                    <a:pt x="11" y="6"/>
                    <a:pt x="11" y="5"/>
                  </a:cubicBezTo>
                  <a:cubicBezTo>
                    <a:pt x="12" y="5"/>
                    <a:pt x="13" y="4"/>
                    <a:pt x="15" y="4"/>
                  </a:cubicBezTo>
                  <a:cubicBezTo>
                    <a:pt x="16" y="4"/>
                    <a:pt x="17" y="4"/>
                    <a:pt x="18" y="4"/>
                  </a:cubicBezTo>
                  <a:cubicBezTo>
                    <a:pt x="19" y="5"/>
                    <a:pt x="20" y="5"/>
                    <a:pt x="20" y="6"/>
                  </a:cubicBezTo>
                  <a:cubicBezTo>
                    <a:pt x="21" y="7"/>
                    <a:pt x="21" y="8"/>
                    <a:pt x="21" y="9"/>
                  </a:cubicBezTo>
                  <a:cubicBezTo>
                    <a:pt x="22" y="10"/>
                    <a:pt x="21" y="11"/>
                    <a:pt x="21" y="13"/>
                  </a:cubicBezTo>
                  <a:cubicBezTo>
                    <a:pt x="24" y="13"/>
                    <a:pt x="24" y="13"/>
                    <a:pt x="24" y="13"/>
                  </a:cubicBezTo>
                  <a:cubicBezTo>
                    <a:pt x="24" y="11"/>
                    <a:pt x="25" y="9"/>
                    <a:pt x="24" y="7"/>
                  </a:cubicBezTo>
                  <a:cubicBezTo>
                    <a:pt x="24" y="6"/>
                    <a:pt x="24" y="4"/>
                    <a:pt x="23" y="3"/>
                  </a:cubicBezTo>
                  <a:cubicBezTo>
                    <a:pt x="22" y="2"/>
                    <a:pt x="21" y="1"/>
                    <a:pt x="19" y="1"/>
                  </a:cubicBezTo>
                  <a:close/>
                </a:path>
              </a:pathLst>
            </a:custGeom>
            <a:grpFill/>
            <a:ln>
              <a:noFill/>
            </a:ln>
          </p:spPr>
          <p:txBody>
            <a:bodyPr anchor="ctr"/>
            <a:lstStyle/>
            <a:p>
              <a:pPr algn="ctr"/>
              <a:endParaRPr/>
            </a:p>
          </p:txBody>
        </p:sp>
        <p:sp>
          <p:nvSpPr>
            <p:cNvPr id="1048702" name="ïṧḷïḑè"/>
            <p:cNvSpPr/>
            <p:nvPr/>
          </p:nvSpPr>
          <p:spPr bwMode="auto">
            <a:xfrm>
              <a:off x="4169569" y="4076702"/>
              <a:ext cx="103188" cy="177800"/>
            </a:xfrm>
            <a:custGeom>
              <a:avLst/>
              <a:gdLst>
                <a:gd name="T0" fmla="*/ 17 w 20"/>
                <a:gd name="T1" fmla="*/ 19 h 34"/>
                <a:gd name="T2" fmla="*/ 15 w 20"/>
                <a:gd name="T3" fmla="*/ 27 h 34"/>
                <a:gd name="T4" fmla="*/ 10 w 20"/>
                <a:gd name="T5" fmla="*/ 30 h 34"/>
                <a:gd name="T6" fmla="*/ 7 w 20"/>
                <a:gd name="T7" fmla="*/ 29 h 34"/>
                <a:gd name="T8" fmla="*/ 4 w 20"/>
                <a:gd name="T9" fmla="*/ 25 h 34"/>
                <a:gd name="T10" fmla="*/ 4 w 20"/>
                <a:gd name="T11" fmla="*/ 19 h 34"/>
                <a:gd name="T12" fmla="*/ 4 w 20"/>
                <a:gd name="T13" fmla="*/ 0 h 34"/>
                <a:gd name="T14" fmla="*/ 0 w 20"/>
                <a:gd name="T15" fmla="*/ 0 h 34"/>
                <a:gd name="T16" fmla="*/ 0 w 20"/>
                <a:gd name="T17" fmla="*/ 19 h 34"/>
                <a:gd name="T18" fmla="*/ 1 w 20"/>
                <a:gd name="T19" fmla="*/ 27 h 34"/>
                <a:gd name="T20" fmla="*/ 5 w 20"/>
                <a:gd name="T21" fmla="*/ 32 h 34"/>
                <a:gd name="T22" fmla="*/ 10 w 20"/>
                <a:gd name="T23" fmla="*/ 34 h 34"/>
                <a:gd name="T24" fmla="*/ 16 w 20"/>
                <a:gd name="T25" fmla="*/ 32 h 34"/>
                <a:gd name="T26" fmla="*/ 19 w 20"/>
                <a:gd name="T27" fmla="*/ 27 h 34"/>
                <a:gd name="T28" fmla="*/ 20 w 20"/>
                <a:gd name="T29" fmla="*/ 19 h 34"/>
                <a:gd name="T30" fmla="*/ 20 w 20"/>
                <a:gd name="T31" fmla="*/ 0 h 34"/>
                <a:gd name="T32" fmla="*/ 17 w 20"/>
                <a:gd name="T33" fmla="*/ 0 h 34"/>
                <a:gd name="T34" fmla="*/ 17 w 20"/>
                <a:gd name="T35"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34">
                  <a:moveTo>
                    <a:pt x="17" y="19"/>
                  </a:moveTo>
                  <a:cubicBezTo>
                    <a:pt x="17" y="23"/>
                    <a:pt x="16" y="26"/>
                    <a:pt x="15" y="27"/>
                  </a:cubicBezTo>
                  <a:cubicBezTo>
                    <a:pt x="14" y="29"/>
                    <a:pt x="13" y="30"/>
                    <a:pt x="10" y="30"/>
                  </a:cubicBezTo>
                  <a:cubicBezTo>
                    <a:pt x="9" y="30"/>
                    <a:pt x="8" y="29"/>
                    <a:pt x="7" y="29"/>
                  </a:cubicBezTo>
                  <a:cubicBezTo>
                    <a:pt x="6" y="28"/>
                    <a:pt x="5" y="27"/>
                    <a:pt x="4" y="25"/>
                  </a:cubicBezTo>
                  <a:cubicBezTo>
                    <a:pt x="4" y="24"/>
                    <a:pt x="4" y="22"/>
                    <a:pt x="4" y="19"/>
                  </a:cubicBezTo>
                  <a:cubicBezTo>
                    <a:pt x="4" y="0"/>
                    <a:pt x="4" y="0"/>
                    <a:pt x="4" y="0"/>
                  </a:cubicBezTo>
                  <a:cubicBezTo>
                    <a:pt x="0" y="0"/>
                    <a:pt x="0" y="0"/>
                    <a:pt x="0" y="0"/>
                  </a:cubicBezTo>
                  <a:cubicBezTo>
                    <a:pt x="0" y="19"/>
                    <a:pt x="0" y="19"/>
                    <a:pt x="0" y="19"/>
                  </a:cubicBezTo>
                  <a:cubicBezTo>
                    <a:pt x="0" y="23"/>
                    <a:pt x="1" y="25"/>
                    <a:pt x="1" y="27"/>
                  </a:cubicBezTo>
                  <a:cubicBezTo>
                    <a:pt x="2" y="29"/>
                    <a:pt x="3" y="31"/>
                    <a:pt x="5" y="32"/>
                  </a:cubicBezTo>
                  <a:cubicBezTo>
                    <a:pt x="6" y="33"/>
                    <a:pt x="8" y="34"/>
                    <a:pt x="10" y="34"/>
                  </a:cubicBezTo>
                  <a:cubicBezTo>
                    <a:pt x="13" y="34"/>
                    <a:pt x="15" y="33"/>
                    <a:pt x="16" y="32"/>
                  </a:cubicBezTo>
                  <a:cubicBezTo>
                    <a:pt x="18" y="31"/>
                    <a:pt x="19" y="29"/>
                    <a:pt x="19" y="27"/>
                  </a:cubicBezTo>
                  <a:cubicBezTo>
                    <a:pt x="20" y="25"/>
                    <a:pt x="20" y="22"/>
                    <a:pt x="20" y="19"/>
                  </a:cubicBezTo>
                  <a:cubicBezTo>
                    <a:pt x="20" y="0"/>
                    <a:pt x="20" y="0"/>
                    <a:pt x="20" y="0"/>
                  </a:cubicBezTo>
                  <a:cubicBezTo>
                    <a:pt x="17" y="0"/>
                    <a:pt x="17" y="0"/>
                    <a:pt x="17" y="0"/>
                  </a:cubicBezTo>
                  <a:lnTo>
                    <a:pt x="17" y="19"/>
                  </a:lnTo>
                  <a:close/>
                </a:path>
              </a:pathLst>
            </a:custGeom>
            <a:grpFill/>
            <a:ln>
              <a:noFill/>
            </a:ln>
          </p:spPr>
          <p:txBody>
            <a:bodyPr anchor="ctr"/>
            <a:lstStyle/>
            <a:p>
              <a:pPr algn="ctr"/>
              <a:endParaRPr/>
            </a:p>
          </p:txBody>
        </p:sp>
        <p:sp>
          <p:nvSpPr>
            <p:cNvPr id="1048703" name="iṣľiḋê"/>
            <p:cNvSpPr/>
            <p:nvPr/>
          </p:nvSpPr>
          <p:spPr bwMode="auto">
            <a:xfrm>
              <a:off x="4288632" y="4060827"/>
              <a:ext cx="125413" cy="182563"/>
            </a:xfrm>
            <a:custGeom>
              <a:avLst/>
              <a:gdLst>
                <a:gd name="T0" fmla="*/ 53 w 79"/>
                <a:gd name="T1" fmla="*/ 0 h 115"/>
                <a:gd name="T2" fmla="*/ 62 w 79"/>
                <a:gd name="T3" fmla="*/ 86 h 115"/>
                <a:gd name="T4" fmla="*/ 10 w 79"/>
                <a:gd name="T5" fmla="*/ 3 h 115"/>
                <a:gd name="T6" fmla="*/ 0 w 79"/>
                <a:gd name="T7" fmla="*/ 7 h 115"/>
                <a:gd name="T8" fmla="*/ 13 w 79"/>
                <a:gd name="T9" fmla="*/ 115 h 115"/>
                <a:gd name="T10" fmla="*/ 23 w 79"/>
                <a:gd name="T11" fmla="*/ 115 h 115"/>
                <a:gd name="T12" fmla="*/ 13 w 79"/>
                <a:gd name="T13" fmla="*/ 30 h 115"/>
                <a:gd name="T14" fmla="*/ 66 w 79"/>
                <a:gd name="T15" fmla="*/ 109 h 115"/>
                <a:gd name="T16" fmla="*/ 79 w 79"/>
                <a:gd name="T17" fmla="*/ 109 h 115"/>
                <a:gd name="T18" fmla="*/ 62 w 79"/>
                <a:gd name="T19" fmla="*/ 0 h 115"/>
                <a:gd name="T20" fmla="*/ 53 w 79"/>
                <a:gd name="T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115">
                  <a:moveTo>
                    <a:pt x="53" y="0"/>
                  </a:moveTo>
                  <a:lnTo>
                    <a:pt x="62" y="86"/>
                  </a:lnTo>
                  <a:lnTo>
                    <a:pt x="10" y="3"/>
                  </a:lnTo>
                  <a:lnTo>
                    <a:pt x="0" y="7"/>
                  </a:lnTo>
                  <a:lnTo>
                    <a:pt x="13" y="115"/>
                  </a:lnTo>
                  <a:lnTo>
                    <a:pt x="23" y="115"/>
                  </a:lnTo>
                  <a:lnTo>
                    <a:pt x="13" y="30"/>
                  </a:lnTo>
                  <a:lnTo>
                    <a:pt x="66" y="109"/>
                  </a:lnTo>
                  <a:lnTo>
                    <a:pt x="79" y="109"/>
                  </a:lnTo>
                  <a:lnTo>
                    <a:pt x="62" y="0"/>
                  </a:lnTo>
                  <a:lnTo>
                    <a:pt x="53" y="0"/>
                  </a:lnTo>
                  <a:close/>
                </a:path>
              </a:pathLst>
            </a:custGeom>
            <a:grpFill/>
            <a:ln>
              <a:noFill/>
            </a:ln>
          </p:spPr>
          <p:txBody>
            <a:bodyPr anchor="ctr"/>
            <a:lstStyle/>
            <a:p>
              <a:pPr algn="ctr"/>
              <a:endParaRPr/>
            </a:p>
          </p:txBody>
        </p:sp>
        <p:sp>
          <p:nvSpPr>
            <p:cNvPr id="1048704" name="iṣliḍè"/>
            <p:cNvSpPr/>
            <p:nvPr/>
          </p:nvSpPr>
          <p:spPr bwMode="auto">
            <a:xfrm>
              <a:off x="4398169" y="4029077"/>
              <a:ext cx="73025" cy="173038"/>
            </a:xfrm>
            <a:custGeom>
              <a:avLst/>
              <a:gdLst>
                <a:gd name="T0" fmla="*/ 0 w 46"/>
                <a:gd name="T1" fmla="*/ 4 h 109"/>
                <a:gd name="T2" fmla="*/ 36 w 46"/>
                <a:gd name="T3" fmla="*/ 109 h 109"/>
                <a:gd name="T4" fmla="*/ 46 w 46"/>
                <a:gd name="T5" fmla="*/ 106 h 109"/>
                <a:gd name="T6" fmla="*/ 10 w 46"/>
                <a:gd name="T7" fmla="*/ 0 h 109"/>
                <a:gd name="T8" fmla="*/ 0 w 46"/>
                <a:gd name="T9" fmla="*/ 4 h 109"/>
              </a:gdLst>
              <a:ahLst/>
              <a:cxnLst>
                <a:cxn ang="0">
                  <a:pos x="T0" y="T1"/>
                </a:cxn>
                <a:cxn ang="0">
                  <a:pos x="T2" y="T3"/>
                </a:cxn>
                <a:cxn ang="0">
                  <a:pos x="T4" y="T5"/>
                </a:cxn>
                <a:cxn ang="0">
                  <a:pos x="T6" y="T7"/>
                </a:cxn>
                <a:cxn ang="0">
                  <a:pos x="T8" y="T9"/>
                </a:cxn>
              </a:cxnLst>
              <a:rect l="0" t="0" r="r" b="b"/>
              <a:pathLst>
                <a:path w="46" h="109">
                  <a:moveTo>
                    <a:pt x="0" y="4"/>
                  </a:moveTo>
                  <a:lnTo>
                    <a:pt x="36" y="109"/>
                  </a:lnTo>
                  <a:lnTo>
                    <a:pt x="46" y="106"/>
                  </a:lnTo>
                  <a:lnTo>
                    <a:pt x="10" y="0"/>
                  </a:lnTo>
                  <a:lnTo>
                    <a:pt x="0" y="4"/>
                  </a:lnTo>
                  <a:close/>
                </a:path>
              </a:pathLst>
            </a:custGeom>
            <a:grpFill/>
            <a:ln>
              <a:noFill/>
            </a:ln>
          </p:spPr>
          <p:txBody>
            <a:bodyPr anchor="ctr"/>
            <a:lstStyle/>
            <a:p>
              <a:pPr algn="ctr"/>
              <a:endParaRPr/>
            </a:p>
          </p:txBody>
        </p:sp>
        <p:sp>
          <p:nvSpPr>
            <p:cNvPr id="1048705" name="íṥľídê"/>
            <p:cNvSpPr/>
            <p:nvPr/>
          </p:nvSpPr>
          <p:spPr bwMode="auto">
            <a:xfrm>
              <a:off x="4423569" y="3992564"/>
              <a:ext cx="125413" cy="188913"/>
            </a:xfrm>
            <a:custGeom>
              <a:avLst/>
              <a:gdLst>
                <a:gd name="T0" fmla="*/ 17 w 24"/>
                <a:gd name="T1" fmla="*/ 1 h 36"/>
                <a:gd name="T2" fmla="*/ 20 w 24"/>
                <a:gd name="T3" fmla="*/ 26 h 36"/>
                <a:gd name="T4" fmla="*/ 21 w 24"/>
                <a:gd name="T5" fmla="*/ 32 h 36"/>
                <a:gd name="T6" fmla="*/ 18 w 24"/>
                <a:gd name="T7" fmla="*/ 27 h 36"/>
                <a:gd name="T8" fmla="*/ 3 w 24"/>
                <a:gd name="T9" fmla="*/ 7 h 36"/>
                <a:gd name="T10" fmla="*/ 0 w 24"/>
                <a:gd name="T11" fmla="*/ 8 h 36"/>
                <a:gd name="T12" fmla="*/ 21 w 24"/>
                <a:gd name="T13" fmla="*/ 36 h 36"/>
                <a:gd name="T14" fmla="*/ 24 w 24"/>
                <a:gd name="T15" fmla="*/ 35 h 36"/>
                <a:gd name="T16" fmla="*/ 19 w 24"/>
                <a:gd name="T17" fmla="*/ 0 h 36"/>
                <a:gd name="T18" fmla="*/ 17 w 24"/>
                <a:gd name="T19"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6">
                  <a:moveTo>
                    <a:pt x="17" y="1"/>
                  </a:moveTo>
                  <a:cubicBezTo>
                    <a:pt x="20" y="26"/>
                    <a:pt x="20" y="26"/>
                    <a:pt x="20" y="26"/>
                  </a:cubicBezTo>
                  <a:cubicBezTo>
                    <a:pt x="20" y="28"/>
                    <a:pt x="21" y="30"/>
                    <a:pt x="21" y="32"/>
                  </a:cubicBezTo>
                  <a:cubicBezTo>
                    <a:pt x="20" y="30"/>
                    <a:pt x="19" y="29"/>
                    <a:pt x="18" y="27"/>
                  </a:cubicBezTo>
                  <a:cubicBezTo>
                    <a:pt x="3" y="7"/>
                    <a:pt x="3" y="7"/>
                    <a:pt x="3" y="7"/>
                  </a:cubicBezTo>
                  <a:cubicBezTo>
                    <a:pt x="0" y="8"/>
                    <a:pt x="0" y="8"/>
                    <a:pt x="0" y="8"/>
                  </a:cubicBezTo>
                  <a:cubicBezTo>
                    <a:pt x="21" y="36"/>
                    <a:pt x="21" y="36"/>
                    <a:pt x="21" y="36"/>
                  </a:cubicBezTo>
                  <a:cubicBezTo>
                    <a:pt x="24" y="35"/>
                    <a:pt x="24" y="35"/>
                    <a:pt x="24" y="35"/>
                  </a:cubicBezTo>
                  <a:cubicBezTo>
                    <a:pt x="19" y="0"/>
                    <a:pt x="19" y="0"/>
                    <a:pt x="19" y="0"/>
                  </a:cubicBezTo>
                  <a:lnTo>
                    <a:pt x="17" y="1"/>
                  </a:lnTo>
                  <a:close/>
                </a:path>
              </a:pathLst>
            </a:custGeom>
            <a:grpFill/>
            <a:ln>
              <a:noFill/>
            </a:ln>
          </p:spPr>
          <p:txBody>
            <a:bodyPr anchor="ctr"/>
            <a:lstStyle/>
            <a:p>
              <a:pPr algn="ctr"/>
              <a:endParaRPr/>
            </a:p>
          </p:txBody>
        </p:sp>
        <p:sp>
          <p:nvSpPr>
            <p:cNvPr id="1048706" name="ïŝľiḑé"/>
            <p:cNvSpPr/>
            <p:nvPr/>
          </p:nvSpPr>
          <p:spPr bwMode="auto">
            <a:xfrm>
              <a:off x="4537869" y="3951289"/>
              <a:ext cx="155575" cy="177800"/>
            </a:xfrm>
            <a:custGeom>
              <a:avLst/>
              <a:gdLst>
                <a:gd name="T0" fmla="*/ 62 w 98"/>
                <a:gd name="T1" fmla="*/ 99 h 112"/>
                <a:gd name="T2" fmla="*/ 40 w 98"/>
                <a:gd name="T3" fmla="*/ 66 h 112"/>
                <a:gd name="T4" fmla="*/ 66 w 98"/>
                <a:gd name="T5" fmla="*/ 49 h 112"/>
                <a:gd name="T6" fmla="*/ 59 w 98"/>
                <a:gd name="T7" fmla="*/ 39 h 112"/>
                <a:gd name="T8" fmla="*/ 33 w 98"/>
                <a:gd name="T9" fmla="*/ 56 h 112"/>
                <a:gd name="T10" fmla="*/ 13 w 98"/>
                <a:gd name="T11" fmla="*/ 26 h 112"/>
                <a:gd name="T12" fmla="*/ 40 w 98"/>
                <a:gd name="T13" fmla="*/ 10 h 112"/>
                <a:gd name="T14" fmla="*/ 33 w 98"/>
                <a:gd name="T15" fmla="*/ 0 h 112"/>
                <a:gd name="T16" fmla="*/ 0 w 98"/>
                <a:gd name="T17" fmla="*/ 20 h 112"/>
                <a:gd name="T18" fmla="*/ 62 w 98"/>
                <a:gd name="T19" fmla="*/ 112 h 112"/>
                <a:gd name="T20" fmla="*/ 98 w 98"/>
                <a:gd name="T21" fmla="*/ 92 h 112"/>
                <a:gd name="T22" fmla="*/ 89 w 98"/>
                <a:gd name="T23" fmla="*/ 79 h 112"/>
                <a:gd name="T24" fmla="*/ 62 w 98"/>
                <a:gd name="T25" fmla="*/ 9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2">
                  <a:moveTo>
                    <a:pt x="62" y="99"/>
                  </a:moveTo>
                  <a:lnTo>
                    <a:pt x="40" y="66"/>
                  </a:lnTo>
                  <a:lnTo>
                    <a:pt x="66" y="49"/>
                  </a:lnTo>
                  <a:lnTo>
                    <a:pt x="59" y="39"/>
                  </a:lnTo>
                  <a:lnTo>
                    <a:pt x="33" y="56"/>
                  </a:lnTo>
                  <a:lnTo>
                    <a:pt x="13" y="26"/>
                  </a:lnTo>
                  <a:lnTo>
                    <a:pt x="40" y="10"/>
                  </a:lnTo>
                  <a:lnTo>
                    <a:pt x="33" y="0"/>
                  </a:lnTo>
                  <a:lnTo>
                    <a:pt x="0" y="20"/>
                  </a:lnTo>
                  <a:lnTo>
                    <a:pt x="62" y="112"/>
                  </a:lnTo>
                  <a:lnTo>
                    <a:pt x="98" y="92"/>
                  </a:lnTo>
                  <a:lnTo>
                    <a:pt x="89" y="79"/>
                  </a:lnTo>
                  <a:lnTo>
                    <a:pt x="62" y="99"/>
                  </a:lnTo>
                  <a:close/>
                </a:path>
              </a:pathLst>
            </a:custGeom>
            <a:grpFill/>
            <a:ln>
              <a:noFill/>
            </a:ln>
          </p:spPr>
          <p:txBody>
            <a:bodyPr anchor="ctr"/>
            <a:lstStyle/>
            <a:p>
              <a:pPr algn="ctr"/>
              <a:endParaRPr/>
            </a:p>
          </p:txBody>
        </p:sp>
        <p:sp>
          <p:nvSpPr>
            <p:cNvPr id="1048707" name="iśḷïḑé"/>
            <p:cNvSpPr/>
            <p:nvPr/>
          </p:nvSpPr>
          <p:spPr bwMode="auto">
            <a:xfrm>
              <a:off x="4610894" y="3894139"/>
              <a:ext cx="187325" cy="177800"/>
            </a:xfrm>
            <a:custGeom>
              <a:avLst/>
              <a:gdLst>
                <a:gd name="T0" fmla="*/ 22 w 36"/>
                <a:gd name="T1" fmla="*/ 16 h 34"/>
                <a:gd name="T2" fmla="*/ 20 w 36"/>
                <a:gd name="T3" fmla="*/ 16 h 34"/>
                <a:gd name="T4" fmla="*/ 22 w 36"/>
                <a:gd name="T5" fmla="*/ 11 h 34"/>
                <a:gd name="T6" fmla="*/ 19 w 36"/>
                <a:gd name="T7" fmla="*/ 5 h 34"/>
                <a:gd name="T8" fmla="*/ 15 w 36"/>
                <a:gd name="T9" fmla="*/ 2 h 34"/>
                <a:gd name="T10" fmla="*/ 12 w 36"/>
                <a:gd name="T11" fmla="*/ 0 h 34"/>
                <a:gd name="T12" fmla="*/ 8 w 36"/>
                <a:gd name="T13" fmla="*/ 2 h 34"/>
                <a:gd name="T14" fmla="*/ 0 w 36"/>
                <a:gd name="T15" fmla="*/ 7 h 34"/>
                <a:gd name="T16" fmla="*/ 21 w 36"/>
                <a:gd name="T17" fmla="*/ 34 h 34"/>
                <a:gd name="T18" fmla="*/ 23 w 36"/>
                <a:gd name="T19" fmla="*/ 33 h 34"/>
                <a:gd name="T20" fmla="*/ 14 w 36"/>
                <a:gd name="T21" fmla="*/ 21 h 34"/>
                <a:gd name="T22" fmla="*/ 16 w 36"/>
                <a:gd name="T23" fmla="*/ 19 h 34"/>
                <a:gd name="T24" fmla="*/ 18 w 36"/>
                <a:gd name="T25" fmla="*/ 18 h 34"/>
                <a:gd name="T26" fmla="*/ 19 w 36"/>
                <a:gd name="T27" fmla="*/ 18 h 34"/>
                <a:gd name="T28" fmla="*/ 22 w 36"/>
                <a:gd name="T29" fmla="*/ 19 h 34"/>
                <a:gd name="T30" fmla="*/ 26 w 36"/>
                <a:gd name="T31" fmla="*/ 22 h 34"/>
                <a:gd name="T32" fmla="*/ 33 w 36"/>
                <a:gd name="T33" fmla="*/ 26 h 34"/>
                <a:gd name="T34" fmla="*/ 36 w 36"/>
                <a:gd name="T35" fmla="*/ 24 h 34"/>
                <a:gd name="T36" fmla="*/ 27 w 36"/>
                <a:gd name="T37" fmla="*/ 19 h 34"/>
                <a:gd name="T38" fmla="*/ 22 w 36"/>
                <a:gd name="T39" fmla="*/ 16 h 34"/>
                <a:gd name="T40" fmla="*/ 18 w 36"/>
                <a:gd name="T41" fmla="*/ 12 h 34"/>
                <a:gd name="T42" fmla="*/ 16 w 36"/>
                <a:gd name="T43" fmla="*/ 14 h 34"/>
                <a:gd name="T44" fmla="*/ 12 w 36"/>
                <a:gd name="T45" fmla="*/ 18 h 34"/>
                <a:gd name="T46" fmla="*/ 5 w 36"/>
                <a:gd name="T47" fmla="*/ 9 h 34"/>
                <a:gd name="T48" fmla="*/ 10 w 36"/>
                <a:gd name="T49" fmla="*/ 5 h 34"/>
                <a:gd name="T50" fmla="*/ 14 w 36"/>
                <a:gd name="T51" fmla="*/ 4 h 34"/>
                <a:gd name="T52" fmla="*/ 17 w 36"/>
                <a:gd name="T53" fmla="*/ 7 h 34"/>
                <a:gd name="T54" fmla="*/ 18 w 36"/>
                <a:gd name="T55" fmla="*/ 10 h 34"/>
                <a:gd name="T56" fmla="*/ 18 w 36"/>
                <a:gd name="T57"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34">
                  <a:moveTo>
                    <a:pt x="22" y="16"/>
                  </a:moveTo>
                  <a:cubicBezTo>
                    <a:pt x="22" y="16"/>
                    <a:pt x="21" y="16"/>
                    <a:pt x="20" y="16"/>
                  </a:cubicBezTo>
                  <a:cubicBezTo>
                    <a:pt x="21" y="14"/>
                    <a:pt x="22" y="13"/>
                    <a:pt x="22" y="11"/>
                  </a:cubicBezTo>
                  <a:cubicBezTo>
                    <a:pt x="22" y="9"/>
                    <a:pt x="21" y="7"/>
                    <a:pt x="19" y="5"/>
                  </a:cubicBezTo>
                  <a:cubicBezTo>
                    <a:pt x="18" y="4"/>
                    <a:pt x="17" y="3"/>
                    <a:pt x="15" y="2"/>
                  </a:cubicBezTo>
                  <a:cubicBezTo>
                    <a:pt x="14" y="1"/>
                    <a:pt x="13" y="0"/>
                    <a:pt x="12" y="0"/>
                  </a:cubicBezTo>
                  <a:cubicBezTo>
                    <a:pt x="11" y="0"/>
                    <a:pt x="9" y="1"/>
                    <a:pt x="8" y="2"/>
                  </a:cubicBezTo>
                  <a:cubicBezTo>
                    <a:pt x="0" y="7"/>
                    <a:pt x="0" y="7"/>
                    <a:pt x="0" y="7"/>
                  </a:cubicBezTo>
                  <a:cubicBezTo>
                    <a:pt x="21" y="34"/>
                    <a:pt x="21" y="34"/>
                    <a:pt x="21" y="34"/>
                  </a:cubicBezTo>
                  <a:cubicBezTo>
                    <a:pt x="23" y="33"/>
                    <a:pt x="23" y="33"/>
                    <a:pt x="23" y="33"/>
                  </a:cubicBezTo>
                  <a:cubicBezTo>
                    <a:pt x="14" y="21"/>
                    <a:pt x="14" y="21"/>
                    <a:pt x="14" y="21"/>
                  </a:cubicBezTo>
                  <a:cubicBezTo>
                    <a:pt x="16" y="19"/>
                    <a:pt x="16" y="19"/>
                    <a:pt x="16" y="19"/>
                  </a:cubicBezTo>
                  <a:cubicBezTo>
                    <a:pt x="17" y="19"/>
                    <a:pt x="17" y="18"/>
                    <a:pt x="18" y="18"/>
                  </a:cubicBezTo>
                  <a:cubicBezTo>
                    <a:pt x="18" y="18"/>
                    <a:pt x="19" y="18"/>
                    <a:pt x="19" y="18"/>
                  </a:cubicBezTo>
                  <a:cubicBezTo>
                    <a:pt x="20" y="18"/>
                    <a:pt x="21" y="19"/>
                    <a:pt x="22" y="19"/>
                  </a:cubicBezTo>
                  <a:cubicBezTo>
                    <a:pt x="23" y="20"/>
                    <a:pt x="24" y="21"/>
                    <a:pt x="26" y="22"/>
                  </a:cubicBezTo>
                  <a:cubicBezTo>
                    <a:pt x="33" y="26"/>
                    <a:pt x="33" y="26"/>
                    <a:pt x="33" y="26"/>
                  </a:cubicBezTo>
                  <a:cubicBezTo>
                    <a:pt x="36" y="24"/>
                    <a:pt x="36" y="24"/>
                    <a:pt x="36" y="24"/>
                  </a:cubicBezTo>
                  <a:cubicBezTo>
                    <a:pt x="27" y="19"/>
                    <a:pt x="27" y="19"/>
                    <a:pt x="27" y="19"/>
                  </a:cubicBezTo>
                  <a:cubicBezTo>
                    <a:pt x="25" y="18"/>
                    <a:pt x="24" y="17"/>
                    <a:pt x="22" y="16"/>
                  </a:cubicBezTo>
                  <a:close/>
                  <a:moveTo>
                    <a:pt x="18" y="12"/>
                  </a:moveTo>
                  <a:cubicBezTo>
                    <a:pt x="18" y="13"/>
                    <a:pt x="17" y="14"/>
                    <a:pt x="16" y="14"/>
                  </a:cubicBezTo>
                  <a:cubicBezTo>
                    <a:pt x="12" y="18"/>
                    <a:pt x="12" y="18"/>
                    <a:pt x="12" y="18"/>
                  </a:cubicBezTo>
                  <a:cubicBezTo>
                    <a:pt x="5" y="9"/>
                    <a:pt x="5" y="9"/>
                    <a:pt x="5" y="9"/>
                  </a:cubicBezTo>
                  <a:cubicBezTo>
                    <a:pt x="10" y="5"/>
                    <a:pt x="10" y="5"/>
                    <a:pt x="10" y="5"/>
                  </a:cubicBezTo>
                  <a:cubicBezTo>
                    <a:pt x="11" y="4"/>
                    <a:pt x="13" y="4"/>
                    <a:pt x="14" y="4"/>
                  </a:cubicBezTo>
                  <a:cubicBezTo>
                    <a:pt x="15" y="5"/>
                    <a:pt x="16" y="6"/>
                    <a:pt x="17" y="7"/>
                  </a:cubicBezTo>
                  <a:cubicBezTo>
                    <a:pt x="18" y="8"/>
                    <a:pt x="18" y="9"/>
                    <a:pt x="18" y="10"/>
                  </a:cubicBezTo>
                  <a:cubicBezTo>
                    <a:pt x="19" y="11"/>
                    <a:pt x="19" y="11"/>
                    <a:pt x="18" y="12"/>
                  </a:cubicBezTo>
                  <a:close/>
                </a:path>
              </a:pathLst>
            </a:custGeom>
            <a:grpFill/>
            <a:ln>
              <a:noFill/>
            </a:ln>
          </p:spPr>
          <p:txBody>
            <a:bodyPr anchor="ctr"/>
            <a:lstStyle/>
            <a:p>
              <a:pPr algn="ctr"/>
              <a:endParaRPr/>
            </a:p>
          </p:txBody>
        </p:sp>
        <p:sp>
          <p:nvSpPr>
            <p:cNvPr id="1048708" name="ï$ḷîḋé"/>
            <p:cNvSpPr/>
            <p:nvPr/>
          </p:nvSpPr>
          <p:spPr bwMode="auto">
            <a:xfrm>
              <a:off x="4699794" y="3836989"/>
              <a:ext cx="176213" cy="139700"/>
            </a:xfrm>
            <a:custGeom>
              <a:avLst/>
              <a:gdLst>
                <a:gd name="T0" fmla="*/ 28 w 34"/>
                <a:gd name="T1" fmla="*/ 10 h 27"/>
                <a:gd name="T2" fmla="*/ 24 w 34"/>
                <a:gd name="T3" fmla="*/ 8 h 27"/>
                <a:gd name="T4" fmla="*/ 19 w 34"/>
                <a:gd name="T5" fmla="*/ 9 h 27"/>
                <a:gd name="T6" fmla="*/ 14 w 34"/>
                <a:gd name="T7" fmla="*/ 12 h 27"/>
                <a:gd name="T8" fmla="*/ 10 w 34"/>
                <a:gd name="T9" fmla="*/ 14 h 27"/>
                <a:gd name="T10" fmla="*/ 7 w 34"/>
                <a:gd name="T11" fmla="*/ 13 h 27"/>
                <a:gd name="T12" fmla="*/ 4 w 34"/>
                <a:gd name="T13" fmla="*/ 10 h 27"/>
                <a:gd name="T14" fmla="*/ 5 w 34"/>
                <a:gd name="T15" fmla="*/ 6 h 27"/>
                <a:gd name="T16" fmla="*/ 9 w 34"/>
                <a:gd name="T17" fmla="*/ 4 h 27"/>
                <a:gd name="T18" fmla="*/ 14 w 34"/>
                <a:gd name="T19" fmla="*/ 5 h 27"/>
                <a:gd name="T20" fmla="*/ 15 w 34"/>
                <a:gd name="T21" fmla="*/ 3 h 27"/>
                <a:gd name="T22" fmla="*/ 10 w 34"/>
                <a:gd name="T23" fmla="*/ 1 h 27"/>
                <a:gd name="T24" fmla="*/ 5 w 34"/>
                <a:gd name="T25" fmla="*/ 1 h 27"/>
                <a:gd name="T26" fmla="*/ 2 w 34"/>
                <a:gd name="T27" fmla="*/ 4 h 27"/>
                <a:gd name="T28" fmla="*/ 0 w 34"/>
                <a:gd name="T29" fmla="*/ 8 h 27"/>
                <a:gd name="T30" fmla="*/ 2 w 34"/>
                <a:gd name="T31" fmla="*/ 13 h 27"/>
                <a:gd name="T32" fmla="*/ 5 w 34"/>
                <a:gd name="T33" fmla="*/ 16 h 27"/>
                <a:gd name="T34" fmla="*/ 9 w 34"/>
                <a:gd name="T35" fmla="*/ 18 h 27"/>
                <a:gd name="T36" fmla="*/ 14 w 34"/>
                <a:gd name="T37" fmla="*/ 17 h 27"/>
                <a:gd name="T38" fmla="*/ 18 w 34"/>
                <a:gd name="T39" fmla="*/ 15 h 27"/>
                <a:gd name="T40" fmla="*/ 21 w 34"/>
                <a:gd name="T41" fmla="*/ 12 h 27"/>
                <a:gd name="T42" fmla="*/ 24 w 34"/>
                <a:gd name="T43" fmla="*/ 11 h 27"/>
                <a:gd name="T44" fmla="*/ 27 w 34"/>
                <a:gd name="T45" fmla="*/ 12 h 27"/>
                <a:gd name="T46" fmla="*/ 29 w 34"/>
                <a:gd name="T47" fmla="*/ 14 h 27"/>
                <a:gd name="T48" fmla="*/ 30 w 34"/>
                <a:gd name="T49" fmla="*/ 17 h 27"/>
                <a:gd name="T50" fmla="*/ 29 w 34"/>
                <a:gd name="T51" fmla="*/ 20 h 27"/>
                <a:gd name="T52" fmla="*/ 26 w 34"/>
                <a:gd name="T53" fmla="*/ 22 h 27"/>
                <a:gd name="T54" fmla="*/ 23 w 34"/>
                <a:gd name="T55" fmla="*/ 23 h 27"/>
                <a:gd name="T56" fmla="*/ 19 w 34"/>
                <a:gd name="T57" fmla="*/ 22 h 27"/>
                <a:gd name="T58" fmla="*/ 17 w 34"/>
                <a:gd name="T59" fmla="*/ 24 h 27"/>
                <a:gd name="T60" fmla="*/ 23 w 34"/>
                <a:gd name="T61" fmla="*/ 26 h 27"/>
                <a:gd name="T62" fmla="*/ 29 w 34"/>
                <a:gd name="T63" fmla="*/ 26 h 27"/>
                <a:gd name="T64" fmla="*/ 33 w 34"/>
                <a:gd name="T65" fmla="*/ 22 h 27"/>
                <a:gd name="T66" fmla="*/ 34 w 34"/>
                <a:gd name="T67" fmla="*/ 18 h 27"/>
                <a:gd name="T68" fmla="*/ 32 w 34"/>
                <a:gd name="T69" fmla="*/ 13 h 27"/>
                <a:gd name="T70" fmla="*/ 28 w 34"/>
                <a:gd name="T71"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 h="27">
                  <a:moveTo>
                    <a:pt x="28" y="10"/>
                  </a:moveTo>
                  <a:cubicBezTo>
                    <a:pt x="27" y="9"/>
                    <a:pt x="25" y="8"/>
                    <a:pt x="24" y="8"/>
                  </a:cubicBezTo>
                  <a:cubicBezTo>
                    <a:pt x="22" y="8"/>
                    <a:pt x="20" y="8"/>
                    <a:pt x="19" y="9"/>
                  </a:cubicBezTo>
                  <a:cubicBezTo>
                    <a:pt x="18" y="9"/>
                    <a:pt x="16" y="10"/>
                    <a:pt x="14" y="12"/>
                  </a:cubicBezTo>
                  <a:cubicBezTo>
                    <a:pt x="12" y="13"/>
                    <a:pt x="11" y="14"/>
                    <a:pt x="10" y="14"/>
                  </a:cubicBezTo>
                  <a:cubicBezTo>
                    <a:pt x="9" y="14"/>
                    <a:pt x="8" y="14"/>
                    <a:pt x="7" y="13"/>
                  </a:cubicBezTo>
                  <a:cubicBezTo>
                    <a:pt x="5" y="13"/>
                    <a:pt x="5" y="12"/>
                    <a:pt x="4" y="10"/>
                  </a:cubicBezTo>
                  <a:cubicBezTo>
                    <a:pt x="4" y="9"/>
                    <a:pt x="4" y="8"/>
                    <a:pt x="5" y="6"/>
                  </a:cubicBezTo>
                  <a:cubicBezTo>
                    <a:pt x="6" y="5"/>
                    <a:pt x="7" y="4"/>
                    <a:pt x="9" y="4"/>
                  </a:cubicBezTo>
                  <a:cubicBezTo>
                    <a:pt x="10" y="4"/>
                    <a:pt x="12" y="4"/>
                    <a:pt x="14" y="5"/>
                  </a:cubicBezTo>
                  <a:cubicBezTo>
                    <a:pt x="15" y="3"/>
                    <a:pt x="15" y="3"/>
                    <a:pt x="15" y="3"/>
                  </a:cubicBezTo>
                  <a:cubicBezTo>
                    <a:pt x="13" y="2"/>
                    <a:pt x="12" y="1"/>
                    <a:pt x="10" y="1"/>
                  </a:cubicBezTo>
                  <a:cubicBezTo>
                    <a:pt x="8" y="0"/>
                    <a:pt x="6" y="1"/>
                    <a:pt x="5" y="1"/>
                  </a:cubicBezTo>
                  <a:cubicBezTo>
                    <a:pt x="4" y="2"/>
                    <a:pt x="2" y="3"/>
                    <a:pt x="2" y="4"/>
                  </a:cubicBezTo>
                  <a:cubicBezTo>
                    <a:pt x="1" y="6"/>
                    <a:pt x="0" y="7"/>
                    <a:pt x="0" y="8"/>
                  </a:cubicBezTo>
                  <a:cubicBezTo>
                    <a:pt x="0" y="10"/>
                    <a:pt x="1" y="11"/>
                    <a:pt x="2" y="13"/>
                  </a:cubicBezTo>
                  <a:cubicBezTo>
                    <a:pt x="3" y="14"/>
                    <a:pt x="4" y="15"/>
                    <a:pt x="5" y="16"/>
                  </a:cubicBezTo>
                  <a:cubicBezTo>
                    <a:pt x="7" y="17"/>
                    <a:pt x="8" y="17"/>
                    <a:pt x="9" y="18"/>
                  </a:cubicBezTo>
                  <a:cubicBezTo>
                    <a:pt x="11" y="18"/>
                    <a:pt x="12" y="18"/>
                    <a:pt x="14" y="17"/>
                  </a:cubicBezTo>
                  <a:cubicBezTo>
                    <a:pt x="15" y="17"/>
                    <a:pt x="16" y="16"/>
                    <a:pt x="18" y="15"/>
                  </a:cubicBezTo>
                  <a:cubicBezTo>
                    <a:pt x="20" y="13"/>
                    <a:pt x="21" y="12"/>
                    <a:pt x="21" y="12"/>
                  </a:cubicBezTo>
                  <a:cubicBezTo>
                    <a:pt x="22" y="12"/>
                    <a:pt x="23" y="11"/>
                    <a:pt x="24" y="11"/>
                  </a:cubicBezTo>
                  <a:cubicBezTo>
                    <a:pt x="25" y="11"/>
                    <a:pt x="26" y="12"/>
                    <a:pt x="27" y="12"/>
                  </a:cubicBezTo>
                  <a:cubicBezTo>
                    <a:pt x="28" y="13"/>
                    <a:pt x="29" y="14"/>
                    <a:pt x="29" y="14"/>
                  </a:cubicBezTo>
                  <a:cubicBezTo>
                    <a:pt x="30" y="15"/>
                    <a:pt x="30" y="16"/>
                    <a:pt x="30" y="17"/>
                  </a:cubicBezTo>
                  <a:cubicBezTo>
                    <a:pt x="30" y="18"/>
                    <a:pt x="30" y="19"/>
                    <a:pt x="29" y="20"/>
                  </a:cubicBezTo>
                  <a:cubicBezTo>
                    <a:pt x="28" y="21"/>
                    <a:pt x="27" y="22"/>
                    <a:pt x="26" y="22"/>
                  </a:cubicBezTo>
                  <a:cubicBezTo>
                    <a:pt x="25" y="23"/>
                    <a:pt x="24" y="23"/>
                    <a:pt x="23" y="23"/>
                  </a:cubicBezTo>
                  <a:cubicBezTo>
                    <a:pt x="21" y="23"/>
                    <a:pt x="20" y="22"/>
                    <a:pt x="19" y="22"/>
                  </a:cubicBezTo>
                  <a:cubicBezTo>
                    <a:pt x="17" y="24"/>
                    <a:pt x="17" y="24"/>
                    <a:pt x="17" y="24"/>
                  </a:cubicBezTo>
                  <a:cubicBezTo>
                    <a:pt x="19" y="25"/>
                    <a:pt x="21" y="26"/>
                    <a:pt x="23" y="26"/>
                  </a:cubicBezTo>
                  <a:cubicBezTo>
                    <a:pt x="25" y="27"/>
                    <a:pt x="27" y="26"/>
                    <a:pt x="29" y="26"/>
                  </a:cubicBezTo>
                  <a:cubicBezTo>
                    <a:pt x="30" y="25"/>
                    <a:pt x="31" y="24"/>
                    <a:pt x="33" y="22"/>
                  </a:cubicBezTo>
                  <a:cubicBezTo>
                    <a:pt x="33" y="21"/>
                    <a:pt x="34" y="19"/>
                    <a:pt x="34" y="18"/>
                  </a:cubicBezTo>
                  <a:cubicBezTo>
                    <a:pt x="34" y="16"/>
                    <a:pt x="33" y="15"/>
                    <a:pt x="32" y="13"/>
                  </a:cubicBezTo>
                  <a:cubicBezTo>
                    <a:pt x="31" y="12"/>
                    <a:pt x="30" y="11"/>
                    <a:pt x="28" y="10"/>
                  </a:cubicBezTo>
                  <a:close/>
                </a:path>
              </a:pathLst>
            </a:custGeom>
            <a:grpFill/>
            <a:ln>
              <a:noFill/>
            </a:ln>
          </p:spPr>
          <p:txBody>
            <a:bodyPr anchor="ctr"/>
            <a:lstStyle/>
            <a:p>
              <a:pPr algn="ctr"/>
              <a:endParaRPr/>
            </a:p>
          </p:txBody>
        </p:sp>
        <p:sp>
          <p:nvSpPr>
            <p:cNvPr id="1048709" name="ïṥḷiḍê"/>
            <p:cNvSpPr/>
            <p:nvPr/>
          </p:nvSpPr>
          <p:spPr bwMode="auto">
            <a:xfrm>
              <a:off x="4756944" y="3779839"/>
              <a:ext cx="171450" cy="98425"/>
            </a:xfrm>
            <a:custGeom>
              <a:avLst/>
              <a:gdLst>
                <a:gd name="T0" fmla="*/ 0 w 108"/>
                <a:gd name="T1" fmla="*/ 9 h 62"/>
                <a:gd name="T2" fmla="*/ 101 w 108"/>
                <a:gd name="T3" fmla="*/ 62 h 62"/>
                <a:gd name="T4" fmla="*/ 108 w 108"/>
                <a:gd name="T5" fmla="*/ 52 h 62"/>
                <a:gd name="T6" fmla="*/ 6 w 108"/>
                <a:gd name="T7" fmla="*/ 0 h 62"/>
                <a:gd name="T8" fmla="*/ 0 w 108"/>
                <a:gd name="T9" fmla="*/ 9 h 62"/>
              </a:gdLst>
              <a:ahLst/>
              <a:cxnLst>
                <a:cxn ang="0">
                  <a:pos x="T0" y="T1"/>
                </a:cxn>
                <a:cxn ang="0">
                  <a:pos x="T2" y="T3"/>
                </a:cxn>
                <a:cxn ang="0">
                  <a:pos x="T4" y="T5"/>
                </a:cxn>
                <a:cxn ang="0">
                  <a:pos x="T6" y="T7"/>
                </a:cxn>
                <a:cxn ang="0">
                  <a:pos x="T8" y="T9"/>
                </a:cxn>
              </a:cxnLst>
              <a:rect l="0" t="0" r="r" b="b"/>
              <a:pathLst>
                <a:path w="108" h="62">
                  <a:moveTo>
                    <a:pt x="0" y="9"/>
                  </a:moveTo>
                  <a:lnTo>
                    <a:pt x="101" y="62"/>
                  </a:lnTo>
                  <a:lnTo>
                    <a:pt x="108" y="52"/>
                  </a:lnTo>
                  <a:lnTo>
                    <a:pt x="6" y="0"/>
                  </a:lnTo>
                  <a:lnTo>
                    <a:pt x="0" y="9"/>
                  </a:lnTo>
                  <a:close/>
                </a:path>
              </a:pathLst>
            </a:custGeom>
            <a:grpFill/>
            <a:ln>
              <a:noFill/>
            </a:ln>
          </p:spPr>
          <p:txBody>
            <a:bodyPr anchor="ctr"/>
            <a:lstStyle/>
            <a:p>
              <a:pPr algn="ctr"/>
              <a:endParaRPr/>
            </a:p>
          </p:txBody>
        </p:sp>
        <p:sp>
          <p:nvSpPr>
            <p:cNvPr id="1048710" name="î$1íḋe"/>
            <p:cNvSpPr/>
            <p:nvPr/>
          </p:nvSpPr>
          <p:spPr bwMode="auto">
            <a:xfrm>
              <a:off x="4782344" y="3675064"/>
              <a:ext cx="187325" cy="125413"/>
            </a:xfrm>
            <a:custGeom>
              <a:avLst/>
              <a:gdLst>
                <a:gd name="T0" fmla="*/ 39 w 118"/>
                <a:gd name="T1" fmla="*/ 6 h 79"/>
                <a:gd name="T2" fmla="*/ 26 w 118"/>
                <a:gd name="T3" fmla="*/ 0 h 79"/>
                <a:gd name="T4" fmla="*/ 0 w 118"/>
                <a:gd name="T5" fmla="*/ 52 h 79"/>
                <a:gd name="T6" fmla="*/ 13 w 118"/>
                <a:gd name="T7" fmla="*/ 59 h 79"/>
                <a:gd name="T8" fmla="*/ 23 w 118"/>
                <a:gd name="T9" fmla="*/ 36 h 79"/>
                <a:gd name="T10" fmla="*/ 115 w 118"/>
                <a:gd name="T11" fmla="*/ 79 h 79"/>
                <a:gd name="T12" fmla="*/ 118 w 118"/>
                <a:gd name="T13" fmla="*/ 69 h 79"/>
                <a:gd name="T14" fmla="*/ 26 w 118"/>
                <a:gd name="T15" fmla="*/ 29 h 79"/>
                <a:gd name="T16" fmla="*/ 39 w 118"/>
                <a:gd name="T17" fmla="*/ 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79">
                  <a:moveTo>
                    <a:pt x="39" y="6"/>
                  </a:moveTo>
                  <a:lnTo>
                    <a:pt x="26" y="0"/>
                  </a:lnTo>
                  <a:lnTo>
                    <a:pt x="0" y="52"/>
                  </a:lnTo>
                  <a:lnTo>
                    <a:pt x="13" y="59"/>
                  </a:lnTo>
                  <a:lnTo>
                    <a:pt x="23" y="36"/>
                  </a:lnTo>
                  <a:lnTo>
                    <a:pt x="115" y="79"/>
                  </a:lnTo>
                  <a:lnTo>
                    <a:pt x="118" y="69"/>
                  </a:lnTo>
                  <a:lnTo>
                    <a:pt x="26" y="29"/>
                  </a:lnTo>
                  <a:lnTo>
                    <a:pt x="39" y="6"/>
                  </a:lnTo>
                  <a:close/>
                </a:path>
              </a:pathLst>
            </a:custGeom>
            <a:grpFill/>
            <a:ln>
              <a:noFill/>
            </a:ln>
          </p:spPr>
          <p:txBody>
            <a:bodyPr anchor="ctr"/>
            <a:lstStyle/>
            <a:p>
              <a:pPr algn="ctr"/>
              <a:endParaRPr/>
            </a:p>
          </p:txBody>
        </p:sp>
        <p:sp>
          <p:nvSpPr>
            <p:cNvPr id="1048711" name="ïṥḷïdê"/>
            <p:cNvSpPr/>
            <p:nvPr/>
          </p:nvSpPr>
          <p:spPr bwMode="auto">
            <a:xfrm>
              <a:off x="3925094" y="3821114"/>
              <a:ext cx="88900" cy="119063"/>
            </a:xfrm>
            <a:custGeom>
              <a:avLst/>
              <a:gdLst>
                <a:gd name="T0" fmla="*/ 17 w 17"/>
                <a:gd name="T1" fmla="*/ 1 h 23"/>
                <a:gd name="T2" fmla="*/ 17 w 17"/>
                <a:gd name="T3" fmla="*/ 0 h 23"/>
                <a:gd name="T4" fmla="*/ 10 w 17"/>
                <a:gd name="T5" fmla="*/ 0 h 23"/>
                <a:gd name="T6" fmla="*/ 10 w 17"/>
                <a:gd name="T7" fmla="*/ 1 h 23"/>
                <a:gd name="T8" fmla="*/ 12 w 17"/>
                <a:gd name="T9" fmla="*/ 1 h 23"/>
                <a:gd name="T10" fmla="*/ 13 w 17"/>
                <a:gd name="T11" fmla="*/ 2 h 23"/>
                <a:gd name="T12" fmla="*/ 13 w 17"/>
                <a:gd name="T13" fmla="*/ 3 h 23"/>
                <a:gd name="T14" fmla="*/ 11 w 17"/>
                <a:gd name="T15" fmla="*/ 5 h 23"/>
                <a:gd name="T16" fmla="*/ 5 w 17"/>
                <a:gd name="T17" fmla="*/ 16 h 23"/>
                <a:gd name="T18" fmla="*/ 3 w 17"/>
                <a:gd name="T19" fmla="*/ 18 h 23"/>
                <a:gd name="T20" fmla="*/ 2 w 17"/>
                <a:gd name="T21" fmla="*/ 19 h 23"/>
                <a:gd name="T22" fmla="*/ 0 w 17"/>
                <a:gd name="T23" fmla="*/ 18 h 23"/>
                <a:gd name="T24" fmla="*/ 0 w 17"/>
                <a:gd name="T25" fmla="*/ 19 h 23"/>
                <a:gd name="T26" fmla="*/ 8 w 17"/>
                <a:gd name="T27" fmla="*/ 23 h 23"/>
                <a:gd name="T28" fmla="*/ 8 w 17"/>
                <a:gd name="T29" fmla="*/ 22 h 23"/>
                <a:gd name="T30" fmla="*/ 6 w 17"/>
                <a:gd name="T31" fmla="*/ 21 h 23"/>
                <a:gd name="T32" fmla="*/ 6 w 17"/>
                <a:gd name="T33" fmla="*/ 20 h 23"/>
                <a:gd name="T34" fmla="*/ 7 w 17"/>
                <a:gd name="T35" fmla="*/ 18 h 23"/>
                <a:gd name="T36" fmla="*/ 17 w 17"/>
                <a:gd name="T3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23">
                  <a:moveTo>
                    <a:pt x="17" y="1"/>
                  </a:moveTo>
                  <a:cubicBezTo>
                    <a:pt x="17" y="0"/>
                    <a:pt x="17" y="0"/>
                    <a:pt x="17" y="0"/>
                  </a:cubicBezTo>
                  <a:cubicBezTo>
                    <a:pt x="10" y="0"/>
                    <a:pt x="10" y="0"/>
                    <a:pt x="10" y="0"/>
                  </a:cubicBezTo>
                  <a:cubicBezTo>
                    <a:pt x="10" y="1"/>
                    <a:pt x="10" y="1"/>
                    <a:pt x="10" y="1"/>
                  </a:cubicBezTo>
                  <a:cubicBezTo>
                    <a:pt x="11" y="1"/>
                    <a:pt x="12" y="1"/>
                    <a:pt x="12" y="1"/>
                  </a:cubicBezTo>
                  <a:cubicBezTo>
                    <a:pt x="12" y="1"/>
                    <a:pt x="13" y="1"/>
                    <a:pt x="13" y="2"/>
                  </a:cubicBezTo>
                  <a:cubicBezTo>
                    <a:pt x="13" y="2"/>
                    <a:pt x="13" y="2"/>
                    <a:pt x="13" y="3"/>
                  </a:cubicBezTo>
                  <a:cubicBezTo>
                    <a:pt x="13" y="3"/>
                    <a:pt x="12" y="4"/>
                    <a:pt x="11" y="5"/>
                  </a:cubicBezTo>
                  <a:cubicBezTo>
                    <a:pt x="5" y="16"/>
                    <a:pt x="5" y="16"/>
                    <a:pt x="5" y="16"/>
                  </a:cubicBezTo>
                  <a:cubicBezTo>
                    <a:pt x="4" y="18"/>
                    <a:pt x="4" y="18"/>
                    <a:pt x="3" y="18"/>
                  </a:cubicBezTo>
                  <a:cubicBezTo>
                    <a:pt x="3" y="19"/>
                    <a:pt x="3" y="19"/>
                    <a:pt x="2" y="19"/>
                  </a:cubicBezTo>
                  <a:cubicBezTo>
                    <a:pt x="2" y="19"/>
                    <a:pt x="1" y="18"/>
                    <a:pt x="0" y="18"/>
                  </a:cubicBezTo>
                  <a:cubicBezTo>
                    <a:pt x="0" y="19"/>
                    <a:pt x="0" y="19"/>
                    <a:pt x="0" y="19"/>
                  </a:cubicBezTo>
                  <a:cubicBezTo>
                    <a:pt x="8" y="23"/>
                    <a:pt x="8" y="23"/>
                    <a:pt x="8" y="23"/>
                  </a:cubicBezTo>
                  <a:cubicBezTo>
                    <a:pt x="8" y="22"/>
                    <a:pt x="8" y="22"/>
                    <a:pt x="8" y="22"/>
                  </a:cubicBezTo>
                  <a:cubicBezTo>
                    <a:pt x="7" y="22"/>
                    <a:pt x="7" y="21"/>
                    <a:pt x="6" y="21"/>
                  </a:cubicBezTo>
                  <a:cubicBezTo>
                    <a:pt x="6" y="21"/>
                    <a:pt x="6" y="20"/>
                    <a:pt x="6" y="20"/>
                  </a:cubicBezTo>
                  <a:cubicBezTo>
                    <a:pt x="6" y="20"/>
                    <a:pt x="7" y="19"/>
                    <a:pt x="7" y="18"/>
                  </a:cubicBezTo>
                  <a:lnTo>
                    <a:pt x="17" y="1"/>
                  </a:lnTo>
                  <a:close/>
                </a:path>
              </a:pathLst>
            </a:custGeom>
            <a:grpFill/>
            <a:ln>
              <a:noFill/>
            </a:ln>
          </p:spPr>
          <p:txBody>
            <a:bodyPr anchor="ctr"/>
            <a:lstStyle/>
            <a:p>
              <a:pPr algn="ctr"/>
              <a:endParaRPr/>
            </a:p>
          </p:txBody>
        </p:sp>
        <p:sp>
          <p:nvSpPr>
            <p:cNvPr id="1048712" name="ïS1ïďê"/>
            <p:cNvSpPr/>
            <p:nvPr/>
          </p:nvSpPr>
          <p:spPr bwMode="auto">
            <a:xfrm>
              <a:off x="4091782" y="3862389"/>
              <a:ext cx="77788" cy="130175"/>
            </a:xfrm>
            <a:custGeom>
              <a:avLst/>
              <a:gdLst>
                <a:gd name="T0" fmla="*/ 9 w 15"/>
                <a:gd name="T1" fmla="*/ 1 h 25"/>
                <a:gd name="T2" fmla="*/ 4 w 15"/>
                <a:gd name="T3" fmla="*/ 2 h 25"/>
                <a:gd name="T4" fmla="*/ 2 w 15"/>
                <a:gd name="T5" fmla="*/ 5 h 25"/>
                <a:gd name="T6" fmla="*/ 2 w 15"/>
                <a:gd name="T7" fmla="*/ 8 h 25"/>
                <a:gd name="T8" fmla="*/ 5 w 15"/>
                <a:gd name="T9" fmla="*/ 12 h 25"/>
                <a:gd name="T10" fmla="*/ 1 w 15"/>
                <a:gd name="T11" fmla="*/ 15 h 25"/>
                <a:gd name="T12" fmla="*/ 0 w 15"/>
                <a:gd name="T13" fmla="*/ 18 h 25"/>
                <a:gd name="T14" fmla="*/ 1 w 15"/>
                <a:gd name="T15" fmla="*/ 22 h 25"/>
                <a:gd name="T16" fmla="*/ 6 w 15"/>
                <a:gd name="T17" fmla="*/ 25 h 25"/>
                <a:gd name="T18" fmla="*/ 11 w 15"/>
                <a:gd name="T19" fmla="*/ 24 h 25"/>
                <a:gd name="T20" fmla="*/ 14 w 15"/>
                <a:gd name="T21" fmla="*/ 20 h 25"/>
                <a:gd name="T22" fmla="*/ 13 w 15"/>
                <a:gd name="T23" fmla="*/ 16 h 25"/>
                <a:gd name="T24" fmla="*/ 9 w 15"/>
                <a:gd name="T25" fmla="*/ 12 h 25"/>
                <a:gd name="T26" fmla="*/ 14 w 15"/>
                <a:gd name="T27" fmla="*/ 9 h 25"/>
                <a:gd name="T28" fmla="*/ 15 w 15"/>
                <a:gd name="T29" fmla="*/ 7 h 25"/>
                <a:gd name="T30" fmla="*/ 14 w 15"/>
                <a:gd name="T31" fmla="*/ 3 h 25"/>
                <a:gd name="T32" fmla="*/ 9 w 15"/>
                <a:gd name="T33" fmla="*/ 1 h 25"/>
                <a:gd name="T34" fmla="*/ 11 w 15"/>
                <a:gd name="T35" fmla="*/ 19 h 25"/>
                <a:gd name="T36" fmla="*/ 11 w 15"/>
                <a:gd name="T37" fmla="*/ 21 h 25"/>
                <a:gd name="T38" fmla="*/ 10 w 15"/>
                <a:gd name="T39" fmla="*/ 23 h 25"/>
                <a:gd name="T40" fmla="*/ 6 w 15"/>
                <a:gd name="T41" fmla="*/ 24 h 25"/>
                <a:gd name="T42" fmla="*/ 3 w 15"/>
                <a:gd name="T43" fmla="*/ 22 h 25"/>
                <a:gd name="T44" fmla="*/ 3 w 15"/>
                <a:gd name="T45" fmla="*/ 18 h 25"/>
                <a:gd name="T46" fmla="*/ 4 w 15"/>
                <a:gd name="T47" fmla="*/ 15 h 25"/>
                <a:gd name="T48" fmla="*/ 6 w 15"/>
                <a:gd name="T49" fmla="*/ 13 h 25"/>
                <a:gd name="T50" fmla="*/ 11 w 15"/>
                <a:gd name="T51" fmla="*/ 19 h 25"/>
                <a:gd name="T52" fmla="*/ 12 w 15"/>
                <a:gd name="T53" fmla="*/ 8 h 25"/>
                <a:gd name="T54" fmla="*/ 8 w 15"/>
                <a:gd name="T55" fmla="*/ 11 h 25"/>
                <a:gd name="T56" fmla="*/ 6 w 15"/>
                <a:gd name="T57" fmla="*/ 8 h 25"/>
                <a:gd name="T58" fmla="*/ 5 w 15"/>
                <a:gd name="T59" fmla="*/ 6 h 25"/>
                <a:gd name="T60" fmla="*/ 5 w 15"/>
                <a:gd name="T61" fmla="*/ 5 h 25"/>
                <a:gd name="T62" fmla="*/ 6 w 15"/>
                <a:gd name="T63" fmla="*/ 2 h 25"/>
                <a:gd name="T64" fmla="*/ 9 w 15"/>
                <a:gd name="T65" fmla="*/ 2 h 25"/>
                <a:gd name="T66" fmla="*/ 12 w 15"/>
                <a:gd name="T67" fmla="*/ 3 h 25"/>
                <a:gd name="T68" fmla="*/ 12 w 15"/>
                <a:gd name="T69" fmla="*/ 6 h 25"/>
                <a:gd name="T70" fmla="*/ 12 w 15"/>
                <a:gd name="T7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 h="25">
                  <a:moveTo>
                    <a:pt x="9" y="1"/>
                  </a:moveTo>
                  <a:cubicBezTo>
                    <a:pt x="7" y="0"/>
                    <a:pt x="6" y="1"/>
                    <a:pt x="4" y="2"/>
                  </a:cubicBezTo>
                  <a:cubicBezTo>
                    <a:pt x="3" y="3"/>
                    <a:pt x="2" y="4"/>
                    <a:pt x="2" y="5"/>
                  </a:cubicBezTo>
                  <a:cubicBezTo>
                    <a:pt x="2" y="6"/>
                    <a:pt x="2" y="7"/>
                    <a:pt x="2" y="8"/>
                  </a:cubicBezTo>
                  <a:cubicBezTo>
                    <a:pt x="3" y="9"/>
                    <a:pt x="4" y="11"/>
                    <a:pt x="5" y="12"/>
                  </a:cubicBezTo>
                  <a:cubicBezTo>
                    <a:pt x="4" y="13"/>
                    <a:pt x="2" y="14"/>
                    <a:pt x="1" y="15"/>
                  </a:cubicBezTo>
                  <a:cubicBezTo>
                    <a:pt x="0" y="16"/>
                    <a:pt x="0" y="17"/>
                    <a:pt x="0" y="18"/>
                  </a:cubicBezTo>
                  <a:cubicBezTo>
                    <a:pt x="0" y="19"/>
                    <a:pt x="0" y="21"/>
                    <a:pt x="1" y="22"/>
                  </a:cubicBezTo>
                  <a:cubicBezTo>
                    <a:pt x="2" y="24"/>
                    <a:pt x="4" y="24"/>
                    <a:pt x="6" y="25"/>
                  </a:cubicBezTo>
                  <a:cubicBezTo>
                    <a:pt x="8" y="25"/>
                    <a:pt x="10" y="25"/>
                    <a:pt x="11" y="24"/>
                  </a:cubicBezTo>
                  <a:cubicBezTo>
                    <a:pt x="13" y="23"/>
                    <a:pt x="14" y="21"/>
                    <a:pt x="14" y="20"/>
                  </a:cubicBezTo>
                  <a:cubicBezTo>
                    <a:pt x="14" y="18"/>
                    <a:pt x="14" y="17"/>
                    <a:pt x="13" y="16"/>
                  </a:cubicBezTo>
                  <a:cubicBezTo>
                    <a:pt x="12" y="15"/>
                    <a:pt x="11" y="14"/>
                    <a:pt x="9" y="12"/>
                  </a:cubicBezTo>
                  <a:cubicBezTo>
                    <a:pt x="11" y="11"/>
                    <a:pt x="13" y="10"/>
                    <a:pt x="14" y="9"/>
                  </a:cubicBezTo>
                  <a:cubicBezTo>
                    <a:pt x="14" y="8"/>
                    <a:pt x="15" y="7"/>
                    <a:pt x="15" y="7"/>
                  </a:cubicBezTo>
                  <a:cubicBezTo>
                    <a:pt x="15" y="5"/>
                    <a:pt x="15" y="4"/>
                    <a:pt x="14" y="3"/>
                  </a:cubicBezTo>
                  <a:cubicBezTo>
                    <a:pt x="13" y="2"/>
                    <a:pt x="11" y="1"/>
                    <a:pt x="9" y="1"/>
                  </a:cubicBezTo>
                  <a:close/>
                  <a:moveTo>
                    <a:pt x="11" y="19"/>
                  </a:moveTo>
                  <a:cubicBezTo>
                    <a:pt x="11" y="19"/>
                    <a:pt x="11" y="20"/>
                    <a:pt x="11" y="21"/>
                  </a:cubicBezTo>
                  <a:cubicBezTo>
                    <a:pt x="11" y="22"/>
                    <a:pt x="10" y="23"/>
                    <a:pt x="10" y="23"/>
                  </a:cubicBezTo>
                  <a:cubicBezTo>
                    <a:pt x="9" y="24"/>
                    <a:pt x="8" y="24"/>
                    <a:pt x="6" y="24"/>
                  </a:cubicBezTo>
                  <a:cubicBezTo>
                    <a:pt x="5" y="24"/>
                    <a:pt x="4" y="23"/>
                    <a:pt x="3" y="22"/>
                  </a:cubicBezTo>
                  <a:cubicBezTo>
                    <a:pt x="3" y="21"/>
                    <a:pt x="2" y="20"/>
                    <a:pt x="3" y="18"/>
                  </a:cubicBezTo>
                  <a:cubicBezTo>
                    <a:pt x="3" y="17"/>
                    <a:pt x="3" y="16"/>
                    <a:pt x="4" y="15"/>
                  </a:cubicBezTo>
                  <a:cubicBezTo>
                    <a:pt x="4" y="15"/>
                    <a:pt x="5" y="14"/>
                    <a:pt x="6" y="13"/>
                  </a:cubicBezTo>
                  <a:cubicBezTo>
                    <a:pt x="9" y="15"/>
                    <a:pt x="10" y="17"/>
                    <a:pt x="11" y="19"/>
                  </a:cubicBezTo>
                  <a:close/>
                  <a:moveTo>
                    <a:pt x="12" y="8"/>
                  </a:moveTo>
                  <a:cubicBezTo>
                    <a:pt x="11" y="9"/>
                    <a:pt x="10" y="10"/>
                    <a:pt x="8" y="11"/>
                  </a:cubicBezTo>
                  <a:cubicBezTo>
                    <a:pt x="6" y="8"/>
                    <a:pt x="6" y="8"/>
                    <a:pt x="6" y="8"/>
                  </a:cubicBezTo>
                  <a:cubicBezTo>
                    <a:pt x="5" y="8"/>
                    <a:pt x="5" y="7"/>
                    <a:pt x="5" y="6"/>
                  </a:cubicBezTo>
                  <a:cubicBezTo>
                    <a:pt x="5" y="6"/>
                    <a:pt x="4" y="5"/>
                    <a:pt x="5" y="5"/>
                  </a:cubicBezTo>
                  <a:cubicBezTo>
                    <a:pt x="5" y="4"/>
                    <a:pt x="5" y="3"/>
                    <a:pt x="6" y="2"/>
                  </a:cubicBezTo>
                  <a:cubicBezTo>
                    <a:pt x="7" y="2"/>
                    <a:pt x="8" y="2"/>
                    <a:pt x="9" y="2"/>
                  </a:cubicBezTo>
                  <a:cubicBezTo>
                    <a:pt x="10" y="2"/>
                    <a:pt x="11" y="2"/>
                    <a:pt x="12" y="3"/>
                  </a:cubicBezTo>
                  <a:cubicBezTo>
                    <a:pt x="12" y="4"/>
                    <a:pt x="13" y="5"/>
                    <a:pt x="12" y="6"/>
                  </a:cubicBezTo>
                  <a:cubicBezTo>
                    <a:pt x="12" y="7"/>
                    <a:pt x="12" y="8"/>
                    <a:pt x="12" y="8"/>
                  </a:cubicBezTo>
                  <a:close/>
                </a:path>
              </a:pathLst>
            </a:custGeom>
            <a:grpFill/>
            <a:ln>
              <a:noFill/>
            </a:ln>
          </p:spPr>
          <p:txBody>
            <a:bodyPr anchor="ctr"/>
            <a:lstStyle/>
            <a:p>
              <a:pPr algn="ctr"/>
              <a:endParaRPr/>
            </a:p>
          </p:txBody>
        </p:sp>
        <p:sp>
          <p:nvSpPr>
            <p:cNvPr id="1048713" name="i$1ïdè"/>
            <p:cNvSpPr/>
            <p:nvPr/>
          </p:nvSpPr>
          <p:spPr bwMode="auto">
            <a:xfrm>
              <a:off x="4252119" y="3862389"/>
              <a:ext cx="84138" cy="136525"/>
            </a:xfrm>
            <a:custGeom>
              <a:avLst/>
              <a:gdLst>
                <a:gd name="T0" fmla="*/ 15 w 16"/>
                <a:gd name="T1" fmla="*/ 16 h 26"/>
                <a:gd name="T2" fmla="*/ 15 w 16"/>
                <a:gd name="T3" fmla="*/ 9 h 26"/>
                <a:gd name="T4" fmla="*/ 12 w 16"/>
                <a:gd name="T5" fmla="*/ 2 h 26"/>
                <a:gd name="T6" fmla="*/ 6 w 16"/>
                <a:gd name="T7" fmla="*/ 1 h 26"/>
                <a:gd name="T8" fmla="*/ 1 w 16"/>
                <a:gd name="T9" fmla="*/ 4 h 26"/>
                <a:gd name="T10" fmla="*/ 0 w 16"/>
                <a:gd name="T11" fmla="*/ 10 h 26"/>
                <a:gd name="T12" fmla="*/ 3 w 16"/>
                <a:gd name="T13" fmla="*/ 15 h 26"/>
                <a:gd name="T14" fmla="*/ 8 w 16"/>
                <a:gd name="T15" fmla="*/ 16 h 26"/>
                <a:gd name="T16" fmla="*/ 12 w 16"/>
                <a:gd name="T17" fmla="*/ 13 h 26"/>
                <a:gd name="T18" fmla="*/ 11 w 16"/>
                <a:gd name="T19" fmla="*/ 19 h 26"/>
                <a:gd name="T20" fmla="*/ 8 w 16"/>
                <a:gd name="T21" fmla="*/ 23 h 26"/>
                <a:gd name="T22" fmla="*/ 4 w 16"/>
                <a:gd name="T23" fmla="*/ 25 h 26"/>
                <a:gd name="T24" fmla="*/ 4 w 16"/>
                <a:gd name="T25" fmla="*/ 26 h 26"/>
                <a:gd name="T26" fmla="*/ 5 w 16"/>
                <a:gd name="T27" fmla="*/ 26 h 26"/>
                <a:gd name="T28" fmla="*/ 11 w 16"/>
                <a:gd name="T29" fmla="*/ 23 h 26"/>
                <a:gd name="T30" fmla="*/ 15 w 16"/>
                <a:gd name="T31" fmla="*/ 16 h 26"/>
                <a:gd name="T32" fmla="*/ 11 w 16"/>
                <a:gd name="T33" fmla="*/ 13 h 26"/>
                <a:gd name="T34" fmla="*/ 9 w 16"/>
                <a:gd name="T35" fmla="*/ 14 h 26"/>
                <a:gd name="T36" fmla="*/ 6 w 16"/>
                <a:gd name="T37" fmla="*/ 13 h 26"/>
                <a:gd name="T38" fmla="*/ 3 w 16"/>
                <a:gd name="T39" fmla="*/ 8 h 26"/>
                <a:gd name="T40" fmla="*/ 3 w 16"/>
                <a:gd name="T41" fmla="*/ 4 h 26"/>
                <a:gd name="T42" fmla="*/ 6 w 16"/>
                <a:gd name="T43" fmla="*/ 2 h 26"/>
                <a:gd name="T44" fmla="*/ 8 w 16"/>
                <a:gd name="T45" fmla="*/ 2 h 26"/>
                <a:gd name="T46" fmla="*/ 11 w 16"/>
                <a:gd name="T47" fmla="*/ 5 h 26"/>
                <a:gd name="T48" fmla="*/ 12 w 16"/>
                <a:gd name="T49" fmla="*/ 8 h 26"/>
                <a:gd name="T50" fmla="*/ 12 w 16"/>
                <a:gd name="T51" fmla="*/ 12 h 26"/>
                <a:gd name="T52" fmla="*/ 11 w 16"/>
                <a:gd name="T53"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6">
                  <a:moveTo>
                    <a:pt x="15" y="16"/>
                  </a:moveTo>
                  <a:cubicBezTo>
                    <a:pt x="16" y="14"/>
                    <a:pt x="16" y="11"/>
                    <a:pt x="15" y="9"/>
                  </a:cubicBezTo>
                  <a:cubicBezTo>
                    <a:pt x="15" y="6"/>
                    <a:pt x="14" y="4"/>
                    <a:pt x="12" y="2"/>
                  </a:cubicBezTo>
                  <a:cubicBezTo>
                    <a:pt x="10" y="1"/>
                    <a:pt x="8" y="0"/>
                    <a:pt x="6" y="1"/>
                  </a:cubicBezTo>
                  <a:cubicBezTo>
                    <a:pt x="4" y="1"/>
                    <a:pt x="2" y="2"/>
                    <a:pt x="1" y="4"/>
                  </a:cubicBezTo>
                  <a:cubicBezTo>
                    <a:pt x="0" y="6"/>
                    <a:pt x="0" y="8"/>
                    <a:pt x="0" y="10"/>
                  </a:cubicBezTo>
                  <a:cubicBezTo>
                    <a:pt x="1" y="12"/>
                    <a:pt x="1" y="14"/>
                    <a:pt x="3" y="15"/>
                  </a:cubicBezTo>
                  <a:cubicBezTo>
                    <a:pt x="4" y="16"/>
                    <a:pt x="6" y="16"/>
                    <a:pt x="8" y="16"/>
                  </a:cubicBezTo>
                  <a:cubicBezTo>
                    <a:pt x="9" y="16"/>
                    <a:pt x="11" y="15"/>
                    <a:pt x="12" y="13"/>
                  </a:cubicBezTo>
                  <a:cubicBezTo>
                    <a:pt x="12" y="15"/>
                    <a:pt x="12" y="17"/>
                    <a:pt x="11" y="19"/>
                  </a:cubicBezTo>
                  <a:cubicBezTo>
                    <a:pt x="10" y="21"/>
                    <a:pt x="9" y="22"/>
                    <a:pt x="8" y="23"/>
                  </a:cubicBezTo>
                  <a:cubicBezTo>
                    <a:pt x="6" y="24"/>
                    <a:pt x="5" y="25"/>
                    <a:pt x="4" y="25"/>
                  </a:cubicBezTo>
                  <a:cubicBezTo>
                    <a:pt x="4" y="26"/>
                    <a:pt x="4" y="26"/>
                    <a:pt x="4" y="26"/>
                  </a:cubicBezTo>
                  <a:cubicBezTo>
                    <a:pt x="5" y="26"/>
                    <a:pt x="5" y="26"/>
                    <a:pt x="5" y="26"/>
                  </a:cubicBezTo>
                  <a:cubicBezTo>
                    <a:pt x="7" y="25"/>
                    <a:pt x="9" y="24"/>
                    <a:pt x="11" y="23"/>
                  </a:cubicBezTo>
                  <a:cubicBezTo>
                    <a:pt x="13" y="21"/>
                    <a:pt x="14" y="19"/>
                    <a:pt x="15" y="16"/>
                  </a:cubicBezTo>
                  <a:close/>
                  <a:moveTo>
                    <a:pt x="11" y="13"/>
                  </a:moveTo>
                  <a:cubicBezTo>
                    <a:pt x="10" y="14"/>
                    <a:pt x="9" y="14"/>
                    <a:pt x="9" y="14"/>
                  </a:cubicBezTo>
                  <a:cubicBezTo>
                    <a:pt x="8" y="14"/>
                    <a:pt x="7" y="14"/>
                    <a:pt x="6" y="13"/>
                  </a:cubicBezTo>
                  <a:cubicBezTo>
                    <a:pt x="4" y="12"/>
                    <a:pt x="3" y="10"/>
                    <a:pt x="3" y="8"/>
                  </a:cubicBezTo>
                  <a:cubicBezTo>
                    <a:pt x="3" y="6"/>
                    <a:pt x="3" y="5"/>
                    <a:pt x="3" y="4"/>
                  </a:cubicBezTo>
                  <a:cubicBezTo>
                    <a:pt x="4" y="3"/>
                    <a:pt x="5" y="2"/>
                    <a:pt x="6" y="2"/>
                  </a:cubicBezTo>
                  <a:cubicBezTo>
                    <a:pt x="7" y="2"/>
                    <a:pt x="8" y="2"/>
                    <a:pt x="8" y="2"/>
                  </a:cubicBezTo>
                  <a:cubicBezTo>
                    <a:pt x="9" y="3"/>
                    <a:pt x="10" y="4"/>
                    <a:pt x="11" y="5"/>
                  </a:cubicBezTo>
                  <a:cubicBezTo>
                    <a:pt x="11" y="6"/>
                    <a:pt x="12" y="7"/>
                    <a:pt x="12" y="8"/>
                  </a:cubicBezTo>
                  <a:cubicBezTo>
                    <a:pt x="12" y="9"/>
                    <a:pt x="12" y="10"/>
                    <a:pt x="12" y="12"/>
                  </a:cubicBezTo>
                  <a:cubicBezTo>
                    <a:pt x="12" y="13"/>
                    <a:pt x="11" y="13"/>
                    <a:pt x="11" y="13"/>
                  </a:cubicBezTo>
                  <a:close/>
                </a:path>
              </a:pathLst>
            </a:custGeom>
            <a:grpFill/>
            <a:ln>
              <a:noFill/>
            </a:ln>
          </p:spPr>
          <p:txBody>
            <a:bodyPr anchor="ctr"/>
            <a:lstStyle/>
            <a:p>
              <a:pPr algn="ctr"/>
              <a:endParaRPr/>
            </a:p>
          </p:txBody>
        </p:sp>
        <p:sp>
          <p:nvSpPr>
            <p:cNvPr id="1048714" name="îṧlîḑé"/>
            <p:cNvSpPr/>
            <p:nvPr/>
          </p:nvSpPr>
          <p:spPr bwMode="auto">
            <a:xfrm>
              <a:off x="4398169" y="3841752"/>
              <a:ext cx="73025" cy="130175"/>
            </a:xfrm>
            <a:custGeom>
              <a:avLst/>
              <a:gdLst>
                <a:gd name="T0" fmla="*/ 11 w 14"/>
                <a:gd name="T1" fmla="*/ 24 h 25"/>
                <a:gd name="T2" fmla="*/ 14 w 14"/>
                <a:gd name="T3" fmla="*/ 0 h 25"/>
                <a:gd name="T4" fmla="*/ 14 w 14"/>
                <a:gd name="T5" fmla="*/ 0 h 25"/>
                <a:gd name="T6" fmla="*/ 1 w 14"/>
                <a:gd name="T7" fmla="*/ 2 h 25"/>
                <a:gd name="T8" fmla="*/ 0 w 14"/>
                <a:gd name="T9" fmla="*/ 8 h 25"/>
                <a:gd name="T10" fmla="*/ 0 w 14"/>
                <a:gd name="T11" fmla="*/ 8 h 25"/>
                <a:gd name="T12" fmla="*/ 2 w 14"/>
                <a:gd name="T13" fmla="*/ 5 h 25"/>
                <a:gd name="T14" fmla="*/ 5 w 14"/>
                <a:gd name="T15" fmla="*/ 4 h 25"/>
                <a:gd name="T16" fmla="*/ 12 w 14"/>
                <a:gd name="T17" fmla="*/ 3 h 25"/>
                <a:gd name="T18" fmla="*/ 9 w 14"/>
                <a:gd name="T19" fmla="*/ 25 h 25"/>
                <a:gd name="T20" fmla="*/ 11 w 14"/>
                <a:gd name="T2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5">
                  <a:moveTo>
                    <a:pt x="11" y="24"/>
                  </a:moveTo>
                  <a:cubicBezTo>
                    <a:pt x="14" y="0"/>
                    <a:pt x="14" y="0"/>
                    <a:pt x="14" y="0"/>
                  </a:cubicBezTo>
                  <a:cubicBezTo>
                    <a:pt x="14" y="0"/>
                    <a:pt x="14" y="0"/>
                    <a:pt x="14" y="0"/>
                  </a:cubicBezTo>
                  <a:cubicBezTo>
                    <a:pt x="1" y="2"/>
                    <a:pt x="1" y="2"/>
                    <a:pt x="1" y="2"/>
                  </a:cubicBezTo>
                  <a:cubicBezTo>
                    <a:pt x="0" y="8"/>
                    <a:pt x="0" y="8"/>
                    <a:pt x="0" y="8"/>
                  </a:cubicBezTo>
                  <a:cubicBezTo>
                    <a:pt x="0" y="8"/>
                    <a:pt x="0" y="8"/>
                    <a:pt x="0" y="8"/>
                  </a:cubicBezTo>
                  <a:cubicBezTo>
                    <a:pt x="1" y="7"/>
                    <a:pt x="1" y="6"/>
                    <a:pt x="2" y="5"/>
                  </a:cubicBezTo>
                  <a:cubicBezTo>
                    <a:pt x="3" y="5"/>
                    <a:pt x="4" y="4"/>
                    <a:pt x="5" y="4"/>
                  </a:cubicBezTo>
                  <a:cubicBezTo>
                    <a:pt x="12" y="3"/>
                    <a:pt x="12" y="3"/>
                    <a:pt x="12" y="3"/>
                  </a:cubicBezTo>
                  <a:cubicBezTo>
                    <a:pt x="9" y="25"/>
                    <a:pt x="9" y="25"/>
                    <a:pt x="9" y="25"/>
                  </a:cubicBezTo>
                  <a:lnTo>
                    <a:pt x="11" y="24"/>
                  </a:lnTo>
                  <a:close/>
                </a:path>
              </a:pathLst>
            </a:custGeom>
            <a:grpFill/>
            <a:ln>
              <a:noFill/>
            </a:ln>
          </p:spPr>
          <p:txBody>
            <a:bodyPr anchor="ctr"/>
            <a:lstStyle/>
            <a:p>
              <a:pPr algn="ctr"/>
              <a:endParaRPr/>
            </a:p>
          </p:txBody>
        </p:sp>
        <p:sp>
          <p:nvSpPr>
            <p:cNvPr id="1048715" name="iṥlîḍè"/>
            <p:cNvSpPr/>
            <p:nvPr/>
          </p:nvSpPr>
          <p:spPr bwMode="auto">
            <a:xfrm>
              <a:off x="3417094" y="3121027"/>
              <a:ext cx="77788" cy="52388"/>
            </a:xfrm>
            <a:custGeom>
              <a:avLst/>
              <a:gdLst>
                <a:gd name="T0" fmla="*/ 8 w 15"/>
                <a:gd name="T1" fmla="*/ 7 h 10"/>
                <a:gd name="T2" fmla="*/ 12 w 15"/>
                <a:gd name="T3" fmla="*/ 10 h 10"/>
                <a:gd name="T4" fmla="*/ 14 w 15"/>
                <a:gd name="T5" fmla="*/ 3 h 10"/>
                <a:gd name="T6" fmla="*/ 10 w 15"/>
                <a:gd name="T7" fmla="*/ 0 h 10"/>
                <a:gd name="T8" fmla="*/ 0 w 15"/>
                <a:gd name="T9" fmla="*/ 2 h 10"/>
                <a:gd name="T10" fmla="*/ 8 w 15"/>
                <a:gd name="T11" fmla="*/ 7 h 10"/>
              </a:gdLst>
              <a:ahLst/>
              <a:cxnLst>
                <a:cxn ang="0">
                  <a:pos x="T0" y="T1"/>
                </a:cxn>
                <a:cxn ang="0">
                  <a:pos x="T2" y="T3"/>
                </a:cxn>
                <a:cxn ang="0">
                  <a:pos x="T4" y="T5"/>
                </a:cxn>
                <a:cxn ang="0">
                  <a:pos x="T6" y="T7"/>
                </a:cxn>
                <a:cxn ang="0">
                  <a:pos x="T8" y="T9"/>
                </a:cxn>
                <a:cxn ang="0">
                  <a:pos x="T10" y="T11"/>
                </a:cxn>
              </a:cxnLst>
              <a:rect l="0" t="0" r="r" b="b"/>
              <a:pathLst>
                <a:path w="15" h="10">
                  <a:moveTo>
                    <a:pt x="8" y="7"/>
                  </a:moveTo>
                  <a:cubicBezTo>
                    <a:pt x="12" y="10"/>
                    <a:pt x="12" y="10"/>
                    <a:pt x="12" y="10"/>
                  </a:cubicBezTo>
                  <a:cubicBezTo>
                    <a:pt x="12" y="7"/>
                    <a:pt x="15" y="5"/>
                    <a:pt x="14" y="3"/>
                  </a:cubicBezTo>
                  <a:cubicBezTo>
                    <a:pt x="10" y="0"/>
                    <a:pt x="10" y="0"/>
                    <a:pt x="10" y="0"/>
                  </a:cubicBezTo>
                  <a:cubicBezTo>
                    <a:pt x="7" y="0"/>
                    <a:pt x="3" y="0"/>
                    <a:pt x="0" y="2"/>
                  </a:cubicBezTo>
                  <a:cubicBezTo>
                    <a:pt x="1" y="4"/>
                    <a:pt x="4" y="8"/>
                    <a:pt x="8" y="7"/>
                  </a:cubicBezTo>
                  <a:close/>
                </a:path>
              </a:pathLst>
            </a:custGeom>
            <a:grpFill/>
            <a:ln>
              <a:noFill/>
            </a:ln>
          </p:spPr>
          <p:txBody>
            <a:bodyPr anchor="ctr"/>
            <a:lstStyle/>
            <a:p>
              <a:pPr algn="ctr"/>
              <a:endParaRPr/>
            </a:p>
          </p:txBody>
        </p:sp>
        <p:sp>
          <p:nvSpPr>
            <p:cNvPr id="1048716" name="íšḻîďe"/>
            <p:cNvSpPr/>
            <p:nvPr/>
          </p:nvSpPr>
          <p:spPr bwMode="auto">
            <a:xfrm>
              <a:off x="3483769" y="3194052"/>
              <a:ext cx="61913" cy="42863"/>
            </a:xfrm>
            <a:custGeom>
              <a:avLst/>
              <a:gdLst>
                <a:gd name="T0" fmla="*/ 7 w 12"/>
                <a:gd name="T1" fmla="*/ 7 h 8"/>
                <a:gd name="T2" fmla="*/ 9 w 12"/>
                <a:gd name="T3" fmla="*/ 8 h 8"/>
                <a:gd name="T4" fmla="*/ 12 w 12"/>
                <a:gd name="T5" fmla="*/ 6 h 8"/>
                <a:gd name="T6" fmla="*/ 11 w 12"/>
                <a:gd name="T7" fmla="*/ 2 h 8"/>
                <a:gd name="T8" fmla="*/ 8 w 12"/>
                <a:gd name="T9" fmla="*/ 0 h 8"/>
                <a:gd name="T10" fmla="*/ 0 w 12"/>
                <a:gd name="T11" fmla="*/ 3 h 8"/>
                <a:gd name="T12" fmla="*/ 7 w 12"/>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7" y="7"/>
                  </a:moveTo>
                  <a:cubicBezTo>
                    <a:pt x="9" y="8"/>
                    <a:pt x="9" y="8"/>
                    <a:pt x="9" y="8"/>
                  </a:cubicBezTo>
                  <a:cubicBezTo>
                    <a:pt x="10" y="8"/>
                    <a:pt x="11" y="6"/>
                    <a:pt x="12" y="6"/>
                  </a:cubicBezTo>
                  <a:cubicBezTo>
                    <a:pt x="12" y="4"/>
                    <a:pt x="11" y="2"/>
                    <a:pt x="11" y="2"/>
                  </a:cubicBezTo>
                  <a:cubicBezTo>
                    <a:pt x="11" y="0"/>
                    <a:pt x="9" y="1"/>
                    <a:pt x="8" y="0"/>
                  </a:cubicBezTo>
                  <a:cubicBezTo>
                    <a:pt x="5" y="1"/>
                    <a:pt x="1" y="0"/>
                    <a:pt x="0" y="3"/>
                  </a:cubicBezTo>
                  <a:cubicBezTo>
                    <a:pt x="2" y="5"/>
                    <a:pt x="5" y="6"/>
                    <a:pt x="7" y="7"/>
                  </a:cubicBezTo>
                  <a:close/>
                </a:path>
              </a:pathLst>
            </a:custGeom>
            <a:grpFill/>
            <a:ln>
              <a:noFill/>
            </a:ln>
          </p:spPr>
          <p:txBody>
            <a:bodyPr anchor="ctr"/>
            <a:lstStyle/>
            <a:p>
              <a:pPr algn="ctr"/>
              <a:endParaRPr/>
            </a:p>
          </p:txBody>
        </p:sp>
        <p:sp>
          <p:nvSpPr>
            <p:cNvPr id="1048717" name="ïS1ïḓe"/>
            <p:cNvSpPr/>
            <p:nvPr/>
          </p:nvSpPr>
          <p:spPr bwMode="auto">
            <a:xfrm>
              <a:off x="3520282" y="3006727"/>
              <a:ext cx="228600" cy="376238"/>
            </a:xfrm>
            <a:custGeom>
              <a:avLst/>
              <a:gdLst>
                <a:gd name="T0" fmla="*/ 9 w 44"/>
                <a:gd name="T1" fmla="*/ 32 h 72"/>
                <a:gd name="T2" fmla="*/ 12 w 44"/>
                <a:gd name="T3" fmla="*/ 31 h 72"/>
                <a:gd name="T4" fmla="*/ 15 w 44"/>
                <a:gd name="T5" fmla="*/ 33 h 72"/>
                <a:gd name="T6" fmla="*/ 13 w 44"/>
                <a:gd name="T7" fmla="*/ 44 h 72"/>
                <a:gd name="T8" fmla="*/ 8 w 44"/>
                <a:gd name="T9" fmla="*/ 41 h 72"/>
                <a:gd name="T10" fmla="*/ 14 w 44"/>
                <a:gd name="T11" fmla="*/ 68 h 72"/>
                <a:gd name="T12" fmla="*/ 26 w 44"/>
                <a:gd name="T13" fmla="*/ 72 h 72"/>
                <a:gd name="T14" fmla="*/ 27 w 44"/>
                <a:gd name="T15" fmla="*/ 69 h 72"/>
                <a:gd name="T16" fmla="*/ 15 w 44"/>
                <a:gd name="T17" fmla="*/ 52 h 72"/>
                <a:gd name="T18" fmla="*/ 21 w 44"/>
                <a:gd name="T19" fmla="*/ 49 h 72"/>
                <a:gd name="T20" fmla="*/ 21 w 44"/>
                <a:gd name="T21" fmla="*/ 40 h 72"/>
                <a:gd name="T22" fmla="*/ 26 w 44"/>
                <a:gd name="T23" fmla="*/ 45 h 72"/>
                <a:gd name="T24" fmla="*/ 19 w 44"/>
                <a:gd name="T25" fmla="*/ 31 h 72"/>
                <a:gd name="T26" fmla="*/ 19 w 44"/>
                <a:gd name="T27" fmla="*/ 21 h 72"/>
                <a:gd name="T28" fmla="*/ 30 w 44"/>
                <a:gd name="T29" fmla="*/ 30 h 72"/>
                <a:gd name="T30" fmla="*/ 26 w 44"/>
                <a:gd name="T31" fmla="*/ 19 h 72"/>
                <a:gd name="T32" fmla="*/ 29 w 44"/>
                <a:gd name="T33" fmla="*/ 16 h 72"/>
                <a:gd name="T34" fmla="*/ 43 w 44"/>
                <a:gd name="T35" fmla="*/ 28 h 72"/>
                <a:gd name="T36" fmla="*/ 29 w 44"/>
                <a:gd name="T37" fmla="*/ 8 h 72"/>
                <a:gd name="T38" fmla="*/ 24 w 44"/>
                <a:gd name="T39" fmla="*/ 6 h 72"/>
                <a:gd name="T40" fmla="*/ 24 w 44"/>
                <a:gd name="T41" fmla="*/ 13 h 72"/>
                <a:gd name="T42" fmla="*/ 17 w 44"/>
                <a:gd name="T43" fmla="*/ 11 h 72"/>
                <a:gd name="T44" fmla="*/ 16 w 44"/>
                <a:gd name="T45" fmla="*/ 0 h 72"/>
                <a:gd name="T46" fmla="*/ 14 w 44"/>
                <a:gd name="T47" fmla="*/ 6 h 72"/>
                <a:gd name="T48" fmla="*/ 9 w 44"/>
                <a:gd name="T49" fmla="*/ 8 h 72"/>
                <a:gd name="T50" fmla="*/ 16 w 44"/>
                <a:gd name="T51" fmla="*/ 16 h 72"/>
                <a:gd name="T52" fmla="*/ 16 w 44"/>
                <a:gd name="T53" fmla="*/ 25 h 72"/>
                <a:gd name="T54" fmla="*/ 11 w 44"/>
                <a:gd name="T55" fmla="*/ 20 h 72"/>
                <a:gd name="T56" fmla="*/ 0 w 44"/>
                <a:gd name="T57" fmla="*/ 19 h 72"/>
                <a:gd name="T58" fmla="*/ 9 w 44"/>
                <a:gd name="T59" fmla="*/ 28 h 72"/>
                <a:gd name="T60" fmla="*/ 9 w 44"/>
                <a:gd name="T61" fmla="*/ 3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72">
                  <a:moveTo>
                    <a:pt x="9" y="32"/>
                  </a:moveTo>
                  <a:cubicBezTo>
                    <a:pt x="10" y="33"/>
                    <a:pt x="11" y="32"/>
                    <a:pt x="12" y="31"/>
                  </a:cubicBezTo>
                  <a:cubicBezTo>
                    <a:pt x="15" y="33"/>
                    <a:pt x="15" y="33"/>
                    <a:pt x="15" y="33"/>
                  </a:cubicBezTo>
                  <a:cubicBezTo>
                    <a:pt x="16" y="37"/>
                    <a:pt x="15" y="41"/>
                    <a:pt x="13" y="44"/>
                  </a:cubicBezTo>
                  <a:cubicBezTo>
                    <a:pt x="11" y="46"/>
                    <a:pt x="10" y="42"/>
                    <a:pt x="8" y="41"/>
                  </a:cubicBezTo>
                  <a:cubicBezTo>
                    <a:pt x="10" y="50"/>
                    <a:pt x="15" y="60"/>
                    <a:pt x="14" y="68"/>
                  </a:cubicBezTo>
                  <a:cubicBezTo>
                    <a:pt x="20" y="72"/>
                    <a:pt x="24" y="72"/>
                    <a:pt x="26" y="72"/>
                  </a:cubicBezTo>
                  <a:cubicBezTo>
                    <a:pt x="27" y="69"/>
                    <a:pt x="27" y="69"/>
                    <a:pt x="27" y="69"/>
                  </a:cubicBezTo>
                  <a:cubicBezTo>
                    <a:pt x="19" y="64"/>
                    <a:pt x="16" y="54"/>
                    <a:pt x="15" y="52"/>
                  </a:cubicBezTo>
                  <a:cubicBezTo>
                    <a:pt x="21" y="49"/>
                    <a:pt x="21" y="49"/>
                    <a:pt x="21" y="49"/>
                  </a:cubicBezTo>
                  <a:cubicBezTo>
                    <a:pt x="21" y="46"/>
                    <a:pt x="20" y="41"/>
                    <a:pt x="21" y="40"/>
                  </a:cubicBezTo>
                  <a:cubicBezTo>
                    <a:pt x="24" y="41"/>
                    <a:pt x="25" y="43"/>
                    <a:pt x="26" y="45"/>
                  </a:cubicBezTo>
                  <a:cubicBezTo>
                    <a:pt x="33" y="42"/>
                    <a:pt x="22" y="36"/>
                    <a:pt x="19" y="31"/>
                  </a:cubicBezTo>
                  <a:cubicBezTo>
                    <a:pt x="19" y="27"/>
                    <a:pt x="19" y="24"/>
                    <a:pt x="19" y="21"/>
                  </a:cubicBezTo>
                  <a:cubicBezTo>
                    <a:pt x="23" y="22"/>
                    <a:pt x="27" y="27"/>
                    <a:pt x="30" y="30"/>
                  </a:cubicBezTo>
                  <a:cubicBezTo>
                    <a:pt x="33" y="27"/>
                    <a:pt x="27" y="23"/>
                    <a:pt x="26" y="19"/>
                  </a:cubicBezTo>
                  <a:cubicBezTo>
                    <a:pt x="25" y="17"/>
                    <a:pt x="27" y="17"/>
                    <a:pt x="29" y="16"/>
                  </a:cubicBezTo>
                  <a:cubicBezTo>
                    <a:pt x="43" y="28"/>
                    <a:pt x="43" y="28"/>
                    <a:pt x="43" y="28"/>
                  </a:cubicBezTo>
                  <a:cubicBezTo>
                    <a:pt x="44" y="21"/>
                    <a:pt x="34" y="15"/>
                    <a:pt x="29" y="8"/>
                  </a:cubicBezTo>
                  <a:cubicBezTo>
                    <a:pt x="30" y="6"/>
                    <a:pt x="29" y="4"/>
                    <a:pt x="24" y="6"/>
                  </a:cubicBezTo>
                  <a:cubicBezTo>
                    <a:pt x="22" y="6"/>
                    <a:pt x="19" y="7"/>
                    <a:pt x="24" y="13"/>
                  </a:cubicBezTo>
                  <a:cubicBezTo>
                    <a:pt x="21" y="17"/>
                    <a:pt x="19" y="12"/>
                    <a:pt x="17" y="11"/>
                  </a:cubicBezTo>
                  <a:cubicBezTo>
                    <a:pt x="18" y="6"/>
                    <a:pt x="20" y="1"/>
                    <a:pt x="16" y="0"/>
                  </a:cubicBezTo>
                  <a:cubicBezTo>
                    <a:pt x="16" y="2"/>
                    <a:pt x="16" y="4"/>
                    <a:pt x="14" y="6"/>
                  </a:cubicBezTo>
                  <a:cubicBezTo>
                    <a:pt x="9" y="8"/>
                    <a:pt x="9" y="8"/>
                    <a:pt x="9" y="8"/>
                  </a:cubicBezTo>
                  <a:cubicBezTo>
                    <a:pt x="9" y="10"/>
                    <a:pt x="14" y="13"/>
                    <a:pt x="16" y="16"/>
                  </a:cubicBezTo>
                  <a:cubicBezTo>
                    <a:pt x="17" y="20"/>
                    <a:pt x="16" y="23"/>
                    <a:pt x="16" y="25"/>
                  </a:cubicBezTo>
                  <a:cubicBezTo>
                    <a:pt x="12" y="27"/>
                    <a:pt x="13" y="22"/>
                    <a:pt x="11" y="20"/>
                  </a:cubicBezTo>
                  <a:cubicBezTo>
                    <a:pt x="7" y="17"/>
                    <a:pt x="2" y="18"/>
                    <a:pt x="0" y="19"/>
                  </a:cubicBezTo>
                  <a:cubicBezTo>
                    <a:pt x="9" y="28"/>
                    <a:pt x="9" y="28"/>
                    <a:pt x="9" y="28"/>
                  </a:cubicBezTo>
                  <a:cubicBezTo>
                    <a:pt x="9" y="29"/>
                    <a:pt x="6" y="32"/>
                    <a:pt x="9" y="32"/>
                  </a:cubicBezTo>
                  <a:close/>
                </a:path>
              </a:pathLst>
            </a:custGeom>
            <a:grpFill/>
            <a:ln>
              <a:noFill/>
            </a:ln>
          </p:spPr>
          <p:txBody>
            <a:bodyPr anchor="ctr"/>
            <a:lstStyle/>
            <a:p>
              <a:pPr algn="ctr"/>
              <a:endParaRPr/>
            </a:p>
          </p:txBody>
        </p:sp>
        <p:sp>
          <p:nvSpPr>
            <p:cNvPr id="1048718" name="îSļïde"/>
            <p:cNvSpPr/>
            <p:nvPr/>
          </p:nvSpPr>
          <p:spPr bwMode="auto">
            <a:xfrm>
              <a:off x="3961607" y="2662239"/>
              <a:ext cx="68263" cy="68263"/>
            </a:xfrm>
            <a:custGeom>
              <a:avLst/>
              <a:gdLst>
                <a:gd name="T0" fmla="*/ 2 w 13"/>
                <a:gd name="T1" fmla="*/ 13 h 13"/>
                <a:gd name="T2" fmla="*/ 9 w 13"/>
                <a:gd name="T3" fmla="*/ 13 h 13"/>
                <a:gd name="T4" fmla="*/ 3 w 13"/>
                <a:gd name="T5" fmla="*/ 0 h 13"/>
                <a:gd name="T6" fmla="*/ 2 w 13"/>
                <a:gd name="T7" fmla="*/ 8 h 13"/>
                <a:gd name="T8" fmla="*/ 2 w 13"/>
                <a:gd name="T9" fmla="*/ 13 h 13"/>
              </a:gdLst>
              <a:ahLst/>
              <a:cxnLst>
                <a:cxn ang="0">
                  <a:pos x="T0" y="T1"/>
                </a:cxn>
                <a:cxn ang="0">
                  <a:pos x="T2" y="T3"/>
                </a:cxn>
                <a:cxn ang="0">
                  <a:pos x="T4" y="T5"/>
                </a:cxn>
                <a:cxn ang="0">
                  <a:pos x="T6" y="T7"/>
                </a:cxn>
                <a:cxn ang="0">
                  <a:pos x="T8" y="T9"/>
                </a:cxn>
              </a:cxnLst>
              <a:rect l="0" t="0" r="r" b="b"/>
              <a:pathLst>
                <a:path w="13" h="13">
                  <a:moveTo>
                    <a:pt x="2" y="13"/>
                  </a:moveTo>
                  <a:cubicBezTo>
                    <a:pt x="4" y="13"/>
                    <a:pt x="6" y="13"/>
                    <a:pt x="9" y="13"/>
                  </a:cubicBezTo>
                  <a:cubicBezTo>
                    <a:pt x="13" y="8"/>
                    <a:pt x="6" y="3"/>
                    <a:pt x="3" y="0"/>
                  </a:cubicBezTo>
                  <a:cubicBezTo>
                    <a:pt x="0" y="1"/>
                    <a:pt x="2" y="6"/>
                    <a:pt x="2" y="8"/>
                  </a:cubicBezTo>
                  <a:cubicBezTo>
                    <a:pt x="2" y="9"/>
                    <a:pt x="1" y="11"/>
                    <a:pt x="2" y="13"/>
                  </a:cubicBezTo>
                  <a:close/>
                </a:path>
              </a:pathLst>
            </a:custGeom>
            <a:grpFill/>
            <a:ln>
              <a:noFill/>
            </a:ln>
          </p:spPr>
          <p:txBody>
            <a:bodyPr anchor="ctr"/>
            <a:lstStyle/>
            <a:p>
              <a:pPr algn="ctr"/>
              <a:endParaRPr/>
            </a:p>
          </p:txBody>
        </p:sp>
        <p:sp>
          <p:nvSpPr>
            <p:cNvPr id="1048719" name="ïš1ïḑé"/>
            <p:cNvSpPr/>
            <p:nvPr/>
          </p:nvSpPr>
          <p:spPr bwMode="auto">
            <a:xfrm>
              <a:off x="3936207" y="2767014"/>
              <a:ext cx="41275" cy="57150"/>
            </a:xfrm>
            <a:custGeom>
              <a:avLst/>
              <a:gdLst>
                <a:gd name="T0" fmla="*/ 2 w 8"/>
                <a:gd name="T1" fmla="*/ 11 h 11"/>
                <a:gd name="T2" fmla="*/ 8 w 8"/>
                <a:gd name="T3" fmla="*/ 9 h 11"/>
                <a:gd name="T4" fmla="*/ 7 w 8"/>
                <a:gd name="T5" fmla="*/ 4 h 11"/>
                <a:gd name="T6" fmla="*/ 3 w 8"/>
                <a:gd name="T7" fmla="*/ 0 h 11"/>
                <a:gd name="T8" fmla="*/ 1 w 8"/>
                <a:gd name="T9" fmla="*/ 5 h 11"/>
                <a:gd name="T10" fmla="*/ 2 w 8"/>
                <a:gd name="T11" fmla="*/ 11 h 11"/>
              </a:gdLst>
              <a:ahLst/>
              <a:cxnLst>
                <a:cxn ang="0">
                  <a:pos x="T0" y="T1"/>
                </a:cxn>
                <a:cxn ang="0">
                  <a:pos x="T2" y="T3"/>
                </a:cxn>
                <a:cxn ang="0">
                  <a:pos x="T4" y="T5"/>
                </a:cxn>
                <a:cxn ang="0">
                  <a:pos x="T6" y="T7"/>
                </a:cxn>
                <a:cxn ang="0">
                  <a:pos x="T8" y="T9"/>
                </a:cxn>
                <a:cxn ang="0">
                  <a:pos x="T10" y="T11"/>
                </a:cxn>
              </a:cxnLst>
              <a:rect l="0" t="0" r="r" b="b"/>
              <a:pathLst>
                <a:path w="8" h="11">
                  <a:moveTo>
                    <a:pt x="2" y="11"/>
                  </a:moveTo>
                  <a:cubicBezTo>
                    <a:pt x="4" y="11"/>
                    <a:pt x="6" y="10"/>
                    <a:pt x="8" y="9"/>
                  </a:cubicBezTo>
                  <a:cubicBezTo>
                    <a:pt x="8" y="7"/>
                    <a:pt x="8" y="6"/>
                    <a:pt x="7" y="4"/>
                  </a:cubicBezTo>
                  <a:cubicBezTo>
                    <a:pt x="6" y="3"/>
                    <a:pt x="5" y="1"/>
                    <a:pt x="3" y="0"/>
                  </a:cubicBezTo>
                  <a:cubicBezTo>
                    <a:pt x="3" y="0"/>
                    <a:pt x="0" y="1"/>
                    <a:pt x="1" y="5"/>
                  </a:cubicBezTo>
                  <a:cubicBezTo>
                    <a:pt x="2" y="8"/>
                    <a:pt x="2" y="9"/>
                    <a:pt x="2" y="11"/>
                  </a:cubicBezTo>
                  <a:close/>
                </a:path>
              </a:pathLst>
            </a:custGeom>
            <a:grpFill/>
            <a:ln>
              <a:noFill/>
            </a:ln>
          </p:spPr>
          <p:txBody>
            <a:bodyPr anchor="ctr"/>
            <a:lstStyle/>
            <a:p>
              <a:pPr algn="ctr"/>
              <a:endParaRPr/>
            </a:p>
          </p:txBody>
        </p:sp>
        <p:sp>
          <p:nvSpPr>
            <p:cNvPr id="1048720" name="ïś1iḓè"/>
            <p:cNvSpPr/>
            <p:nvPr/>
          </p:nvSpPr>
          <p:spPr bwMode="auto">
            <a:xfrm>
              <a:off x="4050507" y="2719389"/>
              <a:ext cx="93663" cy="88900"/>
            </a:xfrm>
            <a:custGeom>
              <a:avLst/>
              <a:gdLst>
                <a:gd name="T0" fmla="*/ 5 w 18"/>
                <a:gd name="T1" fmla="*/ 11 h 17"/>
                <a:gd name="T2" fmla="*/ 7 w 18"/>
                <a:gd name="T3" fmla="*/ 11 h 17"/>
                <a:gd name="T4" fmla="*/ 7 w 18"/>
                <a:gd name="T5" fmla="*/ 17 h 17"/>
                <a:gd name="T6" fmla="*/ 8 w 18"/>
                <a:gd name="T7" fmla="*/ 17 h 17"/>
                <a:gd name="T8" fmla="*/ 12 w 18"/>
                <a:gd name="T9" fmla="*/ 14 h 17"/>
                <a:gd name="T10" fmla="*/ 13 w 18"/>
                <a:gd name="T11" fmla="*/ 12 h 17"/>
                <a:gd name="T12" fmla="*/ 17 w 18"/>
                <a:gd name="T13" fmla="*/ 7 h 17"/>
                <a:gd name="T14" fmla="*/ 13 w 18"/>
                <a:gd name="T15" fmla="*/ 0 h 17"/>
                <a:gd name="T16" fmla="*/ 2 w 18"/>
                <a:gd name="T17" fmla="*/ 3 h 17"/>
                <a:gd name="T18" fmla="*/ 5 w 18"/>
                <a:gd name="T19"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7">
                  <a:moveTo>
                    <a:pt x="5" y="11"/>
                  </a:moveTo>
                  <a:cubicBezTo>
                    <a:pt x="7" y="11"/>
                    <a:pt x="7" y="11"/>
                    <a:pt x="7" y="11"/>
                  </a:cubicBezTo>
                  <a:cubicBezTo>
                    <a:pt x="7" y="13"/>
                    <a:pt x="7" y="15"/>
                    <a:pt x="7" y="17"/>
                  </a:cubicBezTo>
                  <a:cubicBezTo>
                    <a:pt x="8" y="17"/>
                    <a:pt x="8" y="17"/>
                    <a:pt x="8" y="17"/>
                  </a:cubicBezTo>
                  <a:cubicBezTo>
                    <a:pt x="9" y="15"/>
                    <a:pt x="11" y="15"/>
                    <a:pt x="12" y="14"/>
                  </a:cubicBezTo>
                  <a:cubicBezTo>
                    <a:pt x="13" y="12"/>
                    <a:pt x="13" y="12"/>
                    <a:pt x="13" y="12"/>
                  </a:cubicBezTo>
                  <a:cubicBezTo>
                    <a:pt x="17" y="7"/>
                    <a:pt x="17" y="7"/>
                    <a:pt x="17" y="7"/>
                  </a:cubicBezTo>
                  <a:cubicBezTo>
                    <a:pt x="18" y="5"/>
                    <a:pt x="17" y="2"/>
                    <a:pt x="13" y="0"/>
                  </a:cubicBezTo>
                  <a:cubicBezTo>
                    <a:pt x="10" y="1"/>
                    <a:pt x="7" y="2"/>
                    <a:pt x="2" y="3"/>
                  </a:cubicBezTo>
                  <a:cubicBezTo>
                    <a:pt x="0" y="7"/>
                    <a:pt x="3" y="10"/>
                    <a:pt x="5" y="11"/>
                  </a:cubicBezTo>
                  <a:close/>
                </a:path>
              </a:pathLst>
            </a:custGeom>
            <a:grpFill/>
            <a:ln>
              <a:noFill/>
            </a:ln>
          </p:spPr>
          <p:txBody>
            <a:bodyPr anchor="ctr"/>
            <a:lstStyle/>
            <a:p>
              <a:pPr algn="ctr"/>
              <a:endParaRPr/>
            </a:p>
          </p:txBody>
        </p:sp>
        <p:sp>
          <p:nvSpPr>
            <p:cNvPr id="1048721" name="îśļîḍê"/>
            <p:cNvSpPr/>
            <p:nvPr/>
          </p:nvSpPr>
          <p:spPr bwMode="auto">
            <a:xfrm>
              <a:off x="4050507" y="2803527"/>
              <a:ext cx="87313" cy="66675"/>
            </a:xfrm>
            <a:custGeom>
              <a:avLst/>
              <a:gdLst>
                <a:gd name="T0" fmla="*/ 6 w 17"/>
                <a:gd name="T1" fmla="*/ 13 h 13"/>
                <a:gd name="T2" fmla="*/ 15 w 17"/>
                <a:gd name="T3" fmla="*/ 4 h 13"/>
                <a:gd name="T4" fmla="*/ 16 w 17"/>
                <a:gd name="T5" fmla="*/ 0 h 13"/>
                <a:gd name="T6" fmla="*/ 1 w 17"/>
                <a:gd name="T7" fmla="*/ 5 h 13"/>
                <a:gd name="T8" fmla="*/ 6 w 17"/>
                <a:gd name="T9" fmla="*/ 13 h 13"/>
              </a:gdLst>
              <a:ahLst/>
              <a:cxnLst>
                <a:cxn ang="0">
                  <a:pos x="T0" y="T1"/>
                </a:cxn>
                <a:cxn ang="0">
                  <a:pos x="T2" y="T3"/>
                </a:cxn>
                <a:cxn ang="0">
                  <a:pos x="T4" y="T5"/>
                </a:cxn>
                <a:cxn ang="0">
                  <a:pos x="T6" y="T7"/>
                </a:cxn>
                <a:cxn ang="0">
                  <a:pos x="T8" y="T9"/>
                </a:cxn>
              </a:cxnLst>
              <a:rect l="0" t="0" r="r" b="b"/>
              <a:pathLst>
                <a:path w="17" h="13">
                  <a:moveTo>
                    <a:pt x="6" y="13"/>
                  </a:moveTo>
                  <a:cubicBezTo>
                    <a:pt x="9" y="10"/>
                    <a:pt x="13" y="8"/>
                    <a:pt x="15" y="4"/>
                  </a:cubicBezTo>
                  <a:cubicBezTo>
                    <a:pt x="16" y="3"/>
                    <a:pt x="17" y="2"/>
                    <a:pt x="16" y="0"/>
                  </a:cubicBezTo>
                  <a:cubicBezTo>
                    <a:pt x="11" y="0"/>
                    <a:pt x="6" y="5"/>
                    <a:pt x="1" y="5"/>
                  </a:cubicBezTo>
                  <a:cubicBezTo>
                    <a:pt x="0" y="10"/>
                    <a:pt x="4" y="11"/>
                    <a:pt x="6" y="13"/>
                  </a:cubicBezTo>
                  <a:close/>
                </a:path>
              </a:pathLst>
            </a:custGeom>
            <a:grpFill/>
            <a:ln>
              <a:noFill/>
            </a:ln>
          </p:spPr>
          <p:txBody>
            <a:bodyPr anchor="ctr"/>
            <a:lstStyle/>
            <a:p>
              <a:pPr algn="ctr"/>
              <a:endParaRPr/>
            </a:p>
          </p:txBody>
        </p:sp>
        <p:sp>
          <p:nvSpPr>
            <p:cNvPr id="1048722" name="iṥlïďe"/>
            <p:cNvSpPr/>
            <p:nvPr/>
          </p:nvSpPr>
          <p:spPr bwMode="auto">
            <a:xfrm>
              <a:off x="3867944" y="2828927"/>
              <a:ext cx="120650" cy="166688"/>
            </a:xfrm>
            <a:custGeom>
              <a:avLst/>
              <a:gdLst>
                <a:gd name="T0" fmla="*/ 7 w 23"/>
                <a:gd name="T1" fmla="*/ 32 h 32"/>
                <a:gd name="T2" fmla="*/ 23 w 23"/>
                <a:gd name="T3" fmla="*/ 0 h 32"/>
                <a:gd name="T4" fmla="*/ 3 w 23"/>
                <a:gd name="T5" fmla="*/ 23 h 32"/>
                <a:gd name="T6" fmla="*/ 7 w 23"/>
                <a:gd name="T7" fmla="*/ 32 h 32"/>
              </a:gdLst>
              <a:ahLst/>
              <a:cxnLst>
                <a:cxn ang="0">
                  <a:pos x="T0" y="T1"/>
                </a:cxn>
                <a:cxn ang="0">
                  <a:pos x="T2" y="T3"/>
                </a:cxn>
                <a:cxn ang="0">
                  <a:pos x="T4" y="T5"/>
                </a:cxn>
                <a:cxn ang="0">
                  <a:pos x="T6" y="T7"/>
                </a:cxn>
              </a:cxnLst>
              <a:rect l="0" t="0" r="r" b="b"/>
              <a:pathLst>
                <a:path w="23" h="32">
                  <a:moveTo>
                    <a:pt x="7" y="32"/>
                  </a:moveTo>
                  <a:cubicBezTo>
                    <a:pt x="13" y="23"/>
                    <a:pt x="20" y="11"/>
                    <a:pt x="23" y="0"/>
                  </a:cubicBezTo>
                  <a:cubicBezTo>
                    <a:pt x="17" y="9"/>
                    <a:pt x="11" y="18"/>
                    <a:pt x="3" y="23"/>
                  </a:cubicBezTo>
                  <a:cubicBezTo>
                    <a:pt x="0" y="28"/>
                    <a:pt x="6" y="31"/>
                    <a:pt x="7" y="32"/>
                  </a:cubicBezTo>
                  <a:close/>
                </a:path>
              </a:pathLst>
            </a:custGeom>
            <a:grpFill/>
            <a:ln>
              <a:noFill/>
            </a:ln>
          </p:spPr>
          <p:txBody>
            <a:bodyPr anchor="ctr"/>
            <a:lstStyle/>
            <a:p>
              <a:pPr algn="ctr"/>
              <a:endParaRPr/>
            </a:p>
          </p:txBody>
        </p:sp>
        <p:sp>
          <p:nvSpPr>
            <p:cNvPr id="1048723" name="iš1idè"/>
            <p:cNvSpPr/>
            <p:nvPr/>
          </p:nvSpPr>
          <p:spPr bwMode="auto">
            <a:xfrm>
              <a:off x="4377532" y="2719389"/>
              <a:ext cx="212725" cy="230188"/>
            </a:xfrm>
            <a:custGeom>
              <a:avLst/>
              <a:gdLst>
                <a:gd name="T0" fmla="*/ 9 w 41"/>
                <a:gd name="T1" fmla="*/ 38 h 44"/>
                <a:gd name="T2" fmla="*/ 22 w 41"/>
                <a:gd name="T3" fmla="*/ 33 h 44"/>
                <a:gd name="T4" fmla="*/ 12 w 41"/>
                <a:gd name="T5" fmla="*/ 44 h 44"/>
                <a:gd name="T6" fmla="*/ 29 w 41"/>
                <a:gd name="T7" fmla="*/ 31 h 44"/>
                <a:gd name="T8" fmla="*/ 39 w 41"/>
                <a:gd name="T9" fmla="*/ 26 h 44"/>
                <a:gd name="T10" fmla="*/ 40 w 41"/>
                <a:gd name="T11" fmla="*/ 22 h 44"/>
                <a:gd name="T12" fmla="*/ 39 w 41"/>
                <a:gd name="T13" fmla="*/ 22 h 44"/>
                <a:gd name="T14" fmla="*/ 36 w 41"/>
                <a:gd name="T15" fmla="*/ 24 h 44"/>
                <a:gd name="T16" fmla="*/ 34 w 41"/>
                <a:gd name="T17" fmla="*/ 23 h 44"/>
                <a:gd name="T18" fmla="*/ 37 w 41"/>
                <a:gd name="T19" fmla="*/ 18 h 44"/>
                <a:gd name="T20" fmla="*/ 40 w 41"/>
                <a:gd name="T21" fmla="*/ 14 h 44"/>
                <a:gd name="T22" fmla="*/ 37 w 41"/>
                <a:gd name="T23" fmla="*/ 0 h 44"/>
                <a:gd name="T24" fmla="*/ 29 w 41"/>
                <a:gd name="T25" fmla="*/ 23 h 44"/>
                <a:gd name="T26" fmla="*/ 23 w 41"/>
                <a:gd name="T27" fmla="*/ 27 h 44"/>
                <a:gd name="T28" fmla="*/ 6 w 41"/>
                <a:gd name="T29" fmla="*/ 29 h 44"/>
                <a:gd name="T30" fmla="*/ 4 w 41"/>
                <a:gd name="T31" fmla="*/ 28 h 44"/>
                <a:gd name="T32" fmla="*/ 6 w 41"/>
                <a:gd name="T33" fmla="*/ 37 h 44"/>
                <a:gd name="T34" fmla="*/ 9 w 41"/>
                <a:gd name="T35"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44">
                  <a:moveTo>
                    <a:pt x="9" y="38"/>
                  </a:moveTo>
                  <a:cubicBezTo>
                    <a:pt x="14" y="36"/>
                    <a:pt x="18" y="33"/>
                    <a:pt x="22" y="33"/>
                  </a:cubicBezTo>
                  <a:cubicBezTo>
                    <a:pt x="22" y="37"/>
                    <a:pt x="15" y="41"/>
                    <a:pt x="12" y="44"/>
                  </a:cubicBezTo>
                  <a:cubicBezTo>
                    <a:pt x="22" y="43"/>
                    <a:pt x="26" y="37"/>
                    <a:pt x="29" y="31"/>
                  </a:cubicBezTo>
                  <a:cubicBezTo>
                    <a:pt x="32" y="28"/>
                    <a:pt x="36" y="27"/>
                    <a:pt x="39" y="26"/>
                  </a:cubicBezTo>
                  <a:cubicBezTo>
                    <a:pt x="40" y="25"/>
                    <a:pt x="41" y="25"/>
                    <a:pt x="40" y="22"/>
                  </a:cubicBezTo>
                  <a:cubicBezTo>
                    <a:pt x="40" y="22"/>
                    <a:pt x="39" y="22"/>
                    <a:pt x="39" y="22"/>
                  </a:cubicBezTo>
                  <a:cubicBezTo>
                    <a:pt x="38" y="23"/>
                    <a:pt x="37" y="24"/>
                    <a:pt x="36" y="24"/>
                  </a:cubicBezTo>
                  <a:cubicBezTo>
                    <a:pt x="35" y="25"/>
                    <a:pt x="33" y="25"/>
                    <a:pt x="34" y="23"/>
                  </a:cubicBezTo>
                  <a:cubicBezTo>
                    <a:pt x="35" y="21"/>
                    <a:pt x="36" y="19"/>
                    <a:pt x="37" y="18"/>
                  </a:cubicBezTo>
                  <a:cubicBezTo>
                    <a:pt x="40" y="14"/>
                    <a:pt x="40" y="14"/>
                    <a:pt x="40" y="14"/>
                  </a:cubicBezTo>
                  <a:cubicBezTo>
                    <a:pt x="40" y="11"/>
                    <a:pt x="40" y="3"/>
                    <a:pt x="37" y="0"/>
                  </a:cubicBezTo>
                  <a:cubicBezTo>
                    <a:pt x="33" y="3"/>
                    <a:pt x="31" y="15"/>
                    <a:pt x="29" y="23"/>
                  </a:cubicBezTo>
                  <a:cubicBezTo>
                    <a:pt x="27" y="27"/>
                    <a:pt x="25" y="27"/>
                    <a:pt x="23" y="27"/>
                  </a:cubicBezTo>
                  <a:cubicBezTo>
                    <a:pt x="18" y="28"/>
                    <a:pt x="10" y="30"/>
                    <a:pt x="6" y="29"/>
                  </a:cubicBezTo>
                  <a:cubicBezTo>
                    <a:pt x="4" y="28"/>
                    <a:pt x="4" y="28"/>
                    <a:pt x="4" y="28"/>
                  </a:cubicBezTo>
                  <a:cubicBezTo>
                    <a:pt x="0" y="32"/>
                    <a:pt x="5" y="35"/>
                    <a:pt x="6" y="37"/>
                  </a:cubicBezTo>
                  <a:lnTo>
                    <a:pt x="9" y="38"/>
                  </a:lnTo>
                  <a:close/>
                </a:path>
              </a:pathLst>
            </a:custGeom>
            <a:grpFill/>
            <a:ln>
              <a:noFill/>
            </a:ln>
          </p:spPr>
          <p:txBody>
            <a:bodyPr anchor="ctr"/>
            <a:lstStyle/>
            <a:p>
              <a:pPr algn="ctr"/>
              <a:endParaRPr/>
            </a:p>
          </p:txBody>
        </p:sp>
        <p:sp>
          <p:nvSpPr>
            <p:cNvPr id="1048724" name="ïśļiḓé"/>
            <p:cNvSpPr/>
            <p:nvPr/>
          </p:nvSpPr>
          <p:spPr bwMode="auto">
            <a:xfrm>
              <a:off x="4544219" y="2928939"/>
              <a:ext cx="50800" cy="73025"/>
            </a:xfrm>
            <a:custGeom>
              <a:avLst/>
              <a:gdLst>
                <a:gd name="T0" fmla="*/ 4 w 10"/>
                <a:gd name="T1" fmla="*/ 14 h 14"/>
                <a:gd name="T2" fmla="*/ 9 w 10"/>
                <a:gd name="T3" fmla="*/ 12 h 14"/>
                <a:gd name="T4" fmla="*/ 2 w 10"/>
                <a:gd name="T5" fmla="*/ 0 h 14"/>
                <a:gd name="T6" fmla="*/ 1 w 10"/>
                <a:gd name="T7" fmla="*/ 10 h 14"/>
                <a:gd name="T8" fmla="*/ 4 w 10"/>
                <a:gd name="T9" fmla="*/ 14 h 14"/>
              </a:gdLst>
              <a:ahLst/>
              <a:cxnLst>
                <a:cxn ang="0">
                  <a:pos x="T0" y="T1"/>
                </a:cxn>
                <a:cxn ang="0">
                  <a:pos x="T2" y="T3"/>
                </a:cxn>
                <a:cxn ang="0">
                  <a:pos x="T4" y="T5"/>
                </a:cxn>
                <a:cxn ang="0">
                  <a:pos x="T6" y="T7"/>
                </a:cxn>
                <a:cxn ang="0">
                  <a:pos x="T8" y="T9"/>
                </a:cxn>
              </a:cxnLst>
              <a:rect l="0" t="0" r="r" b="b"/>
              <a:pathLst>
                <a:path w="10" h="14">
                  <a:moveTo>
                    <a:pt x="4" y="14"/>
                  </a:moveTo>
                  <a:cubicBezTo>
                    <a:pt x="6" y="14"/>
                    <a:pt x="7" y="14"/>
                    <a:pt x="9" y="12"/>
                  </a:cubicBezTo>
                  <a:cubicBezTo>
                    <a:pt x="10" y="7"/>
                    <a:pt x="8" y="2"/>
                    <a:pt x="2" y="0"/>
                  </a:cubicBezTo>
                  <a:cubicBezTo>
                    <a:pt x="0" y="3"/>
                    <a:pt x="2" y="6"/>
                    <a:pt x="1" y="10"/>
                  </a:cubicBezTo>
                  <a:cubicBezTo>
                    <a:pt x="0" y="13"/>
                    <a:pt x="3" y="12"/>
                    <a:pt x="4" y="14"/>
                  </a:cubicBezTo>
                  <a:close/>
                </a:path>
              </a:pathLst>
            </a:custGeom>
            <a:grpFill/>
            <a:ln>
              <a:noFill/>
            </a:ln>
          </p:spPr>
          <p:txBody>
            <a:bodyPr anchor="ctr"/>
            <a:lstStyle/>
            <a:p>
              <a:pPr algn="ctr"/>
              <a:endParaRPr/>
            </a:p>
          </p:txBody>
        </p:sp>
        <p:sp>
          <p:nvSpPr>
            <p:cNvPr id="1048725" name="íṣlíḓé"/>
            <p:cNvSpPr/>
            <p:nvPr/>
          </p:nvSpPr>
          <p:spPr bwMode="auto">
            <a:xfrm>
              <a:off x="4766469" y="3084514"/>
              <a:ext cx="47625" cy="47625"/>
            </a:xfrm>
            <a:custGeom>
              <a:avLst/>
              <a:gdLst>
                <a:gd name="T0" fmla="*/ 7 w 9"/>
                <a:gd name="T1" fmla="*/ 6 h 9"/>
                <a:gd name="T2" fmla="*/ 8 w 9"/>
                <a:gd name="T3" fmla="*/ 1 h 9"/>
                <a:gd name="T4" fmla="*/ 2 w 9"/>
                <a:gd name="T5" fmla="*/ 2 h 9"/>
                <a:gd name="T6" fmla="*/ 0 w 9"/>
                <a:gd name="T7" fmla="*/ 6 h 9"/>
                <a:gd name="T8" fmla="*/ 7 w 9"/>
                <a:gd name="T9" fmla="*/ 6 h 9"/>
              </a:gdLst>
              <a:ahLst/>
              <a:cxnLst>
                <a:cxn ang="0">
                  <a:pos x="T0" y="T1"/>
                </a:cxn>
                <a:cxn ang="0">
                  <a:pos x="T2" y="T3"/>
                </a:cxn>
                <a:cxn ang="0">
                  <a:pos x="T4" y="T5"/>
                </a:cxn>
                <a:cxn ang="0">
                  <a:pos x="T6" y="T7"/>
                </a:cxn>
                <a:cxn ang="0">
                  <a:pos x="T8" y="T9"/>
                </a:cxn>
              </a:cxnLst>
              <a:rect l="0" t="0" r="r" b="b"/>
              <a:pathLst>
                <a:path w="9" h="9">
                  <a:moveTo>
                    <a:pt x="7" y="6"/>
                  </a:moveTo>
                  <a:cubicBezTo>
                    <a:pt x="8" y="4"/>
                    <a:pt x="9" y="2"/>
                    <a:pt x="8" y="1"/>
                  </a:cubicBezTo>
                  <a:cubicBezTo>
                    <a:pt x="6" y="0"/>
                    <a:pt x="4" y="2"/>
                    <a:pt x="2" y="2"/>
                  </a:cubicBezTo>
                  <a:cubicBezTo>
                    <a:pt x="0" y="3"/>
                    <a:pt x="0" y="5"/>
                    <a:pt x="0" y="6"/>
                  </a:cubicBezTo>
                  <a:cubicBezTo>
                    <a:pt x="1" y="9"/>
                    <a:pt x="4" y="8"/>
                    <a:pt x="7" y="6"/>
                  </a:cubicBezTo>
                  <a:close/>
                </a:path>
              </a:pathLst>
            </a:custGeom>
            <a:grpFill/>
            <a:ln>
              <a:noFill/>
            </a:ln>
          </p:spPr>
          <p:txBody>
            <a:bodyPr anchor="ctr"/>
            <a:lstStyle/>
            <a:p>
              <a:pPr algn="ctr"/>
              <a:endParaRPr/>
            </a:p>
          </p:txBody>
        </p:sp>
        <p:sp>
          <p:nvSpPr>
            <p:cNvPr id="1048726" name="ïŝlîdè"/>
            <p:cNvSpPr/>
            <p:nvPr/>
          </p:nvSpPr>
          <p:spPr bwMode="auto">
            <a:xfrm>
              <a:off x="4688682" y="3152777"/>
              <a:ext cx="139700" cy="141288"/>
            </a:xfrm>
            <a:custGeom>
              <a:avLst/>
              <a:gdLst>
                <a:gd name="T0" fmla="*/ 6 w 27"/>
                <a:gd name="T1" fmla="*/ 10 h 27"/>
                <a:gd name="T2" fmla="*/ 14 w 27"/>
                <a:gd name="T3" fmla="*/ 14 h 27"/>
                <a:gd name="T4" fmla="*/ 9 w 27"/>
                <a:gd name="T5" fmla="*/ 18 h 27"/>
                <a:gd name="T6" fmla="*/ 4 w 27"/>
                <a:gd name="T7" fmla="*/ 16 h 27"/>
                <a:gd name="T8" fmla="*/ 2 w 27"/>
                <a:gd name="T9" fmla="*/ 17 h 27"/>
                <a:gd name="T10" fmla="*/ 8 w 27"/>
                <a:gd name="T11" fmla="*/ 27 h 27"/>
                <a:gd name="T12" fmla="*/ 22 w 27"/>
                <a:gd name="T13" fmla="*/ 17 h 27"/>
                <a:gd name="T14" fmla="*/ 25 w 27"/>
                <a:gd name="T15" fmla="*/ 18 h 27"/>
                <a:gd name="T16" fmla="*/ 26 w 27"/>
                <a:gd name="T17" fmla="*/ 16 h 27"/>
                <a:gd name="T18" fmla="*/ 24 w 27"/>
                <a:gd name="T19" fmla="*/ 14 h 27"/>
                <a:gd name="T20" fmla="*/ 24 w 27"/>
                <a:gd name="T21" fmla="*/ 11 h 27"/>
                <a:gd name="T22" fmla="*/ 23 w 27"/>
                <a:gd name="T23" fmla="*/ 9 h 27"/>
                <a:gd name="T24" fmla="*/ 19 w 27"/>
                <a:gd name="T25" fmla="*/ 12 h 27"/>
                <a:gd name="T26" fmla="*/ 11 w 27"/>
                <a:gd name="T27" fmla="*/ 7 h 27"/>
                <a:gd name="T28" fmla="*/ 4 w 27"/>
                <a:gd name="T29" fmla="*/ 2 h 27"/>
                <a:gd name="T30" fmla="*/ 0 w 27"/>
                <a:gd name="T31" fmla="*/ 3 h 27"/>
                <a:gd name="T32" fmla="*/ 6 w 27"/>
                <a:gd name="T33"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7">
                  <a:moveTo>
                    <a:pt x="6" y="10"/>
                  </a:moveTo>
                  <a:cubicBezTo>
                    <a:pt x="9" y="11"/>
                    <a:pt x="12" y="12"/>
                    <a:pt x="14" y="14"/>
                  </a:cubicBezTo>
                  <a:cubicBezTo>
                    <a:pt x="14" y="15"/>
                    <a:pt x="11" y="17"/>
                    <a:pt x="9" y="18"/>
                  </a:cubicBezTo>
                  <a:cubicBezTo>
                    <a:pt x="7" y="19"/>
                    <a:pt x="6" y="16"/>
                    <a:pt x="4" y="16"/>
                  </a:cubicBezTo>
                  <a:cubicBezTo>
                    <a:pt x="3" y="15"/>
                    <a:pt x="2" y="15"/>
                    <a:pt x="2" y="17"/>
                  </a:cubicBezTo>
                  <a:cubicBezTo>
                    <a:pt x="4" y="20"/>
                    <a:pt x="4" y="25"/>
                    <a:pt x="8" y="27"/>
                  </a:cubicBezTo>
                  <a:cubicBezTo>
                    <a:pt x="13" y="23"/>
                    <a:pt x="17" y="20"/>
                    <a:pt x="22" y="17"/>
                  </a:cubicBezTo>
                  <a:cubicBezTo>
                    <a:pt x="25" y="18"/>
                    <a:pt x="25" y="18"/>
                    <a:pt x="25" y="18"/>
                  </a:cubicBezTo>
                  <a:cubicBezTo>
                    <a:pt x="26" y="18"/>
                    <a:pt x="27" y="17"/>
                    <a:pt x="26" y="16"/>
                  </a:cubicBezTo>
                  <a:cubicBezTo>
                    <a:pt x="26" y="16"/>
                    <a:pt x="25" y="14"/>
                    <a:pt x="24" y="14"/>
                  </a:cubicBezTo>
                  <a:cubicBezTo>
                    <a:pt x="24" y="11"/>
                    <a:pt x="24" y="11"/>
                    <a:pt x="24" y="11"/>
                  </a:cubicBezTo>
                  <a:cubicBezTo>
                    <a:pt x="23" y="9"/>
                    <a:pt x="23" y="9"/>
                    <a:pt x="23" y="9"/>
                  </a:cubicBezTo>
                  <a:cubicBezTo>
                    <a:pt x="22" y="10"/>
                    <a:pt x="20" y="11"/>
                    <a:pt x="19" y="12"/>
                  </a:cubicBezTo>
                  <a:cubicBezTo>
                    <a:pt x="16" y="10"/>
                    <a:pt x="13" y="9"/>
                    <a:pt x="11" y="7"/>
                  </a:cubicBezTo>
                  <a:cubicBezTo>
                    <a:pt x="8" y="6"/>
                    <a:pt x="6" y="4"/>
                    <a:pt x="4" y="2"/>
                  </a:cubicBezTo>
                  <a:cubicBezTo>
                    <a:pt x="1" y="0"/>
                    <a:pt x="0" y="1"/>
                    <a:pt x="0" y="3"/>
                  </a:cubicBezTo>
                  <a:cubicBezTo>
                    <a:pt x="0" y="9"/>
                    <a:pt x="3" y="10"/>
                    <a:pt x="6" y="10"/>
                  </a:cubicBezTo>
                  <a:close/>
                </a:path>
              </a:pathLst>
            </a:custGeom>
            <a:grpFill/>
            <a:ln>
              <a:noFill/>
            </a:ln>
          </p:spPr>
          <p:txBody>
            <a:bodyPr anchor="ctr"/>
            <a:lstStyle/>
            <a:p>
              <a:pPr algn="ctr"/>
              <a:endParaRPr/>
            </a:p>
          </p:txBody>
        </p:sp>
        <p:sp>
          <p:nvSpPr>
            <p:cNvPr id="1048727" name="îşļîḓè"/>
            <p:cNvSpPr/>
            <p:nvPr/>
          </p:nvSpPr>
          <p:spPr bwMode="auto">
            <a:xfrm>
              <a:off x="4745832" y="3068639"/>
              <a:ext cx="280988" cy="173038"/>
            </a:xfrm>
            <a:custGeom>
              <a:avLst/>
              <a:gdLst>
                <a:gd name="T0" fmla="*/ 52 w 54"/>
                <a:gd name="T1" fmla="*/ 10 h 33"/>
                <a:gd name="T2" fmla="*/ 41 w 54"/>
                <a:gd name="T3" fmla="*/ 13 h 33"/>
                <a:gd name="T4" fmla="*/ 37 w 54"/>
                <a:gd name="T5" fmla="*/ 11 h 33"/>
                <a:gd name="T6" fmla="*/ 35 w 54"/>
                <a:gd name="T7" fmla="*/ 12 h 33"/>
                <a:gd name="T8" fmla="*/ 29 w 54"/>
                <a:gd name="T9" fmla="*/ 15 h 33"/>
                <a:gd name="T10" fmla="*/ 28 w 54"/>
                <a:gd name="T11" fmla="*/ 13 h 33"/>
                <a:gd name="T12" fmla="*/ 23 w 54"/>
                <a:gd name="T13" fmla="*/ 15 h 33"/>
                <a:gd name="T14" fmla="*/ 19 w 54"/>
                <a:gd name="T15" fmla="*/ 15 h 33"/>
                <a:gd name="T16" fmla="*/ 26 w 54"/>
                <a:gd name="T17" fmla="*/ 0 h 33"/>
                <a:gd name="T18" fmla="*/ 19 w 54"/>
                <a:gd name="T19" fmla="*/ 6 h 33"/>
                <a:gd name="T20" fmla="*/ 14 w 54"/>
                <a:gd name="T21" fmla="*/ 10 h 33"/>
                <a:gd name="T22" fmla="*/ 10 w 54"/>
                <a:gd name="T23" fmla="*/ 15 h 33"/>
                <a:gd name="T24" fmla="*/ 17 w 54"/>
                <a:gd name="T25" fmla="*/ 16 h 33"/>
                <a:gd name="T26" fmla="*/ 24 w 54"/>
                <a:gd name="T27" fmla="*/ 19 h 33"/>
                <a:gd name="T28" fmla="*/ 23 w 54"/>
                <a:gd name="T29" fmla="*/ 23 h 33"/>
                <a:gd name="T30" fmla="*/ 3 w 54"/>
                <a:gd name="T31" fmla="*/ 13 h 33"/>
                <a:gd name="T32" fmla="*/ 0 w 54"/>
                <a:gd name="T33" fmla="*/ 15 h 33"/>
                <a:gd name="T34" fmla="*/ 4 w 54"/>
                <a:gd name="T35" fmla="*/ 21 h 33"/>
                <a:gd name="T36" fmla="*/ 8 w 54"/>
                <a:gd name="T37" fmla="*/ 22 h 33"/>
                <a:gd name="T38" fmla="*/ 24 w 54"/>
                <a:gd name="T39" fmla="*/ 27 h 33"/>
                <a:gd name="T40" fmla="*/ 14 w 54"/>
                <a:gd name="T41" fmla="*/ 26 h 33"/>
                <a:gd name="T42" fmla="*/ 21 w 54"/>
                <a:gd name="T43" fmla="*/ 30 h 33"/>
                <a:gd name="T44" fmla="*/ 29 w 54"/>
                <a:gd name="T45" fmla="*/ 33 h 33"/>
                <a:gd name="T46" fmla="*/ 34 w 54"/>
                <a:gd name="T47" fmla="*/ 28 h 33"/>
                <a:gd name="T48" fmla="*/ 45 w 54"/>
                <a:gd name="T49" fmla="*/ 28 h 33"/>
                <a:gd name="T50" fmla="*/ 46 w 54"/>
                <a:gd name="T51" fmla="*/ 23 h 33"/>
                <a:gd name="T52" fmla="*/ 42 w 54"/>
                <a:gd name="T53" fmla="*/ 19 h 33"/>
                <a:gd name="T54" fmla="*/ 43 w 54"/>
                <a:gd name="T55" fmla="*/ 18 h 33"/>
                <a:gd name="T56" fmla="*/ 50 w 54"/>
                <a:gd name="T57" fmla="*/ 17 h 33"/>
                <a:gd name="T58" fmla="*/ 52 w 54"/>
                <a:gd name="T59" fmla="*/ 10 h 33"/>
                <a:gd name="T60" fmla="*/ 38 w 54"/>
                <a:gd name="T61" fmla="*/ 23 h 33"/>
                <a:gd name="T62" fmla="*/ 30 w 54"/>
                <a:gd name="T63" fmla="*/ 24 h 33"/>
                <a:gd name="T64" fmla="*/ 33 w 54"/>
                <a:gd name="T65" fmla="*/ 23 h 33"/>
                <a:gd name="T66" fmla="*/ 35 w 54"/>
                <a:gd name="T67" fmla="*/ 21 h 33"/>
                <a:gd name="T68" fmla="*/ 31 w 54"/>
                <a:gd name="T69" fmla="*/ 20 h 33"/>
                <a:gd name="T70" fmla="*/ 30 w 54"/>
                <a:gd name="T71" fmla="*/ 19 h 33"/>
                <a:gd name="T72" fmla="*/ 33 w 54"/>
                <a:gd name="T73" fmla="*/ 17 h 33"/>
                <a:gd name="T74" fmla="*/ 37 w 54"/>
                <a:gd name="T75" fmla="*/ 17 h 33"/>
                <a:gd name="T76" fmla="*/ 38 w 54"/>
                <a:gd name="T77"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33">
                  <a:moveTo>
                    <a:pt x="52" y="10"/>
                  </a:moveTo>
                  <a:cubicBezTo>
                    <a:pt x="49" y="11"/>
                    <a:pt x="45" y="11"/>
                    <a:pt x="41" y="13"/>
                  </a:cubicBezTo>
                  <a:cubicBezTo>
                    <a:pt x="39" y="13"/>
                    <a:pt x="38" y="12"/>
                    <a:pt x="37" y="11"/>
                  </a:cubicBezTo>
                  <a:cubicBezTo>
                    <a:pt x="35" y="11"/>
                    <a:pt x="34" y="11"/>
                    <a:pt x="35" y="12"/>
                  </a:cubicBezTo>
                  <a:cubicBezTo>
                    <a:pt x="33" y="14"/>
                    <a:pt x="31" y="15"/>
                    <a:pt x="29" y="15"/>
                  </a:cubicBezTo>
                  <a:cubicBezTo>
                    <a:pt x="28" y="13"/>
                    <a:pt x="28" y="13"/>
                    <a:pt x="28" y="13"/>
                  </a:cubicBezTo>
                  <a:cubicBezTo>
                    <a:pt x="25" y="12"/>
                    <a:pt x="25" y="14"/>
                    <a:pt x="23" y="15"/>
                  </a:cubicBezTo>
                  <a:cubicBezTo>
                    <a:pt x="23" y="14"/>
                    <a:pt x="19" y="16"/>
                    <a:pt x="19" y="15"/>
                  </a:cubicBezTo>
                  <a:cubicBezTo>
                    <a:pt x="21" y="11"/>
                    <a:pt x="26" y="5"/>
                    <a:pt x="26" y="0"/>
                  </a:cubicBezTo>
                  <a:cubicBezTo>
                    <a:pt x="23" y="0"/>
                    <a:pt x="22" y="3"/>
                    <a:pt x="19" y="6"/>
                  </a:cubicBezTo>
                  <a:cubicBezTo>
                    <a:pt x="14" y="10"/>
                    <a:pt x="14" y="10"/>
                    <a:pt x="14" y="10"/>
                  </a:cubicBezTo>
                  <a:cubicBezTo>
                    <a:pt x="12" y="12"/>
                    <a:pt x="10" y="13"/>
                    <a:pt x="10" y="15"/>
                  </a:cubicBezTo>
                  <a:cubicBezTo>
                    <a:pt x="12" y="15"/>
                    <a:pt x="14" y="16"/>
                    <a:pt x="17" y="16"/>
                  </a:cubicBezTo>
                  <a:cubicBezTo>
                    <a:pt x="20" y="18"/>
                    <a:pt x="21" y="19"/>
                    <a:pt x="24" y="19"/>
                  </a:cubicBezTo>
                  <a:cubicBezTo>
                    <a:pt x="25" y="21"/>
                    <a:pt x="24" y="22"/>
                    <a:pt x="23" y="23"/>
                  </a:cubicBezTo>
                  <a:cubicBezTo>
                    <a:pt x="16" y="20"/>
                    <a:pt x="9" y="16"/>
                    <a:pt x="3" y="13"/>
                  </a:cubicBezTo>
                  <a:cubicBezTo>
                    <a:pt x="1" y="13"/>
                    <a:pt x="1" y="14"/>
                    <a:pt x="0" y="15"/>
                  </a:cubicBezTo>
                  <a:cubicBezTo>
                    <a:pt x="2" y="17"/>
                    <a:pt x="3" y="20"/>
                    <a:pt x="4" y="21"/>
                  </a:cubicBezTo>
                  <a:cubicBezTo>
                    <a:pt x="8" y="22"/>
                    <a:pt x="8" y="22"/>
                    <a:pt x="8" y="22"/>
                  </a:cubicBezTo>
                  <a:cubicBezTo>
                    <a:pt x="9" y="22"/>
                    <a:pt x="20" y="25"/>
                    <a:pt x="24" y="27"/>
                  </a:cubicBezTo>
                  <a:cubicBezTo>
                    <a:pt x="23" y="29"/>
                    <a:pt x="15" y="25"/>
                    <a:pt x="14" y="26"/>
                  </a:cubicBezTo>
                  <a:cubicBezTo>
                    <a:pt x="16" y="29"/>
                    <a:pt x="19" y="28"/>
                    <a:pt x="21" y="30"/>
                  </a:cubicBezTo>
                  <a:cubicBezTo>
                    <a:pt x="24" y="31"/>
                    <a:pt x="27" y="32"/>
                    <a:pt x="29" y="33"/>
                  </a:cubicBezTo>
                  <a:cubicBezTo>
                    <a:pt x="31" y="31"/>
                    <a:pt x="32" y="28"/>
                    <a:pt x="34" y="28"/>
                  </a:cubicBezTo>
                  <a:cubicBezTo>
                    <a:pt x="37" y="28"/>
                    <a:pt x="42" y="30"/>
                    <a:pt x="45" y="28"/>
                  </a:cubicBezTo>
                  <a:cubicBezTo>
                    <a:pt x="45" y="26"/>
                    <a:pt x="46" y="24"/>
                    <a:pt x="46" y="23"/>
                  </a:cubicBezTo>
                  <a:cubicBezTo>
                    <a:pt x="45" y="21"/>
                    <a:pt x="42" y="20"/>
                    <a:pt x="42" y="19"/>
                  </a:cubicBezTo>
                  <a:cubicBezTo>
                    <a:pt x="42" y="19"/>
                    <a:pt x="42" y="18"/>
                    <a:pt x="43" y="18"/>
                  </a:cubicBezTo>
                  <a:cubicBezTo>
                    <a:pt x="46" y="18"/>
                    <a:pt x="48" y="18"/>
                    <a:pt x="50" y="17"/>
                  </a:cubicBezTo>
                  <a:cubicBezTo>
                    <a:pt x="51" y="18"/>
                    <a:pt x="54" y="12"/>
                    <a:pt x="52" y="10"/>
                  </a:cubicBezTo>
                  <a:close/>
                  <a:moveTo>
                    <a:pt x="38" y="23"/>
                  </a:moveTo>
                  <a:cubicBezTo>
                    <a:pt x="36" y="24"/>
                    <a:pt x="33" y="24"/>
                    <a:pt x="30" y="24"/>
                  </a:cubicBezTo>
                  <a:cubicBezTo>
                    <a:pt x="29" y="23"/>
                    <a:pt x="32" y="23"/>
                    <a:pt x="33" y="23"/>
                  </a:cubicBezTo>
                  <a:cubicBezTo>
                    <a:pt x="34" y="22"/>
                    <a:pt x="34" y="22"/>
                    <a:pt x="35" y="21"/>
                  </a:cubicBezTo>
                  <a:cubicBezTo>
                    <a:pt x="34" y="20"/>
                    <a:pt x="33" y="19"/>
                    <a:pt x="31" y="20"/>
                  </a:cubicBezTo>
                  <a:cubicBezTo>
                    <a:pt x="30" y="20"/>
                    <a:pt x="29" y="19"/>
                    <a:pt x="30" y="19"/>
                  </a:cubicBezTo>
                  <a:cubicBezTo>
                    <a:pt x="31" y="19"/>
                    <a:pt x="32" y="18"/>
                    <a:pt x="33" y="17"/>
                  </a:cubicBezTo>
                  <a:cubicBezTo>
                    <a:pt x="34" y="17"/>
                    <a:pt x="35" y="17"/>
                    <a:pt x="37" y="17"/>
                  </a:cubicBezTo>
                  <a:cubicBezTo>
                    <a:pt x="37" y="19"/>
                    <a:pt x="39" y="21"/>
                    <a:pt x="38" y="23"/>
                  </a:cubicBezTo>
                  <a:close/>
                </a:path>
              </a:pathLst>
            </a:custGeom>
            <a:grpFill/>
            <a:ln>
              <a:noFill/>
            </a:ln>
          </p:spPr>
          <p:txBody>
            <a:bodyPr anchor="ctr"/>
            <a:lstStyle/>
            <a:p>
              <a:pPr algn="ctr"/>
              <a:endParaRPr/>
            </a:p>
          </p:txBody>
        </p:sp>
        <p:sp>
          <p:nvSpPr>
            <p:cNvPr id="1048728" name="ïšḻïḑé"/>
            <p:cNvSpPr/>
            <p:nvPr/>
          </p:nvSpPr>
          <p:spPr bwMode="auto">
            <a:xfrm>
              <a:off x="3312319" y="2532064"/>
              <a:ext cx="1801813" cy="1811338"/>
            </a:xfrm>
            <a:custGeom>
              <a:avLst/>
              <a:gdLst>
                <a:gd name="T0" fmla="*/ 174 w 347"/>
                <a:gd name="T1" fmla="*/ 0 h 347"/>
                <a:gd name="T2" fmla="*/ 0 w 347"/>
                <a:gd name="T3" fmla="*/ 173 h 347"/>
                <a:gd name="T4" fmla="*/ 174 w 347"/>
                <a:gd name="T5" fmla="*/ 347 h 347"/>
                <a:gd name="T6" fmla="*/ 347 w 347"/>
                <a:gd name="T7" fmla="*/ 173 h 347"/>
                <a:gd name="T8" fmla="*/ 174 w 347"/>
                <a:gd name="T9" fmla="*/ 0 h 347"/>
                <a:gd name="T10" fmla="*/ 174 w 347"/>
                <a:gd name="T11" fmla="*/ 343 h 347"/>
                <a:gd name="T12" fmla="*/ 4 w 347"/>
                <a:gd name="T13" fmla="*/ 173 h 347"/>
                <a:gd name="T14" fmla="*/ 174 w 347"/>
                <a:gd name="T15" fmla="*/ 4 h 347"/>
                <a:gd name="T16" fmla="*/ 343 w 347"/>
                <a:gd name="T17" fmla="*/ 173 h 347"/>
                <a:gd name="T18" fmla="*/ 174 w 347"/>
                <a:gd name="T19" fmla="*/ 34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47">
                  <a:moveTo>
                    <a:pt x="174" y="0"/>
                  </a:moveTo>
                  <a:cubicBezTo>
                    <a:pt x="78" y="0"/>
                    <a:pt x="0" y="78"/>
                    <a:pt x="0" y="173"/>
                  </a:cubicBezTo>
                  <a:cubicBezTo>
                    <a:pt x="0" y="269"/>
                    <a:pt x="78" y="347"/>
                    <a:pt x="174" y="347"/>
                  </a:cubicBezTo>
                  <a:cubicBezTo>
                    <a:pt x="269" y="347"/>
                    <a:pt x="347" y="269"/>
                    <a:pt x="347" y="173"/>
                  </a:cubicBezTo>
                  <a:cubicBezTo>
                    <a:pt x="347" y="78"/>
                    <a:pt x="269" y="0"/>
                    <a:pt x="174" y="0"/>
                  </a:cubicBezTo>
                  <a:close/>
                  <a:moveTo>
                    <a:pt x="174" y="343"/>
                  </a:moveTo>
                  <a:cubicBezTo>
                    <a:pt x="80" y="343"/>
                    <a:pt x="4" y="267"/>
                    <a:pt x="4" y="173"/>
                  </a:cubicBezTo>
                  <a:cubicBezTo>
                    <a:pt x="4" y="80"/>
                    <a:pt x="80" y="4"/>
                    <a:pt x="174" y="4"/>
                  </a:cubicBezTo>
                  <a:cubicBezTo>
                    <a:pt x="267" y="4"/>
                    <a:pt x="343" y="80"/>
                    <a:pt x="343" y="173"/>
                  </a:cubicBezTo>
                  <a:cubicBezTo>
                    <a:pt x="343" y="267"/>
                    <a:pt x="267" y="343"/>
                    <a:pt x="174" y="343"/>
                  </a:cubicBezTo>
                  <a:close/>
                </a:path>
              </a:pathLst>
            </a:custGeom>
            <a:grpFill/>
            <a:ln>
              <a:noFill/>
            </a:ln>
          </p:spPr>
          <p:txBody>
            <a:bodyPr anchor="ctr"/>
            <a:lstStyle/>
            <a:p>
              <a:pPr algn="ctr"/>
              <a:endParaRPr/>
            </a:p>
          </p:txBody>
        </p:sp>
        <p:sp>
          <p:nvSpPr>
            <p:cNvPr id="1048729" name="íšlîḋè"/>
            <p:cNvSpPr/>
            <p:nvPr/>
          </p:nvSpPr>
          <p:spPr bwMode="auto">
            <a:xfrm>
              <a:off x="3717132" y="2933702"/>
              <a:ext cx="998538" cy="855663"/>
            </a:xfrm>
            <a:custGeom>
              <a:avLst/>
              <a:gdLst>
                <a:gd name="T0" fmla="*/ 28 w 192"/>
                <a:gd name="T1" fmla="*/ 164 h 164"/>
                <a:gd name="T2" fmla="*/ 31 w 192"/>
                <a:gd name="T3" fmla="*/ 164 h 164"/>
                <a:gd name="T4" fmla="*/ 2 w 192"/>
                <a:gd name="T5" fmla="*/ 96 h 164"/>
                <a:gd name="T6" fmla="*/ 96 w 192"/>
                <a:gd name="T7" fmla="*/ 2 h 164"/>
                <a:gd name="T8" fmla="*/ 190 w 192"/>
                <a:gd name="T9" fmla="*/ 96 h 164"/>
                <a:gd name="T10" fmla="*/ 160 w 192"/>
                <a:gd name="T11" fmla="*/ 164 h 164"/>
                <a:gd name="T12" fmla="*/ 163 w 192"/>
                <a:gd name="T13" fmla="*/ 164 h 164"/>
                <a:gd name="T14" fmla="*/ 192 w 192"/>
                <a:gd name="T15" fmla="*/ 96 h 164"/>
                <a:gd name="T16" fmla="*/ 96 w 192"/>
                <a:gd name="T17" fmla="*/ 0 h 164"/>
                <a:gd name="T18" fmla="*/ 0 w 192"/>
                <a:gd name="T19" fmla="*/ 96 h 164"/>
                <a:gd name="T20" fmla="*/ 28 w 192"/>
                <a:gd name="T21"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164">
                  <a:moveTo>
                    <a:pt x="28" y="164"/>
                  </a:moveTo>
                  <a:cubicBezTo>
                    <a:pt x="31" y="164"/>
                    <a:pt x="31" y="164"/>
                    <a:pt x="31" y="164"/>
                  </a:cubicBezTo>
                  <a:cubicBezTo>
                    <a:pt x="13" y="147"/>
                    <a:pt x="2" y="123"/>
                    <a:pt x="2" y="96"/>
                  </a:cubicBezTo>
                  <a:cubicBezTo>
                    <a:pt x="2" y="45"/>
                    <a:pt x="44" y="2"/>
                    <a:pt x="96" y="2"/>
                  </a:cubicBezTo>
                  <a:cubicBezTo>
                    <a:pt x="147" y="2"/>
                    <a:pt x="190" y="45"/>
                    <a:pt x="190" y="96"/>
                  </a:cubicBezTo>
                  <a:cubicBezTo>
                    <a:pt x="190" y="123"/>
                    <a:pt x="178" y="147"/>
                    <a:pt x="160" y="164"/>
                  </a:cubicBezTo>
                  <a:cubicBezTo>
                    <a:pt x="163" y="164"/>
                    <a:pt x="163" y="164"/>
                    <a:pt x="163" y="164"/>
                  </a:cubicBezTo>
                  <a:cubicBezTo>
                    <a:pt x="181" y="147"/>
                    <a:pt x="192" y="123"/>
                    <a:pt x="192" y="96"/>
                  </a:cubicBezTo>
                  <a:cubicBezTo>
                    <a:pt x="192" y="43"/>
                    <a:pt x="148" y="0"/>
                    <a:pt x="96" y="0"/>
                  </a:cubicBezTo>
                  <a:cubicBezTo>
                    <a:pt x="43" y="0"/>
                    <a:pt x="0" y="43"/>
                    <a:pt x="0" y="96"/>
                  </a:cubicBezTo>
                  <a:cubicBezTo>
                    <a:pt x="0" y="123"/>
                    <a:pt x="11" y="147"/>
                    <a:pt x="28" y="164"/>
                  </a:cubicBezTo>
                  <a:close/>
                </a:path>
              </a:pathLst>
            </a:custGeom>
            <a:grpFill/>
            <a:ln>
              <a:noFill/>
            </a:ln>
          </p:spPr>
          <p:txBody>
            <a:bodyPr anchor="ctr"/>
            <a:lstStyle/>
            <a:p>
              <a:pPr algn="ctr"/>
              <a:endParaRPr/>
            </a:p>
          </p:txBody>
        </p:sp>
        <p:sp>
          <p:nvSpPr>
            <p:cNvPr id="1048730" name="ïṥļïḍê"/>
            <p:cNvSpPr/>
            <p:nvPr/>
          </p:nvSpPr>
          <p:spPr bwMode="auto">
            <a:xfrm>
              <a:off x="4828382" y="3752852"/>
              <a:ext cx="193675" cy="104775"/>
            </a:xfrm>
            <a:custGeom>
              <a:avLst/>
              <a:gdLst>
                <a:gd name="T0" fmla="*/ 36 w 37"/>
                <a:gd name="T1" fmla="*/ 20 h 20"/>
                <a:gd name="T2" fmla="*/ 22 w 37"/>
                <a:gd name="T3" fmla="*/ 16 h 20"/>
                <a:gd name="T4" fmla="*/ 0 w 37"/>
                <a:gd name="T5" fmla="*/ 20 h 20"/>
                <a:gd name="T6" fmla="*/ 1 w 37"/>
                <a:gd name="T7" fmla="*/ 16 h 20"/>
                <a:gd name="T8" fmla="*/ 12 w 37"/>
                <a:gd name="T9" fmla="*/ 14 h 20"/>
                <a:gd name="T10" fmla="*/ 19 w 37"/>
                <a:gd name="T11" fmla="*/ 14 h 20"/>
                <a:gd name="T12" fmla="*/ 13 w 37"/>
                <a:gd name="T13" fmla="*/ 10 h 20"/>
                <a:gd name="T14" fmla="*/ 5 w 37"/>
                <a:gd name="T15" fmla="*/ 3 h 20"/>
                <a:gd name="T16" fmla="*/ 6 w 37"/>
                <a:gd name="T17" fmla="*/ 0 h 20"/>
                <a:gd name="T18" fmla="*/ 23 w 37"/>
                <a:gd name="T19" fmla="*/ 13 h 20"/>
                <a:gd name="T20" fmla="*/ 37 w 37"/>
                <a:gd name="T21" fmla="*/ 17 h 20"/>
                <a:gd name="T22" fmla="*/ 36 w 37"/>
                <a:gd name="T2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36" y="20"/>
                  </a:moveTo>
                  <a:cubicBezTo>
                    <a:pt x="22" y="16"/>
                    <a:pt x="22" y="16"/>
                    <a:pt x="22" y="16"/>
                  </a:cubicBezTo>
                  <a:cubicBezTo>
                    <a:pt x="0" y="20"/>
                    <a:pt x="0" y="20"/>
                    <a:pt x="0" y="20"/>
                  </a:cubicBezTo>
                  <a:cubicBezTo>
                    <a:pt x="1" y="16"/>
                    <a:pt x="1" y="16"/>
                    <a:pt x="1" y="16"/>
                  </a:cubicBezTo>
                  <a:cubicBezTo>
                    <a:pt x="12" y="14"/>
                    <a:pt x="12" y="14"/>
                    <a:pt x="12" y="14"/>
                  </a:cubicBezTo>
                  <a:cubicBezTo>
                    <a:pt x="14" y="14"/>
                    <a:pt x="17" y="14"/>
                    <a:pt x="19" y="14"/>
                  </a:cubicBezTo>
                  <a:cubicBezTo>
                    <a:pt x="17" y="13"/>
                    <a:pt x="15" y="11"/>
                    <a:pt x="13" y="10"/>
                  </a:cubicBezTo>
                  <a:cubicBezTo>
                    <a:pt x="5" y="3"/>
                    <a:pt x="5" y="3"/>
                    <a:pt x="5" y="3"/>
                  </a:cubicBezTo>
                  <a:cubicBezTo>
                    <a:pt x="6" y="0"/>
                    <a:pt x="6" y="0"/>
                    <a:pt x="6" y="0"/>
                  </a:cubicBezTo>
                  <a:cubicBezTo>
                    <a:pt x="23" y="13"/>
                    <a:pt x="23" y="13"/>
                    <a:pt x="23" y="13"/>
                  </a:cubicBezTo>
                  <a:cubicBezTo>
                    <a:pt x="37" y="17"/>
                    <a:pt x="37" y="17"/>
                    <a:pt x="37" y="17"/>
                  </a:cubicBezTo>
                  <a:lnTo>
                    <a:pt x="36" y="20"/>
                  </a:lnTo>
                  <a:close/>
                </a:path>
              </a:pathLst>
            </a:custGeom>
            <a:grpFill/>
            <a:ln>
              <a:noFill/>
            </a:ln>
          </p:spPr>
          <p:txBody>
            <a:bodyPr anchor="ctr"/>
            <a:lstStyle/>
            <a:p>
              <a:pPr algn="ctr"/>
              <a:endParaRPr/>
            </a:p>
          </p:txBody>
        </p:sp>
        <p:sp>
          <p:nvSpPr>
            <p:cNvPr id="1048731" name="îṣḻîďe"/>
            <p:cNvSpPr/>
            <p:nvPr/>
          </p:nvSpPr>
          <p:spPr bwMode="auto">
            <a:xfrm>
              <a:off x="5577682" y="2901952"/>
              <a:ext cx="123825" cy="214313"/>
            </a:xfrm>
            <a:custGeom>
              <a:avLst/>
              <a:gdLst>
                <a:gd name="T0" fmla="*/ 20 w 24"/>
                <a:gd name="T1" fmla="*/ 28 h 41"/>
                <a:gd name="T2" fmla="*/ 14 w 24"/>
                <a:gd name="T3" fmla="*/ 9 h 41"/>
                <a:gd name="T4" fmla="*/ 4 w 24"/>
                <a:gd name="T5" fmla="*/ 10 h 41"/>
                <a:gd name="T6" fmla="*/ 5 w 24"/>
                <a:gd name="T7" fmla="*/ 32 h 41"/>
                <a:gd name="T8" fmla="*/ 20 w 24"/>
                <a:gd name="T9" fmla="*/ 28 h 41"/>
              </a:gdLst>
              <a:ahLst/>
              <a:cxnLst>
                <a:cxn ang="0">
                  <a:pos x="T0" y="T1"/>
                </a:cxn>
                <a:cxn ang="0">
                  <a:pos x="T2" y="T3"/>
                </a:cxn>
                <a:cxn ang="0">
                  <a:pos x="T4" y="T5"/>
                </a:cxn>
                <a:cxn ang="0">
                  <a:pos x="T6" y="T7"/>
                </a:cxn>
                <a:cxn ang="0">
                  <a:pos x="T8" y="T9"/>
                </a:cxn>
              </a:cxnLst>
              <a:rect l="0" t="0" r="r" b="b"/>
              <a:pathLst>
                <a:path w="24" h="41">
                  <a:moveTo>
                    <a:pt x="20" y="28"/>
                  </a:moveTo>
                  <a:cubicBezTo>
                    <a:pt x="24" y="20"/>
                    <a:pt x="14" y="9"/>
                    <a:pt x="14" y="9"/>
                  </a:cubicBezTo>
                  <a:cubicBezTo>
                    <a:pt x="14" y="9"/>
                    <a:pt x="8" y="0"/>
                    <a:pt x="4" y="10"/>
                  </a:cubicBezTo>
                  <a:cubicBezTo>
                    <a:pt x="0" y="20"/>
                    <a:pt x="0" y="23"/>
                    <a:pt x="5" y="32"/>
                  </a:cubicBezTo>
                  <a:cubicBezTo>
                    <a:pt x="9" y="41"/>
                    <a:pt x="16" y="35"/>
                    <a:pt x="20" y="28"/>
                  </a:cubicBezTo>
                  <a:close/>
                </a:path>
              </a:pathLst>
            </a:custGeom>
            <a:grpFill/>
            <a:ln>
              <a:noFill/>
            </a:ln>
          </p:spPr>
          <p:txBody>
            <a:bodyPr anchor="ctr"/>
            <a:lstStyle/>
            <a:p>
              <a:pPr algn="ctr"/>
              <a:endParaRPr/>
            </a:p>
          </p:txBody>
        </p:sp>
        <p:sp>
          <p:nvSpPr>
            <p:cNvPr id="1048732" name="ïṩḷîḍe"/>
            <p:cNvSpPr/>
            <p:nvPr/>
          </p:nvSpPr>
          <p:spPr bwMode="auto">
            <a:xfrm>
              <a:off x="5525294" y="3090864"/>
              <a:ext cx="130175" cy="207963"/>
            </a:xfrm>
            <a:custGeom>
              <a:avLst/>
              <a:gdLst>
                <a:gd name="T0" fmla="*/ 4 w 25"/>
                <a:gd name="T1" fmla="*/ 34 h 40"/>
                <a:gd name="T2" fmla="*/ 13 w 25"/>
                <a:gd name="T3" fmla="*/ 36 h 40"/>
                <a:gd name="T4" fmla="*/ 21 w 25"/>
                <a:gd name="T5" fmla="*/ 17 h 40"/>
                <a:gd name="T6" fmla="*/ 14 w 25"/>
                <a:gd name="T7" fmla="*/ 10 h 40"/>
                <a:gd name="T8" fmla="*/ 10 w 25"/>
                <a:gd name="T9" fmla="*/ 4 h 40"/>
                <a:gd name="T10" fmla="*/ 0 w 25"/>
                <a:gd name="T11" fmla="*/ 13 h 40"/>
                <a:gd name="T12" fmla="*/ 5 w 25"/>
                <a:gd name="T13" fmla="*/ 25 h 40"/>
                <a:gd name="T14" fmla="*/ 4 w 25"/>
                <a:gd name="T15" fmla="*/ 3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0">
                  <a:moveTo>
                    <a:pt x="4" y="34"/>
                  </a:moveTo>
                  <a:cubicBezTo>
                    <a:pt x="4" y="34"/>
                    <a:pt x="2" y="40"/>
                    <a:pt x="13" y="36"/>
                  </a:cubicBezTo>
                  <a:cubicBezTo>
                    <a:pt x="23" y="31"/>
                    <a:pt x="25" y="21"/>
                    <a:pt x="21" y="17"/>
                  </a:cubicBezTo>
                  <a:cubicBezTo>
                    <a:pt x="18" y="12"/>
                    <a:pt x="14" y="10"/>
                    <a:pt x="14" y="10"/>
                  </a:cubicBezTo>
                  <a:cubicBezTo>
                    <a:pt x="14" y="10"/>
                    <a:pt x="11" y="8"/>
                    <a:pt x="10" y="4"/>
                  </a:cubicBezTo>
                  <a:cubicBezTo>
                    <a:pt x="9" y="0"/>
                    <a:pt x="1" y="9"/>
                    <a:pt x="0" y="13"/>
                  </a:cubicBezTo>
                  <a:cubicBezTo>
                    <a:pt x="0" y="18"/>
                    <a:pt x="1" y="20"/>
                    <a:pt x="5" y="25"/>
                  </a:cubicBezTo>
                  <a:cubicBezTo>
                    <a:pt x="8" y="30"/>
                    <a:pt x="4" y="34"/>
                    <a:pt x="4" y="34"/>
                  </a:cubicBezTo>
                  <a:close/>
                </a:path>
              </a:pathLst>
            </a:custGeom>
            <a:grpFill/>
            <a:ln>
              <a:noFill/>
            </a:ln>
          </p:spPr>
          <p:txBody>
            <a:bodyPr anchor="ctr"/>
            <a:lstStyle/>
            <a:p>
              <a:pPr algn="ctr"/>
              <a:endParaRPr/>
            </a:p>
          </p:txBody>
        </p:sp>
        <p:sp>
          <p:nvSpPr>
            <p:cNvPr id="1048733" name="ïśļiḋê"/>
            <p:cNvSpPr/>
            <p:nvPr/>
          </p:nvSpPr>
          <p:spPr bwMode="auto">
            <a:xfrm>
              <a:off x="5415757" y="3016252"/>
              <a:ext cx="747713" cy="668338"/>
            </a:xfrm>
            <a:custGeom>
              <a:avLst/>
              <a:gdLst>
                <a:gd name="T0" fmla="*/ 138 w 144"/>
                <a:gd name="T1" fmla="*/ 24 h 128"/>
                <a:gd name="T2" fmla="*/ 135 w 144"/>
                <a:gd name="T3" fmla="*/ 20 h 128"/>
                <a:gd name="T4" fmla="*/ 126 w 144"/>
                <a:gd name="T5" fmla="*/ 23 h 128"/>
                <a:gd name="T6" fmla="*/ 117 w 144"/>
                <a:gd name="T7" fmla="*/ 29 h 128"/>
                <a:gd name="T8" fmla="*/ 120 w 144"/>
                <a:gd name="T9" fmla="*/ 23 h 128"/>
                <a:gd name="T10" fmla="*/ 131 w 144"/>
                <a:gd name="T11" fmla="*/ 15 h 128"/>
                <a:gd name="T12" fmla="*/ 138 w 144"/>
                <a:gd name="T13" fmla="*/ 9 h 128"/>
                <a:gd name="T14" fmla="*/ 127 w 144"/>
                <a:gd name="T15" fmla="*/ 5 h 128"/>
                <a:gd name="T16" fmla="*/ 112 w 144"/>
                <a:gd name="T17" fmla="*/ 5 h 128"/>
                <a:gd name="T18" fmla="*/ 102 w 144"/>
                <a:gd name="T19" fmla="*/ 8 h 128"/>
                <a:gd name="T20" fmla="*/ 100 w 144"/>
                <a:gd name="T21" fmla="*/ 24 h 128"/>
                <a:gd name="T22" fmla="*/ 88 w 144"/>
                <a:gd name="T23" fmla="*/ 33 h 128"/>
                <a:gd name="T24" fmla="*/ 83 w 144"/>
                <a:gd name="T25" fmla="*/ 31 h 128"/>
                <a:gd name="T26" fmla="*/ 91 w 144"/>
                <a:gd name="T27" fmla="*/ 26 h 128"/>
                <a:gd name="T28" fmla="*/ 91 w 144"/>
                <a:gd name="T29" fmla="*/ 21 h 128"/>
                <a:gd name="T30" fmla="*/ 82 w 144"/>
                <a:gd name="T31" fmla="*/ 10 h 128"/>
                <a:gd name="T32" fmla="*/ 70 w 144"/>
                <a:gd name="T33" fmla="*/ 12 h 128"/>
                <a:gd name="T34" fmla="*/ 63 w 144"/>
                <a:gd name="T35" fmla="*/ 30 h 128"/>
                <a:gd name="T36" fmla="*/ 58 w 144"/>
                <a:gd name="T37" fmla="*/ 42 h 128"/>
                <a:gd name="T38" fmla="*/ 58 w 144"/>
                <a:gd name="T39" fmla="*/ 52 h 128"/>
                <a:gd name="T40" fmla="*/ 39 w 144"/>
                <a:gd name="T41" fmla="*/ 61 h 128"/>
                <a:gd name="T42" fmla="*/ 35 w 144"/>
                <a:gd name="T43" fmla="*/ 58 h 128"/>
                <a:gd name="T44" fmla="*/ 9 w 144"/>
                <a:gd name="T45" fmla="*/ 90 h 128"/>
                <a:gd name="T46" fmla="*/ 3 w 144"/>
                <a:gd name="T47" fmla="*/ 115 h 128"/>
                <a:gd name="T48" fmla="*/ 20 w 144"/>
                <a:gd name="T49" fmla="*/ 114 h 128"/>
                <a:gd name="T50" fmla="*/ 33 w 144"/>
                <a:gd name="T51" fmla="*/ 82 h 128"/>
                <a:gd name="T52" fmla="*/ 42 w 144"/>
                <a:gd name="T53" fmla="*/ 80 h 128"/>
                <a:gd name="T54" fmla="*/ 56 w 144"/>
                <a:gd name="T55" fmla="*/ 73 h 128"/>
                <a:gd name="T56" fmla="*/ 58 w 144"/>
                <a:gd name="T57" fmla="*/ 79 h 128"/>
                <a:gd name="T58" fmla="*/ 58 w 144"/>
                <a:gd name="T59" fmla="*/ 89 h 128"/>
                <a:gd name="T60" fmla="*/ 76 w 144"/>
                <a:gd name="T61" fmla="*/ 70 h 128"/>
                <a:gd name="T62" fmla="*/ 77 w 144"/>
                <a:gd name="T63" fmla="*/ 60 h 128"/>
                <a:gd name="T64" fmla="*/ 95 w 144"/>
                <a:gd name="T65" fmla="*/ 42 h 128"/>
                <a:gd name="T66" fmla="*/ 95 w 144"/>
                <a:gd name="T67" fmla="*/ 53 h 128"/>
                <a:gd name="T68" fmla="*/ 96 w 144"/>
                <a:gd name="T69" fmla="*/ 67 h 128"/>
                <a:gd name="T70" fmla="*/ 113 w 144"/>
                <a:gd name="T71" fmla="*/ 50 h 128"/>
                <a:gd name="T72" fmla="*/ 116 w 144"/>
                <a:gd name="T73" fmla="*/ 50 h 128"/>
                <a:gd name="T74" fmla="*/ 117 w 144"/>
                <a:gd name="T75" fmla="*/ 87 h 128"/>
                <a:gd name="T76" fmla="*/ 135 w 144"/>
                <a:gd name="T77" fmla="*/ 66 h 128"/>
                <a:gd name="T78" fmla="*/ 134 w 144"/>
                <a:gd name="T79" fmla="*/ 40 h 128"/>
                <a:gd name="T80" fmla="*/ 144 w 144"/>
                <a:gd name="T81" fmla="*/ 28 h 128"/>
                <a:gd name="T82" fmla="*/ 138 w 144"/>
                <a:gd name="T83" fmla="*/ 2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28">
                  <a:moveTo>
                    <a:pt x="138" y="24"/>
                  </a:moveTo>
                  <a:cubicBezTo>
                    <a:pt x="138" y="24"/>
                    <a:pt x="135" y="23"/>
                    <a:pt x="135" y="20"/>
                  </a:cubicBezTo>
                  <a:cubicBezTo>
                    <a:pt x="135" y="20"/>
                    <a:pt x="130" y="17"/>
                    <a:pt x="126" y="23"/>
                  </a:cubicBezTo>
                  <a:cubicBezTo>
                    <a:pt x="122" y="28"/>
                    <a:pt x="120" y="30"/>
                    <a:pt x="117" y="29"/>
                  </a:cubicBezTo>
                  <a:cubicBezTo>
                    <a:pt x="114" y="28"/>
                    <a:pt x="118" y="25"/>
                    <a:pt x="120" y="23"/>
                  </a:cubicBezTo>
                  <a:cubicBezTo>
                    <a:pt x="123" y="22"/>
                    <a:pt x="127" y="16"/>
                    <a:pt x="131" y="15"/>
                  </a:cubicBezTo>
                  <a:cubicBezTo>
                    <a:pt x="136" y="14"/>
                    <a:pt x="138" y="14"/>
                    <a:pt x="138" y="9"/>
                  </a:cubicBezTo>
                  <a:cubicBezTo>
                    <a:pt x="138" y="5"/>
                    <a:pt x="137" y="0"/>
                    <a:pt x="127" y="5"/>
                  </a:cubicBezTo>
                  <a:cubicBezTo>
                    <a:pt x="117" y="10"/>
                    <a:pt x="114" y="9"/>
                    <a:pt x="112" y="5"/>
                  </a:cubicBezTo>
                  <a:cubicBezTo>
                    <a:pt x="109" y="0"/>
                    <a:pt x="103" y="1"/>
                    <a:pt x="102" y="8"/>
                  </a:cubicBezTo>
                  <a:cubicBezTo>
                    <a:pt x="102" y="16"/>
                    <a:pt x="100" y="24"/>
                    <a:pt x="100" y="24"/>
                  </a:cubicBezTo>
                  <a:cubicBezTo>
                    <a:pt x="88" y="33"/>
                    <a:pt x="88" y="33"/>
                    <a:pt x="88" y="33"/>
                  </a:cubicBezTo>
                  <a:cubicBezTo>
                    <a:pt x="88" y="33"/>
                    <a:pt x="79" y="34"/>
                    <a:pt x="83" y="31"/>
                  </a:cubicBezTo>
                  <a:cubicBezTo>
                    <a:pt x="87" y="27"/>
                    <a:pt x="91" y="26"/>
                    <a:pt x="91" y="26"/>
                  </a:cubicBezTo>
                  <a:cubicBezTo>
                    <a:pt x="91" y="21"/>
                    <a:pt x="91" y="21"/>
                    <a:pt x="91" y="21"/>
                  </a:cubicBezTo>
                  <a:cubicBezTo>
                    <a:pt x="91" y="21"/>
                    <a:pt x="84" y="15"/>
                    <a:pt x="82" y="10"/>
                  </a:cubicBezTo>
                  <a:cubicBezTo>
                    <a:pt x="80" y="4"/>
                    <a:pt x="71" y="2"/>
                    <a:pt x="70" y="12"/>
                  </a:cubicBezTo>
                  <a:cubicBezTo>
                    <a:pt x="69" y="22"/>
                    <a:pt x="68" y="27"/>
                    <a:pt x="63" y="30"/>
                  </a:cubicBezTo>
                  <a:cubicBezTo>
                    <a:pt x="58" y="34"/>
                    <a:pt x="48" y="39"/>
                    <a:pt x="58" y="42"/>
                  </a:cubicBezTo>
                  <a:cubicBezTo>
                    <a:pt x="67" y="45"/>
                    <a:pt x="61" y="48"/>
                    <a:pt x="58" y="52"/>
                  </a:cubicBezTo>
                  <a:cubicBezTo>
                    <a:pt x="54" y="56"/>
                    <a:pt x="42" y="65"/>
                    <a:pt x="39" y="61"/>
                  </a:cubicBezTo>
                  <a:cubicBezTo>
                    <a:pt x="35" y="58"/>
                    <a:pt x="35" y="58"/>
                    <a:pt x="35" y="58"/>
                  </a:cubicBezTo>
                  <a:cubicBezTo>
                    <a:pt x="35" y="58"/>
                    <a:pt x="18" y="82"/>
                    <a:pt x="9" y="90"/>
                  </a:cubicBezTo>
                  <a:cubicBezTo>
                    <a:pt x="1" y="97"/>
                    <a:pt x="0" y="105"/>
                    <a:pt x="3" y="115"/>
                  </a:cubicBezTo>
                  <a:cubicBezTo>
                    <a:pt x="5" y="126"/>
                    <a:pt x="17" y="128"/>
                    <a:pt x="20" y="114"/>
                  </a:cubicBezTo>
                  <a:cubicBezTo>
                    <a:pt x="22" y="100"/>
                    <a:pt x="29" y="88"/>
                    <a:pt x="33" y="82"/>
                  </a:cubicBezTo>
                  <a:cubicBezTo>
                    <a:pt x="37" y="75"/>
                    <a:pt x="42" y="80"/>
                    <a:pt x="42" y="80"/>
                  </a:cubicBezTo>
                  <a:cubicBezTo>
                    <a:pt x="42" y="80"/>
                    <a:pt x="51" y="80"/>
                    <a:pt x="56" y="73"/>
                  </a:cubicBezTo>
                  <a:cubicBezTo>
                    <a:pt x="60" y="66"/>
                    <a:pt x="60" y="76"/>
                    <a:pt x="58" y="79"/>
                  </a:cubicBezTo>
                  <a:cubicBezTo>
                    <a:pt x="56" y="82"/>
                    <a:pt x="49" y="89"/>
                    <a:pt x="58" y="89"/>
                  </a:cubicBezTo>
                  <a:cubicBezTo>
                    <a:pt x="66" y="89"/>
                    <a:pt x="73" y="80"/>
                    <a:pt x="76" y="70"/>
                  </a:cubicBezTo>
                  <a:cubicBezTo>
                    <a:pt x="77" y="60"/>
                    <a:pt x="77" y="60"/>
                    <a:pt x="77" y="60"/>
                  </a:cubicBezTo>
                  <a:cubicBezTo>
                    <a:pt x="77" y="60"/>
                    <a:pt x="88" y="47"/>
                    <a:pt x="95" y="42"/>
                  </a:cubicBezTo>
                  <a:cubicBezTo>
                    <a:pt x="95" y="53"/>
                    <a:pt x="95" y="53"/>
                    <a:pt x="95" y="53"/>
                  </a:cubicBezTo>
                  <a:cubicBezTo>
                    <a:pt x="95" y="53"/>
                    <a:pt x="86" y="65"/>
                    <a:pt x="96" y="67"/>
                  </a:cubicBezTo>
                  <a:cubicBezTo>
                    <a:pt x="106" y="69"/>
                    <a:pt x="110" y="61"/>
                    <a:pt x="113" y="50"/>
                  </a:cubicBezTo>
                  <a:cubicBezTo>
                    <a:pt x="116" y="50"/>
                    <a:pt x="116" y="50"/>
                    <a:pt x="116" y="50"/>
                  </a:cubicBezTo>
                  <a:cubicBezTo>
                    <a:pt x="117" y="87"/>
                    <a:pt x="117" y="87"/>
                    <a:pt x="117" y="87"/>
                  </a:cubicBezTo>
                  <a:cubicBezTo>
                    <a:pt x="117" y="87"/>
                    <a:pt x="132" y="87"/>
                    <a:pt x="135" y="66"/>
                  </a:cubicBezTo>
                  <a:cubicBezTo>
                    <a:pt x="134" y="40"/>
                    <a:pt x="134" y="40"/>
                    <a:pt x="134" y="40"/>
                  </a:cubicBezTo>
                  <a:cubicBezTo>
                    <a:pt x="134" y="40"/>
                    <a:pt x="143" y="34"/>
                    <a:pt x="144" y="28"/>
                  </a:cubicBezTo>
                  <a:cubicBezTo>
                    <a:pt x="144" y="23"/>
                    <a:pt x="138" y="24"/>
                    <a:pt x="138" y="24"/>
                  </a:cubicBezTo>
                  <a:close/>
                </a:path>
              </a:pathLst>
            </a:custGeom>
            <a:grpFill/>
            <a:ln>
              <a:noFill/>
            </a:ln>
          </p:spPr>
          <p:txBody>
            <a:bodyPr anchor="ctr"/>
            <a:lstStyle/>
            <a:p>
              <a:pPr algn="ctr"/>
              <a:endParaRPr/>
            </a:p>
          </p:txBody>
        </p:sp>
        <p:sp>
          <p:nvSpPr>
            <p:cNvPr id="1048734" name="îś1îdê"/>
            <p:cNvSpPr/>
            <p:nvPr/>
          </p:nvSpPr>
          <p:spPr bwMode="auto">
            <a:xfrm>
              <a:off x="6631782" y="2892427"/>
              <a:ext cx="119063" cy="187325"/>
            </a:xfrm>
            <a:custGeom>
              <a:avLst/>
              <a:gdLst>
                <a:gd name="T0" fmla="*/ 10 w 23"/>
                <a:gd name="T1" fmla="*/ 6 h 36"/>
                <a:gd name="T2" fmla="*/ 3 w 23"/>
                <a:gd name="T3" fmla="*/ 10 h 36"/>
                <a:gd name="T4" fmla="*/ 3 w 23"/>
                <a:gd name="T5" fmla="*/ 30 h 36"/>
                <a:gd name="T6" fmla="*/ 19 w 23"/>
                <a:gd name="T7" fmla="*/ 30 h 36"/>
                <a:gd name="T8" fmla="*/ 18 w 23"/>
                <a:gd name="T9" fmla="*/ 14 h 36"/>
                <a:gd name="T10" fmla="*/ 10 w 23"/>
                <a:gd name="T11" fmla="*/ 6 h 36"/>
              </a:gdLst>
              <a:ahLst/>
              <a:cxnLst>
                <a:cxn ang="0">
                  <a:pos x="T0" y="T1"/>
                </a:cxn>
                <a:cxn ang="0">
                  <a:pos x="T2" y="T3"/>
                </a:cxn>
                <a:cxn ang="0">
                  <a:pos x="T4" y="T5"/>
                </a:cxn>
                <a:cxn ang="0">
                  <a:pos x="T6" y="T7"/>
                </a:cxn>
                <a:cxn ang="0">
                  <a:pos x="T8" y="T9"/>
                </a:cxn>
                <a:cxn ang="0">
                  <a:pos x="T10" y="T11"/>
                </a:cxn>
              </a:cxnLst>
              <a:rect l="0" t="0" r="r" b="b"/>
              <a:pathLst>
                <a:path w="23" h="36">
                  <a:moveTo>
                    <a:pt x="10" y="6"/>
                  </a:moveTo>
                  <a:cubicBezTo>
                    <a:pt x="10" y="6"/>
                    <a:pt x="6" y="0"/>
                    <a:pt x="3" y="10"/>
                  </a:cubicBezTo>
                  <a:cubicBezTo>
                    <a:pt x="0" y="19"/>
                    <a:pt x="4" y="24"/>
                    <a:pt x="3" y="30"/>
                  </a:cubicBezTo>
                  <a:cubicBezTo>
                    <a:pt x="2" y="36"/>
                    <a:pt x="15" y="34"/>
                    <a:pt x="19" y="30"/>
                  </a:cubicBezTo>
                  <a:cubicBezTo>
                    <a:pt x="23" y="27"/>
                    <a:pt x="23" y="18"/>
                    <a:pt x="18" y="14"/>
                  </a:cubicBezTo>
                  <a:cubicBezTo>
                    <a:pt x="12" y="9"/>
                    <a:pt x="10" y="6"/>
                    <a:pt x="10" y="6"/>
                  </a:cubicBezTo>
                  <a:close/>
                </a:path>
              </a:pathLst>
            </a:custGeom>
            <a:grpFill/>
            <a:ln>
              <a:noFill/>
            </a:ln>
          </p:spPr>
          <p:txBody>
            <a:bodyPr anchor="ctr"/>
            <a:lstStyle/>
            <a:p>
              <a:pPr algn="ctr"/>
              <a:endParaRPr/>
            </a:p>
          </p:txBody>
        </p:sp>
        <p:sp>
          <p:nvSpPr>
            <p:cNvPr id="1048735" name="íṩļïḓé"/>
            <p:cNvSpPr/>
            <p:nvPr/>
          </p:nvSpPr>
          <p:spPr bwMode="auto">
            <a:xfrm>
              <a:off x="6538119" y="3100389"/>
              <a:ext cx="139700" cy="182563"/>
            </a:xfrm>
            <a:custGeom>
              <a:avLst/>
              <a:gdLst>
                <a:gd name="T0" fmla="*/ 8 w 27"/>
                <a:gd name="T1" fmla="*/ 31 h 35"/>
                <a:gd name="T2" fmla="*/ 21 w 27"/>
                <a:gd name="T3" fmla="*/ 25 h 35"/>
                <a:gd name="T4" fmla="*/ 16 w 27"/>
                <a:gd name="T5" fmla="*/ 8 h 35"/>
                <a:gd name="T6" fmla="*/ 8 w 27"/>
                <a:gd name="T7" fmla="*/ 4 h 35"/>
                <a:gd name="T8" fmla="*/ 2 w 27"/>
                <a:gd name="T9" fmla="*/ 19 h 35"/>
                <a:gd name="T10" fmla="*/ 8 w 27"/>
                <a:gd name="T11" fmla="*/ 31 h 35"/>
              </a:gdLst>
              <a:ahLst/>
              <a:cxnLst>
                <a:cxn ang="0">
                  <a:pos x="T0" y="T1"/>
                </a:cxn>
                <a:cxn ang="0">
                  <a:pos x="T2" y="T3"/>
                </a:cxn>
                <a:cxn ang="0">
                  <a:pos x="T4" y="T5"/>
                </a:cxn>
                <a:cxn ang="0">
                  <a:pos x="T6" y="T7"/>
                </a:cxn>
                <a:cxn ang="0">
                  <a:pos x="T8" y="T9"/>
                </a:cxn>
                <a:cxn ang="0">
                  <a:pos x="T10" y="T11"/>
                </a:cxn>
              </a:cxnLst>
              <a:rect l="0" t="0" r="r" b="b"/>
              <a:pathLst>
                <a:path w="27" h="35">
                  <a:moveTo>
                    <a:pt x="8" y="31"/>
                  </a:moveTo>
                  <a:cubicBezTo>
                    <a:pt x="8" y="31"/>
                    <a:pt x="15" y="35"/>
                    <a:pt x="21" y="25"/>
                  </a:cubicBezTo>
                  <a:cubicBezTo>
                    <a:pt x="27" y="14"/>
                    <a:pt x="16" y="8"/>
                    <a:pt x="16" y="8"/>
                  </a:cubicBezTo>
                  <a:cubicBezTo>
                    <a:pt x="16" y="8"/>
                    <a:pt x="13" y="0"/>
                    <a:pt x="8" y="4"/>
                  </a:cubicBezTo>
                  <a:cubicBezTo>
                    <a:pt x="3" y="7"/>
                    <a:pt x="0" y="13"/>
                    <a:pt x="2" y="19"/>
                  </a:cubicBezTo>
                  <a:cubicBezTo>
                    <a:pt x="5" y="25"/>
                    <a:pt x="7" y="23"/>
                    <a:pt x="8" y="31"/>
                  </a:cubicBezTo>
                  <a:close/>
                </a:path>
              </a:pathLst>
            </a:custGeom>
            <a:grpFill/>
            <a:ln>
              <a:noFill/>
            </a:ln>
          </p:spPr>
          <p:txBody>
            <a:bodyPr anchor="ctr"/>
            <a:lstStyle/>
            <a:p>
              <a:pPr algn="ctr"/>
              <a:endParaRPr/>
            </a:p>
          </p:txBody>
        </p:sp>
        <p:sp>
          <p:nvSpPr>
            <p:cNvPr id="1048736" name="ïṣļïde"/>
            <p:cNvSpPr/>
            <p:nvPr/>
          </p:nvSpPr>
          <p:spPr bwMode="auto">
            <a:xfrm>
              <a:off x="6330157" y="3225802"/>
              <a:ext cx="363538" cy="449263"/>
            </a:xfrm>
            <a:custGeom>
              <a:avLst/>
              <a:gdLst>
                <a:gd name="T0" fmla="*/ 63 w 70"/>
                <a:gd name="T1" fmla="*/ 12 h 86"/>
                <a:gd name="T2" fmla="*/ 15 w 70"/>
                <a:gd name="T3" fmla="*/ 58 h 86"/>
                <a:gd name="T4" fmla="*/ 17 w 70"/>
                <a:gd name="T5" fmla="*/ 76 h 86"/>
                <a:gd name="T6" fmla="*/ 33 w 70"/>
                <a:gd name="T7" fmla="*/ 73 h 86"/>
                <a:gd name="T8" fmla="*/ 70 w 70"/>
                <a:gd name="T9" fmla="*/ 14 h 86"/>
                <a:gd name="T10" fmla="*/ 70 w 70"/>
                <a:gd name="T11" fmla="*/ 10 h 86"/>
                <a:gd name="T12" fmla="*/ 63 w 70"/>
                <a:gd name="T13" fmla="*/ 12 h 86"/>
              </a:gdLst>
              <a:ahLst/>
              <a:cxnLst>
                <a:cxn ang="0">
                  <a:pos x="T0" y="T1"/>
                </a:cxn>
                <a:cxn ang="0">
                  <a:pos x="T2" y="T3"/>
                </a:cxn>
                <a:cxn ang="0">
                  <a:pos x="T4" y="T5"/>
                </a:cxn>
                <a:cxn ang="0">
                  <a:pos x="T6" y="T7"/>
                </a:cxn>
                <a:cxn ang="0">
                  <a:pos x="T8" y="T9"/>
                </a:cxn>
                <a:cxn ang="0">
                  <a:pos x="T10" y="T11"/>
                </a:cxn>
                <a:cxn ang="0">
                  <a:pos x="T12" y="T13"/>
                </a:cxn>
              </a:cxnLst>
              <a:rect l="0" t="0" r="r" b="b"/>
              <a:pathLst>
                <a:path w="70" h="86">
                  <a:moveTo>
                    <a:pt x="63" y="12"/>
                  </a:moveTo>
                  <a:cubicBezTo>
                    <a:pt x="56" y="25"/>
                    <a:pt x="29" y="52"/>
                    <a:pt x="15" y="58"/>
                  </a:cubicBezTo>
                  <a:cubicBezTo>
                    <a:pt x="0" y="64"/>
                    <a:pt x="17" y="76"/>
                    <a:pt x="17" y="76"/>
                  </a:cubicBezTo>
                  <a:cubicBezTo>
                    <a:pt x="17" y="76"/>
                    <a:pt x="24" y="86"/>
                    <a:pt x="33" y="73"/>
                  </a:cubicBezTo>
                  <a:cubicBezTo>
                    <a:pt x="43" y="60"/>
                    <a:pt x="59" y="40"/>
                    <a:pt x="70" y="14"/>
                  </a:cubicBezTo>
                  <a:cubicBezTo>
                    <a:pt x="70" y="12"/>
                    <a:pt x="70" y="10"/>
                    <a:pt x="70" y="10"/>
                  </a:cubicBezTo>
                  <a:cubicBezTo>
                    <a:pt x="70" y="10"/>
                    <a:pt x="70" y="0"/>
                    <a:pt x="63" y="12"/>
                  </a:cubicBezTo>
                  <a:close/>
                </a:path>
              </a:pathLst>
            </a:custGeom>
            <a:grpFill/>
            <a:ln>
              <a:noFill/>
            </a:ln>
          </p:spPr>
          <p:txBody>
            <a:bodyPr anchor="ctr"/>
            <a:lstStyle/>
            <a:p>
              <a:pPr algn="ctr"/>
              <a:endParaRPr/>
            </a:p>
          </p:txBody>
        </p:sp>
        <p:sp>
          <p:nvSpPr>
            <p:cNvPr id="1048737" name="îṡḻîḋe"/>
            <p:cNvSpPr/>
            <p:nvPr/>
          </p:nvSpPr>
          <p:spPr bwMode="auto">
            <a:xfrm>
              <a:off x="6817519" y="3032127"/>
              <a:ext cx="271463" cy="246063"/>
            </a:xfrm>
            <a:custGeom>
              <a:avLst/>
              <a:gdLst>
                <a:gd name="T0" fmla="*/ 37 w 52"/>
                <a:gd name="T1" fmla="*/ 2 h 47"/>
                <a:gd name="T2" fmla="*/ 10 w 52"/>
                <a:gd name="T3" fmla="*/ 11 h 47"/>
                <a:gd name="T4" fmla="*/ 6 w 52"/>
                <a:gd name="T5" fmla="*/ 21 h 47"/>
                <a:gd name="T6" fmla="*/ 19 w 52"/>
                <a:gd name="T7" fmla="*/ 29 h 47"/>
                <a:gd name="T8" fmla="*/ 25 w 52"/>
                <a:gd name="T9" fmla="*/ 32 h 47"/>
                <a:gd name="T10" fmla="*/ 20 w 52"/>
                <a:gd name="T11" fmla="*/ 47 h 47"/>
                <a:gd name="T12" fmla="*/ 36 w 52"/>
                <a:gd name="T13" fmla="*/ 41 h 47"/>
                <a:gd name="T14" fmla="*/ 51 w 52"/>
                <a:gd name="T15" fmla="*/ 17 h 47"/>
                <a:gd name="T16" fmla="*/ 37 w 52"/>
                <a:gd name="T17" fmla="*/ 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47">
                  <a:moveTo>
                    <a:pt x="37" y="2"/>
                  </a:moveTo>
                  <a:cubicBezTo>
                    <a:pt x="27" y="5"/>
                    <a:pt x="10" y="11"/>
                    <a:pt x="10" y="11"/>
                  </a:cubicBezTo>
                  <a:cubicBezTo>
                    <a:pt x="10" y="11"/>
                    <a:pt x="0" y="14"/>
                    <a:pt x="6" y="21"/>
                  </a:cubicBezTo>
                  <a:cubicBezTo>
                    <a:pt x="12" y="28"/>
                    <a:pt x="12" y="33"/>
                    <a:pt x="19" y="29"/>
                  </a:cubicBezTo>
                  <a:cubicBezTo>
                    <a:pt x="27" y="26"/>
                    <a:pt x="27" y="28"/>
                    <a:pt x="25" y="32"/>
                  </a:cubicBezTo>
                  <a:cubicBezTo>
                    <a:pt x="24" y="36"/>
                    <a:pt x="19" y="43"/>
                    <a:pt x="20" y="47"/>
                  </a:cubicBezTo>
                  <a:cubicBezTo>
                    <a:pt x="20" y="47"/>
                    <a:pt x="32" y="46"/>
                    <a:pt x="36" y="41"/>
                  </a:cubicBezTo>
                  <a:cubicBezTo>
                    <a:pt x="39" y="35"/>
                    <a:pt x="50" y="24"/>
                    <a:pt x="51" y="17"/>
                  </a:cubicBezTo>
                  <a:cubicBezTo>
                    <a:pt x="52" y="9"/>
                    <a:pt x="46" y="0"/>
                    <a:pt x="37" y="2"/>
                  </a:cubicBezTo>
                  <a:close/>
                </a:path>
              </a:pathLst>
            </a:custGeom>
            <a:grpFill/>
            <a:ln>
              <a:noFill/>
            </a:ln>
          </p:spPr>
          <p:txBody>
            <a:bodyPr anchor="ctr"/>
            <a:lstStyle/>
            <a:p>
              <a:pPr algn="ctr"/>
              <a:endParaRPr/>
            </a:p>
          </p:txBody>
        </p:sp>
        <p:sp>
          <p:nvSpPr>
            <p:cNvPr id="1048738" name="iŝľiḓê"/>
            <p:cNvSpPr/>
            <p:nvPr/>
          </p:nvSpPr>
          <p:spPr bwMode="auto">
            <a:xfrm>
              <a:off x="6792119" y="3273427"/>
              <a:ext cx="228600" cy="150813"/>
            </a:xfrm>
            <a:custGeom>
              <a:avLst/>
              <a:gdLst>
                <a:gd name="T0" fmla="*/ 31 w 44"/>
                <a:gd name="T1" fmla="*/ 3 h 29"/>
                <a:gd name="T2" fmla="*/ 8 w 44"/>
                <a:gd name="T3" fmla="*/ 9 h 29"/>
                <a:gd name="T4" fmla="*/ 7 w 44"/>
                <a:gd name="T5" fmla="*/ 20 h 29"/>
                <a:gd name="T6" fmla="*/ 31 w 44"/>
                <a:gd name="T7" fmla="*/ 23 h 29"/>
                <a:gd name="T8" fmla="*/ 44 w 44"/>
                <a:gd name="T9" fmla="*/ 2 h 29"/>
                <a:gd name="T10" fmla="*/ 31 w 44"/>
                <a:gd name="T11" fmla="*/ 3 h 29"/>
              </a:gdLst>
              <a:ahLst/>
              <a:cxnLst>
                <a:cxn ang="0">
                  <a:pos x="T0" y="T1"/>
                </a:cxn>
                <a:cxn ang="0">
                  <a:pos x="T2" y="T3"/>
                </a:cxn>
                <a:cxn ang="0">
                  <a:pos x="T4" y="T5"/>
                </a:cxn>
                <a:cxn ang="0">
                  <a:pos x="T6" y="T7"/>
                </a:cxn>
                <a:cxn ang="0">
                  <a:pos x="T8" y="T9"/>
                </a:cxn>
                <a:cxn ang="0">
                  <a:pos x="T10" y="T11"/>
                </a:cxn>
              </a:cxnLst>
              <a:rect l="0" t="0" r="r" b="b"/>
              <a:pathLst>
                <a:path w="44" h="29">
                  <a:moveTo>
                    <a:pt x="31" y="3"/>
                  </a:moveTo>
                  <a:cubicBezTo>
                    <a:pt x="24" y="6"/>
                    <a:pt x="8" y="9"/>
                    <a:pt x="8" y="9"/>
                  </a:cubicBezTo>
                  <a:cubicBezTo>
                    <a:pt x="8" y="9"/>
                    <a:pt x="0" y="13"/>
                    <a:pt x="7" y="20"/>
                  </a:cubicBezTo>
                  <a:cubicBezTo>
                    <a:pt x="13" y="27"/>
                    <a:pt x="22" y="29"/>
                    <a:pt x="31" y="23"/>
                  </a:cubicBezTo>
                  <a:cubicBezTo>
                    <a:pt x="41" y="17"/>
                    <a:pt x="43" y="13"/>
                    <a:pt x="44" y="2"/>
                  </a:cubicBezTo>
                  <a:cubicBezTo>
                    <a:pt x="44" y="2"/>
                    <a:pt x="38" y="0"/>
                    <a:pt x="31" y="3"/>
                  </a:cubicBezTo>
                  <a:close/>
                </a:path>
              </a:pathLst>
            </a:custGeom>
            <a:grpFill/>
            <a:ln>
              <a:noFill/>
            </a:ln>
          </p:spPr>
          <p:txBody>
            <a:bodyPr anchor="ctr"/>
            <a:lstStyle/>
            <a:p>
              <a:pPr algn="ctr"/>
              <a:endParaRPr/>
            </a:p>
          </p:txBody>
        </p:sp>
        <p:sp>
          <p:nvSpPr>
            <p:cNvPr id="1048739" name="ïŝľîḋe"/>
            <p:cNvSpPr/>
            <p:nvPr/>
          </p:nvSpPr>
          <p:spPr bwMode="auto">
            <a:xfrm>
              <a:off x="7363619" y="2876552"/>
              <a:ext cx="566738" cy="625475"/>
            </a:xfrm>
            <a:custGeom>
              <a:avLst/>
              <a:gdLst>
                <a:gd name="T0" fmla="*/ 108 w 109"/>
                <a:gd name="T1" fmla="*/ 54 h 120"/>
                <a:gd name="T2" fmla="*/ 97 w 109"/>
                <a:gd name="T3" fmla="*/ 52 h 120"/>
                <a:gd name="T4" fmla="*/ 84 w 109"/>
                <a:gd name="T5" fmla="*/ 58 h 120"/>
                <a:gd name="T6" fmla="*/ 89 w 109"/>
                <a:gd name="T7" fmla="*/ 43 h 120"/>
                <a:gd name="T8" fmla="*/ 85 w 109"/>
                <a:gd name="T9" fmla="*/ 10 h 120"/>
                <a:gd name="T10" fmla="*/ 70 w 109"/>
                <a:gd name="T11" fmla="*/ 16 h 120"/>
                <a:gd name="T12" fmla="*/ 68 w 109"/>
                <a:gd name="T13" fmla="*/ 53 h 120"/>
                <a:gd name="T14" fmla="*/ 53 w 109"/>
                <a:gd name="T15" fmla="*/ 72 h 120"/>
                <a:gd name="T16" fmla="*/ 11 w 109"/>
                <a:gd name="T17" fmla="*/ 79 h 120"/>
                <a:gd name="T18" fmla="*/ 2 w 109"/>
                <a:gd name="T19" fmla="*/ 89 h 120"/>
                <a:gd name="T20" fmla="*/ 20 w 109"/>
                <a:gd name="T21" fmla="*/ 100 h 120"/>
                <a:gd name="T22" fmla="*/ 31 w 109"/>
                <a:gd name="T23" fmla="*/ 98 h 120"/>
                <a:gd name="T24" fmla="*/ 41 w 109"/>
                <a:gd name="T25" fmla="*/ 94 h 120"/>
                <a:gd name="T26" fmla="*/ 49 w 109"/>
                <a:gd name="T27" fmla="*/ 90 h 120"/>
                <a:gd name="T28" fmla="*/ 54 w 109"/>
                <a:gd name="T29" fmla="*/ 92 h 120"/>
                <a:gd name="T30" fmla="*/ 32 w 109"/>
                <a:gd name="T31" fmla="*/ 110 h 120"/>
                <a:gd name="T32" fmla="*/ 35 w 109"/>
                <a:gd name="T33" fmla="*/ 119 h 120"/>
                <a:gd name="T34" fmla="*/ 70 w 109"/>
                <a:gd name="T35" fmla="*/ 92 h 120"/>
                <a:gd name="T36" fmla="*/ 89 w 109"/>
                <a:gd name="T37" fmla="*/ 72 h 120"/>
                <a:gd name="T38" fmla="*/ 108 w 109"/>
                <a:gd name="T39" fmla="*/ 5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120">
                  <a:moveTo>
                    <a:pt x="108" y="54"/>
                  </a:moveTo>
                  <a:cubicBezTo>
                    <a:pt x="109" y="45"/>
                    <a:pt x="101" y="49"/>
                    <a:pt x="97" y="52"/>
                  </a:cubicBezTo>
                  <a:cubicBezTo>
                    <a:pt x="94" y="54"/>
                    <a:pt x="86" y="57"/>
                    <a:pt x="84" y="58"/>
                  </a:cubicBezTo>
                  <a:cubicBezTo>
                    <a:pt x="84" y="58"/>
                    <a:pt x="86" y="48"/>
                    <a:pt x="89" y="43"/>
                  </a:cubicBezTo>
                  <a:cubicBezTo>
                    <a:pt x="92" y="37"/>
                    <a:pt x="96" y="21"/>
                    <a:pt x="85" y="10"/>
                  </a:cubicBezTo>
                  <a:cubicBezTo>
                    <a:pt x="74" y="0"/>
                    <a:pt x="72" y="5"/>
                    <a:pt x="70" y="16"/>
                  </a:cubicBezTo>
                  <a:cubicBezTo>
                    <a:pt x="67" y="26"/>
                    <a:pt x="72" y="36"/>
                    <a:pt x="68" y="53"/>
                  </a:cubicBezTo>
                  <a:cubicBezTo>
                    <a:pt x="64" y="70"/>
                    <a:pt x="64" y="68"/>
                    <a:pt x="53" y="72"/>
                  </a:cubicBezTo>
                  <a:cubicBezTo>
                    <a:pt x="42" y="76"/>
                    <a:pt x="27" y="81"/>
                    <a:pt x="11" y="79"/>
                  </a:cubicBezTo>
                  <a:cubicBezTo>
                    <a:pt x="3" y="78"/>
                    <a:pt x="0" y="75"/>
                    <a:pt x="2" y="89"/>
                  </a:cubicBezTo>
                  <a:cubicBezTo>
                    <a:pt x="2" y="89"/>
                    <a:pt x="4" y="97"/>
                    <a:pt x="20" y="100"/>
                  </a:cubicBezTo>
                  <a:cubicBezTo>
                    <a:pt x="24" y="101"/>
                    <a:pt x="27" y="99"/>
                    <a:pt x="31" y="98"/>
                  </a:cubicBezTo>
                  <a:cubicBezTo>
                    <a:pt x="35" y="98"/>
                    <a:pt x="38" y="96"/>
                    <a:pt x="41" y="94"/>
                  </a:cubicBezTo>
                  <a:cubicBezTo>
                    <a:pt x="46" y="92"/>
                    <a:pt x="49" y="90"/>
                    <a:pt x="49" y="90"/>
                  </a:cubicBezTo>
                  <a:cubicBezTo>
                    <a:pt x="49" y="90"/>
                    <a:pt x="55" y="89"/>
                    <a:pt x="54" y="92"/>
                  </a:cubicBezTo>
                  <a:cubicBezTo>
                    <a:pt x="53" y="95"/>
                    <a:pt x="47" y="104"/>
                    <a:pt x="32" y="110"/>
                  </a:cubicBezTo>
                  <a:cubicBezTo>
                    <a:pt x="17" y="116"/>
                    <a:pt x="29" y="120"/>
                    <a:pt x="35" y="119"/>
                  </a:cubicBezTo>
                  <a:cubicBezTo>
                    <a:pt x="40" y="118"/>
                    <a:pt x="61" y="116"/>
                    <a:pt x="70" y="92"/>
                  </a:cubicBezTo>
                  <a:cubicBezTo>
                    <a:pt x="80" y="69"/>
                    <a:pt x="89" y="72"/>
                    <a:pt x="89" y="72"/>
                  </a:cubicBezTo>
                  <a:cubicBezTo>
                    <a:pt x="89" y="72"/>
                    <a:pt x="107" y="63"/>
                    <a:pt x="108" y="54"/>
                  </a:cubicBezTo>
                  <a:close/>
                </a:path>
              </a:pathLst>
            </a:custGeom>
            <a:grpFill/>
            <a:ln>
              <a:noFill/>
            </a:ln>
          </p:spPr>
          <p:txBody>
            <a:bodyPr anchor="ctr"/>
            <a:lstStyle/>
            <a:p>
              <a:pPr algn="ctr"/>
              <a:endParaRPr/>
            </a:p>
          </p:txBody>
        </p:sp>
        <p:sp>
          <p:nvSpPr>
            <p:cNvPr id="1048740" name="ïsļidé"/>
            <p:cNvSpPr/>
            <p:nvPr/>
          </p:nvSpPr>
          <p:spPr bwMode="auto">
            <a:xfrm>
              <a:off x="7809707" y="3346452"/>
              <a:ext cx="161925" cy="187325"/>
            </a:xfrm>
            <a:custGeom>
              <a:avLst/>
              <a:gdLst>
                <a:gd name="T0" fmla="*/ 17 w 31"/>
                <a:gd name="T1" fmla="*/ 6 h 36"/>
                <a:gd name="T2" fmla="*/ 3 w 31"/>
                <a:gd name="T3" fmla="*/ 7 h 36"/>
                <a:gd name="T4" fmla="*/ 9 w 31"/>
                <a:gd name="T5" fmla="*/ 27 h 36"/>
                <a:gd name="T6" fmla="*/ 12 w 31"/>
                <a:gd name="T7" fmla="*/ 36 h 36"/>
                <a:gd name="T8" fmla="*/ 26 w 31"/>
                <a:gd name="T9" fmla="*/ 17 h 36"/>
                <a:gd name="T10" fmla="*/ 17 w 31"/>
                <a:gd name="T11" fmla="*/ 6 h 36"/>
              </a:gdLst>
              <a:ahLst/>
              <a:cxnLst>
                <a:cxn ang="0">
                  <a:pos x="T0" y="T1"/>
                </a:cxn>
                <a:cxn ang="0">
                  <a:pos x="T2" y="T3"/>
                </a:cxn>
                <a:cxn ang="0">
                  <a:pos x="T4" y="T5"/>
                </a:cxn>
                <a:cxn ang="0">
                  <a:pos x="T6" y="T7"/>
                </a:cxn>
                <a:cxn ang="0">
                  <a:pos x="T8" y="T9"/>
                </a:cxn>
                <a:cxn ang="0">
                  <a:pos x="T10" y="T11"/>
                </a:cxn>
              </a:cxnLst>
              <a:rect l="0" t="0" r="r" b="b"/>
              <a:pathLst>
                <a:path w="31" h="36">
                  <a:moveTo>
                    <a:pt x="17" y="6"/>
                  </a:moveTo>
                  <a:cubicBezTo>
                    <a:pt x="17" y="6"/>
                    <a:pt x="6" y="0"/>
                    <a:pt x="3" y="7"/>
                  </a:cubicBezTo>
                  <a:cubicBezTo>
                    <a:pt x="0" y="14"/>
                    <a:pt x="6" y="23"/>
                    <a:pt x="9" y="27"/>
                  </a:cubicBezTo>
                  <a:cubicBezTo>
                    <a:pt x="12" y="31"/>
                    <a:pt x="5" y="36"/>
                    <a:pt x="12" y="36"/>
                  </a:cubicBezTo>
                  <a:cubicBezTo>
                    <a:pt x="20" y="36"/>
                    <a:pt x="31" y="33"/>
                    <a:pt x="26" y="17"/>
                  </a:cubicBezTo>
                  <a:cubicBezTo>
                    <a:pt x="23" y="10"/>
                    <a:pt x="17" y="6"/>
                    <a:pt x="17" y="6"/>
                  </a:cubicBezTo>
                  <a:close/>
                </a:path>
              </a:pathLst>
            </a:custGeom>
            <a:grpFill/>
            <a:ln>
              <a:noFill/>
            </a:ln>
          </p:spPr>
          <p:txBody>
            <a:bodyPr anchor="ctr"/>
            <a:lstStyle/>
            <a:p>
              <a:pPr algn="ctr"/>
              <a:endParaRPr/>
            </a:p>
          </p:txBody>
        </p:sp>
        <p:sp>
          <p:nvSpPr>
            <p:cNvPr id="1048741" name="îşḷiḓê"/>
            <p:cNvSpPr/>
            <p:nvPr/>
          </p:nvSpPr>
          <p:spPr bwMode="auto">
            <a:xfrm>
              <a:off x="8266907" y="3121027"/>
              <a:ext cx="93663" cy="146050"/>
            </a:xfrm>
            <a:custGeom>
              <a:avLst/>
              <a:gdLst>
                <a:gd name="T0" fmla="*/ 11 w 18"/>
                <a:gd name="T1" fmla="*/ 27 h 28"/>
                <a:gd name="T2" fmla="*/ 17 w 18"/>
                <a:gd name="T3" fmla="*/ 10 h 28"/>
                <a:gd name="T4" fmla="*/ 14 w 18"/>
                <a:gd name="T5" fmla="*/ 4 h 28"/>
                <a:gd name="T6" fmla="*/ 8 w 18"/>
                <a:gd name="T7" fmla="*/ 0 h 28"/>
                <a:gd name="T8" fmla="*/ 1 w 18"/>
                <a:gd name="T9" fmla="*/ 12 h 28"/>
                <a:gd name="T10" fmla="*/ 11 w 18"/>
                <a:gd name="T11" fmla="*/ 27 h 28"/>
              </a:gdLst>
              <a:ahLst/>
              <a:cxnLst>
                <a:cxn ang="0">
                  <a:pos x="T0" y="T1"/>
                </a:cxn>
                <a:cxn ang="0">
                  <a:pos x="T2" y="T3"/>
                </a:cxn>
                <a:cxn ang="0">
                  <a:pos x="T4" y="T5"/>
                </a:cxn>
                <a:cxn ang="0">
                  <a:pos x="T6" y="T7"/>
                </a:cxn>
                <a:cxn ang="0">
                  <a:pos x="T8" y="T9"/>
                </a:cxn>
                <a:cxn ang="0">
                  <a:pos x="T10" y="T11"/>
                </a:cxn>
              </a:cxnLst>
              <a:rect l="0" t="0" r="r" b="b"/>
              <a:pathLst>
                <a:path w="18" h="28">
                  <a:moveTo>
                    <a:pt x="11" y="27"/>
                  </a:moveTo>
                  <a:cubicBezTo>
                    <a:pt x="15" y="25"/>
                    <a:pt x="18" y="21"/>
                    <a:pt x="17" y="10"/>
                  </a:cubicBezTo>
                  <a:cubicBezTo>
                    <a:pt x="16" y="7"/>
                    <a:pt x="15" y="6"/>
                    <a:pt x="14" y="4"/>
                  </a:cubicBezTo>
                  <a:cubicBezTo>
                    <a:pt x="11" y="2"/>
                    <a:pt x="9" y="0"/>
                    <a:pt x="8" y="0"/>
                  </a:cubicBezTo>
                  <a:cubicBezTo>
                    <a:pt x="6" y="0"/>
                    <a:pt x="0" y="2"/>
                    <a:pt x="1" y="12"/>
                  </a:cubicBezTo>
                  <a:cubicBezTo>
                    <a:pt x="2" y="21"/>
                    <a:pt x="7" y="28"/>
                    <a:pt x="11" y="27"/>
                  </a:cubicBezTo>
                  <a:close/>
                </a:path>
              </a:pathLst>
            </a:custGeom>
            <a:grpFill/>
            <a:ln>
              <a:noFill/>
            </a:ln>
          </p:spPr>
          <p:txBody>
            <a:bodyPr anchor="ctr"/>
            <a:lstStyle/>
            <a:p>
              <a:pPr algn="ctr"/>
              <a:endParaRPr/>
            </a:p>
          </p:txBody>
        </p:sp>
        <p:sp>
          <p:nvSpPr>
            <p:cNvPr id="1048742" name="íşlîḑê"/>
            <p:cNvSpPr/>
            <p:nvPr/>
          </p:nvSpPr>
          <p:spPr bwMode="auto">
            <a:xfrm>
              <a:off x="8209757" y="2776539"/>
              <a:ext cx="623888" cy="846138"/>
            </a:xfrm>
            <a:custGeom>
              <a:avLst/>
              <a:gdLst>
                <a:gd name="T0" fmla="*/ 100 w 120"/>
                <a:gd name="T1" fmla="*/ 60 h 162"/>
                <a:gd name="T2" fmla="*/ 107 w 120"/>
                <a:gd name="T3" fmla="*/ 27 h 162"/>
                <a:gd name="T4" fmla="*/ 95 w 120"/>
                <a:gd name="T5" fmla="*/ 23 h 162"/>
                <a:gd name="T6" fmla="*/ 91 w 120"/>
                <a:gd name="T7" fmla="*/ 3 h 162"/>
                <a:gd name="T8" fmla="*/ 84 w 120"/>
                <a:gd name="T9" fmla="*/ 9 h 162"/>
                <a:gd name="T10" fmla="*/ 77 w 120"/>
                <a:gd name="T11" fmla="*/ 19 h 162"/>
                <a:gd name="T12" fmla="*/ 69 w 120"/>
                <a:gd name="T13" fmla="*/ 19 h 162"/>
                <a:gd name="T14" fmla="*/ 56 w 120"/>
                <a:gd name="T15" fmla="*/ 28 h 162"/>
                <a:gd name="T16" fmla="*/ 60 w 120"/>
                <a:gd name="T17" fmla="*/ 33 h 162"/>
                <a:gd name="T18" fmla="*/ 59 w 120"/>
                <a:gd name="T19" fmla="*/ 43 h 162"/>
                <a:gd name="T20" fmla="*/ 50 w 120"/>
                <a:gd name="T21" fmla="*/ 52 h 162"/>
                <a:gd name="T22" fmla="*/ 52 w 120"/>
                <a:gd name="T23" fmla="*/ 60 h 162"/>
                <a:gd name="T24" fmla="*/ 48 w 120"/>
                <a:gd name="T25" fmla="*/ 56 h 162"/>
                <a:gd name="T26" fmla="*/ 32 w 120"/>
                <a:gd name="T27" fmla="*/ 37 h 162"/>
                <a:gd name="T28" fmla="*/ 26 w 120"/>
                <a:gd name="T29" fmla="*/ 50 h 162"/>
                <a:gd name="T30" fmla="*/ 33 w 120"/>
                <a:gd name="T31" fmla="*/ 76 h 162"/>
                <a:gd name="T32" fmla="*/ 45 w 120"/>
                <a:gd name="T33" fmla="*/ 77 h 162"/>
                <a:gd name="T34" fmla="*/ 58 w 120"/>
                <a:gd name="T35" fmla="*/ 72 h 162"/>
                <a:gd name="T36" fmla="*/ 62 w 120"/>
                <a:gd name="T37" fmla="*/ 75 h 162"/>
                <a:gd name="T38" fmla="*/ 22 w 120"/>
                <a:gd name="T39" fmla="*/ 101 h 162"/>
                <a:gd name="T40" fmla="*/ 25 w 120"/>
                <a:gd name="T41" fmla="*/ 111 h 162"/>
                <a:gd name="T42" fmla="*/ 55 w 120"/>
                <a:gd name="T43" fmla="*/ 100 h 162"/>
                <a:gd name="T44" fmla="*/ 59 w 120"/>
                <a:gd name="T45" fmla="*/ 103 h 162"/>
                <a:gd name="T46" fmla="*/ 39 w 120"/>
                <a:gd name="T47" fmla="*/ 119 h 162"/>
                <a:gd name="T48" fmla="*/ 12 w 120"/>
                <a:gd name="T49" fmla="*/ 128 h 162"/>
                <a:gd name="T50" fmla="*/ 7 w 120"/>
                <a:gd name="T51" fmla="*/ 136 h 162"/>
                <a:gd name="T52" fmla="*/ 30 w 120"/>
                <a:gd name="T53" fmla="*/ 141 h 162"/>
                <a:gd name="T54" fmla="*/ 55 w 120"/>
                <a:gd name="T55" fmla="*/ 136 h 162"/>
                <a:gd name="T56" fmla="*/ 43 w 120"/>
                <a:gd name="T57" fmla="*/ 148 h 162"/>
                <a:gd name="T58" fmla="*/ 50 w 120"/>
                <a:gd name="T59" fmla="*/ 158 h 162"/>
                <a:gd name="T60" fmla="*/ 71 w 120"/>
                <a:gd name="T61" fmla="*/ 149 h 162"/>
                <a:gd name="T62" fmla="*/ 71 w 120"/>
                <a:gd name="T63" fmla="*/ 125 h 162"/>
                <a:gd name="T64" fmla="*/ 79 w 120"/>
                <a:gd name="T65" fmla="*/ 120 h 162"/>
                <a:gd name="T66" fmla="*/ 75 w 120"/>
                <a:gd name="T67" fmla="*/ 102 h 162"/>
                <a:gd name="T68" fmla="*/ 96 w 120"/>
                <a:gd name="T69" fmla="*/ 86 h 162"/>
                <a:gd name="T70" fmla="*/ 102 w 120"/>
                <a:gd name="T71" fmla="*/ 75 h 162"/>
                <a:gd name="T72" fmla="*/ 100 w 120"/>
                <a:gd name="T73" fmla="*/ 60 h 162"/>
                <a:gd name="T74" fmla="*/ 90 w 120"/>
                <a:gd name="T75" fmla="*/ 49 h 162"/>
                <a:gd name="T76" fmla="*/ 86 w 120"/>
                <a:gd name="T77" fmla="*/ 53 h 162"/>
                <a:gd name="T78" fmla="*/ 83 w 120"/>
                <a:gd name="T79" fmla="*/ 53 h 162"/>
                <a:gd name="T80" fmla="*/ 80 w 120"/>
                <a:gd name="T81" fmla="*/ 48 h 162"/>
                <a:gd name="T82" fmla="*/ 89 w 120"/>
                <a:gd name="T83" fmla="*/ 44 h 162"/>
                <a:gd name="T84" fmla="*/ 90 w 120"/>
                <a:gd name="T85" fmla="*/ 4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162">
                  <a:moveTo>
                    <a:pt x="100" y="60"/>
                  </a:moveTo>
                  <a:cubicBezTo>
                    <a:pt x="108" y="50"/>
                    <a:pt x="120" y="40"/>
                    <a:pt x="107" y="27"/>
                  </a:cubicBezTo>
                  <a:cubicBezTo>
                    <a:pt x="107" y="27"/>
                    <a:pt x="105" y="24"/>
                    <a:pt x="95" y="23"/>
                  </a:cubicBezTo>
                  <a:cubicBezTo>
                    <a:pt x="95" y="23"/>
                    <a:pt x="105" y="8"/>
                    <a:pt x="91" y="3"/>
                  </a:cubicBezTo>
                  <a:cubicBezTo>
                    <a:pt x="91" y="3"/>
                    <a:pt x="88" y="0"/>
                    <a:pt x="84" y="9"/>
                  </a:cubicBezTo>
                  <a:cubicBezTo>
                    <a:pt x="80" y="17"/>
                    <a:pt x="77" y="17"/>
                    <a:pt x="77" y="19"/>
                  </a:cubicBezTo>
                  <a:cubicBezTo>
                    <a:pt x="77" y="21"/>
                    <a:pt x="74" y="21"/>
                    <a:pt x="69" y="19"/>
                  </a:cubicBezTo>
                  <a:cubicBezTo>
                    <a:pt x="64" y="17"/>
                    <a:pt x="56" y="19"/>
                    <a:pt x="56" y="28"/>
                  </a:cubicBezTo>
                  <a:cubicBezTo>
                    <a:pt x="56" y="28"/>
                    <a:pt x="56" y="31"/>
                    <a:pt x="60" y="33"/>
                  </a:cubicBezTo>
                  <a:cubicBezTo>
                    <a:pt x="63" y="36"/>
                    <a:pt x="66" y="37"/>
                    <a:pt x="59" y="43"/>
                  </a:cubicBezTo>
                  <a:cubicBezTo>
                    <a:pt x="53" y="49"/>
                    <a:pt x="50" y="40"/>
                    <a:pt x="50" y="52"/>
                  </a:cubicBezTo>
                  <a:cubicBezTo>
                    <a:pt x="50" y="52"/>
                    <a:pt x="57" y="57"/>
                    <a:pt x="52" y="60"/>
                  </a:cubicBezTo>
                  <a:cubicBezTo>
                    <a:pt x="47" y="63"/>
                    <a:pt x="48" y="59"/>
                    <a:pt x="48" y="56"/>
                  </a:cubicBezTo>
                  <a:cubicBezTo>
                    <a:pt x="48" y="59"/>
                    <a:pt x="43" y="42"/>
                    <a:pt x="32" y="37"/>
                  </a:cubicBezTo>
                  <a:cubicBezTo>
                    <a:pt x="30" y="37"/>
                    <a:pt x="24" y="37"/>
                    <a:pt x="26" y="50"/>
                  </a:cubicBezTo>
                  <a:cubicBezTo>
                    <a:pt x="28" y="63"/>
                    <a:pt x="32" y="66"/>
                    <a:pt x="33" y="76"/>
                  </a:cubicBezTo>
                  <a:cubicBezTo>
                    <a:pt x="33" y="87"/>
                    <a:pt x="43" y="82"/>
                    <a:pt x="45" y="77"/>
                  </a:cubicBezTo>
                  <a:cubicBezTo>
                    <a:pt x="46" y="72"/>
                    <a:pt x="58" y="72"/>
                    <a:pt x="58" y="72"/>
                  </a:cubicBezTo>
                  <a:cubicBezTo>
                    <a:pt x="58" y="72"/>
                    <a:pt x="68" y="71"/>
                    <a:pt x="62" y="75"/>
                  </a:cubicBezTo>
                  <a:cubicBezTo>
                    <a:pt x="56" y="80"/>
                    <a:pt x="22" y="101"/>
                    <a:pt x="22" y="101"/>
                  </a:cubicBezTo>
                  <a:cubicBezTo>
                    <a:pt x="22" y="101"/>
                    <a:pt x="9" y="108"/>
                    <a:pt x="25" y="111"/>
                  </a:cubicBezTo>
                  <a:cubicBezTo>
                    <a:pt x="42" y="113"/>
                    <a:pt x="55" y="100"/>
                    <a:pt x="55" y="100"/>
                  </a:cubicBezTo>
                  <a:cubicBezTo>
                    <a:pt x="55" y="100"/>
                    <a:pt x="61" y="95"/>
                    <a:pt x="59" y="103"/>
                  </a:cubicBezTo>
                  <a:cubicBezTo>
                    <a:pt x="56" y="111"/>
                    <a:pt x="39" y="119"/>
                    <a:pt x="39" y="119"/>
                  </a:cubicBezTo>
                  <a:cubicBezTo>
                    <a:pt x="39" y="119"/>
                    <a:pt x="23" y="125"/>
                    <a:pt x="12" y="128"/>
                  </a:cubicBezTo>
                  <a:cubicBezTo>
                    <a:pt x="0" y="130"/>
                    <a:pt x="4" y="130"/>
                    <a:pt x="7" y="136"/>
                  </a:cubicBezTo>
                  <a:cubicBezTo>
                    <a:pt x="10" y="143"/>
                    <a:pt x="21" y="147"/>
                    <a:pt x="30" y="141"/>
                  </a:cubicBezTo>
                  <a:cubicBezTo>
                    <a:pt x="38" y="135"/>
                    <a:pt x="56" y="129"/>
                    <a:pt x="55" y="136"/>
                  </a:cubicBezTo>
                  <a:cubicBezTo>
                    <a:pt x="55" y="143"/>
                    <a:pt x="54" y="145"/>
                    <a:pt x="43" y="148"/>
                  </a:cubicBezTo>
                  <a:cubicBezTo>
                    <a:pt x="32" y="152"/>
                    <a:pt x="37" y="154"/>
                    <a:pt x="50" y="158"/>
                  </a:cubicBezTo>
                  <a:cubicBezTo>
                    <a:pt x="63" y="162"/>
                    <a:pt x="71" y="157"/>
                    <a:pt x="71" y="149"/>
                  </a:cubicBezTo>
                  <a:cubicBezTo>
                    <a:pt x="71" y="140"/>
                    <a:pt x="71" y="125"/>
                    <a:pt x="71" y="125"/>
                  </a:cubicBezTo>
                  <a:cubicBezTo>
                    <a:pt x="71" y="125"/>
                    <a:pt x="76" y="121"/>
                    <a:pt x="79" y="120"/>
                  </a:cubicBezTo>
                  <a:cubicBezTo>
                    <a:pt x="82" y="119"/>
                    <a:pt x="85" y="103"/>
                    <a:pt x="75" y="102"/>
                  </a:cubicBezTo>
                  <a:cubicBezTo>
                    <a:pt x="75" y="102"/>
                    <a:pt x="81" y="90"/>
                    <a:pt x="96" y="86"/>
                  </a:cubicBezTo>
                  <a:cubicBezTo>
                    <a:pt x="96" y="86"/>
                    <a:pt x="102" y="84"/>
                    <a:pt x="102" y="75"/>
                  </a:cubicBezTo>
                  <a:cubicBezTo>
                    <a:pt x="102" y="66"/>
                    <a:pt x="91" y="70"/>
                    <a:pt x="100" y="60"/>
                  </a:cubicBezTo>
                  <a:close/>
                  <a:moveTo>
                    <a:pt x="90" y="49"/>
                  </a:moveTo>
                  <a:cubicBezTo>
                    <a:pt x="88" y="51"/>
                    <a:pt x="86" y="53"/>
                    <a:pt x="86" y="53"/>
                  </a:cubicBezTo>
                  <a:cubicBezTo>
                    <a:pt x="85" y="59"/>
                    <a:pt x="85" y="55"/>
                    <a:pt x="83" y="53"/>
                  </a:cubicBezTo>
                  <a:cubicBezTo>
                    <a:pt x="80" y="51"/>
                    <a:pt x="80" y="48"/>
                    <a:pt x="80" y="48"/>
                  </a:cubicBezTo>
                  <a:cubicBezTo>
                    <a:pt x="81" y="38"/>
                    <a:pt x="89" y="44"/>
                    <a:pt x="89" y="44"/>
                  </a:cubicBezTo>
                  <a:cubicBezTo>
                    <a:pt x="89" y="44"/>
                    <a:pt x="92" y="48"/>
                    <a:pt x="90" y="49"/>
                  </a:cubicBezTo>
                  <a:close/>
                </a:path>
              </a:pathLst>
            </a:custGeom>
            <a:grpFill/>
            <a:ln>
              <a:noFill/>
            </a:ln>
          </p:spPr>
          <p:txBody>
            <a:bodyPr anchor="ctr"/>
            <a:lstStyle/>
            <a:p>
              <a:pPr algn="ctr"/>
              <a:endParaRPr/>
            </a:p>
          </p:txBody>
        </p:sp>
        <p:sp>
          <p:nvSpPr>
            <p:cNvPr id="1048743" name="ïş1ïḑè"/>
            <p:cNvSpPr/>
            <p:nvPr/>
          </p:nvSpPr>
          <p:spPr bwMode="auto">
            <a:xfrm>
              <a:off x="5342732" y="3867152"/>
              <a:ext cx="166688" cy="209550"/>
            </a:xfrm>
            <a:custGeom>
              <a:avLst/>
              <a:gdLst>
                <a:gd name="T0" fmla="*/ 0 w 105"/>
                <a:gd name="T1" fmla="*/ 132 h 132"/>
                <a:gd name="T2" fmla="*/ 0 w 105"/>
                <a:gd name="T3" fmla="*/ 109 h 132"/>
                <a:gd name="T4" fmla="*/ 69 w 105"/>
                <a:gd name="T5" fmla="*/ 23 h 132"/>
                <a:gd name="T6" fmla="*/ 7 w 105"/>
                <a:gd name="T7" fmla="*/ 23 h 132"/>
                <a:gd name="T8" fmla="*/ 7 w 105"/>
                <a:gd name="T9" fmla="*/ 0 h 132"/>
                <a:gd name="T10" fmla="*/ 102 w 105"/>
                <a:gd name="T11" fmla="*/ 0 h 132"/>
                <a:gd name="T12" fmla="*/ 102 w 105"/>
                <a:gd name="T13" fmla="*/ 23 h 132"/>
                <a:gd name="T14" fmla="*/ 33 w 105"/>
                <a:gd name="T15" fmla="*/ 112 h 132"/>
                <a:gd name="T16" fmla="*/ 105 w 105"/>
                <a:gd name="T17" fmla="*/ 112 h 132"/>
                <a:gd name="T18" fmla="*/ 105 w 105"/>
                <a:gd name="T19" fmla="*/ 132 h 132"/>
                <a:gd name="T20" fmla="*/ 0 w 105"/>
                <a:gd name="T2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132">
                  <a:moveTo>
                    <a:pt x="0" y="132"/>
                  </a:moveTo>
                  <a:lnTo>
                    <a:pt x="0" y="109"/>
                  </a:lnTo>
                  <a:lnTo>
                    <a:pt x="69" y="23"/>
                  </a:lnTo>
                  <a:lnTo>
                    <a:pt x="7" y="23"/>
                  </a:lnTo>
                  <a:lnTo>
                    <a:pt x="7" y="0"/>
                  </a:lnTo>
                  <a:lnTo>
                    <a:pt x="102" y="0"/>
                  </a:lnTo>
                  <a:lnTo>
                    <a:pt x="102" y="23"/>
                  </a:lnTo>
                  <a:lnTo>
                    <a:pt x="33" y="112"/>
                  </a:lnTo>
                  <a:lnTo>
                    <a:pt x="105" y="112"/>
                  </a:lnTo>
                  <a:lnTo>
                    <a:pt x="105" y="132"/>
                  </a:lnTo>
                  <a:lnTo>
                    <a:pt x="0" y="132"/>
                  </a:lnTo>
                  <a:close/>
                </a:path>
              </a:pathLst>
            </a:custGeom>
            <a:grpFill/>
            <a:ln>
              <a:noFill/>
            </a:ln>
          </p:spPr>
          <p:txBody>
            <a:bodyPr anchor="ctr"/>
            <a:lstStyle/>
            <a:p>
              <a:pPr algn="ctr"/>
              <a:endParaRPr/>
            </a:p>
          </p:txBody>
        </p:sp>
        <p:sp>
          <p:nvSpPr>
            <p:cNvPr id="1048744" name="íśḷîďe"/>
            <p:cNvSpPr/>
            <p:nvPr/>
          </p:nvSpPr>
          <p:spPr bwMode="auto">
            <a:xfrm>
              <a:off x="5550694" y="3867152"/>
              <a:ext cx="166688" cy="209550"/>
            </a:xfrm>
            <a:custGeom>
              <a:avLst/>
              <a:gdLst>
                <a:gd name="T0" fmla="*/ 0 w 105"/>
                <a:gd name="T1" fmla="*/ 132 h 132"/>
                <a:gd name="T2" fmla="*/ 0 w 105"/>
                <a:gd name="T3" fmla="*/ 0 h 132"/>
                <a:gd name="T4" fmla="*/ 30 w 105"/>
                <a:gd name="T5" fmla="*/ 0 h 132"/>
                <a:gd name="T6" fmla="*/ 30 w 105"/>
                <a:gd name="T7" fmla="*/ 53 h 132"/>
                <a:gd name="T8" fmla="*/ 79 w 105"/>
                <a:gd name="T9" fmla="*/ 53 h 132"/>
                <a:gd name="T10" fmla="*/ 79 w 105"/>
                <a:gd name="T11" fmla="*/ 0 h 132"/>
                <a:gd name="T12" fmla="*/ 105 w 105"/>
                <a:gd name="T13" fmla="*/ 0 h 132"/>
                <a:gd name="T14" fmla="*/ 105 w 105"/>
                <a:gd name="T15" fmla="*/ 132 h 132"/>
                <a:gd name="T16" fmla="*/ 79 w 105"/>
                <a:gd name="T17" fmla="*/ 132 h 132"/>
                <a:gd name="T18" fmla="*/ 79 w 105"/>
                <a:gd name="T19" fmla="*/ 76 h 132"/>
                <a:gd name="T20" fmla="*/ 30 w 105"/>
                <a:gd name="T21" fmla="*/ 76 h 132"/>
                <a:gd name="T22" fmla="*/ 30 w 105"/>
                <a:gd name="T23" fmla="*/ 132 h 132"/>
                <a:gd name="T24" fmla="*/ 0 w 105"/>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32">
                  <a:moveTo>
                    <a:pt x="0" y="132"/>
                  </a:moveTo>
                  <a:lnTo>
                    <a:pt x="0" y="0"/>
                  </a:lnTo>
                  <a:lnTo>
                    <a:pt x="30" y="0"/>
                  </a:lnTo>
                  <a:lnTo>
                    <a:pt x="30" y="53"/>
                  </a:lnTo>
                  <a:lnTo>
                    <a:pt x="79" y="53"/>
                  </a:lnTo>
                  <a:lnTo>
                    <a:pt x="79" y="0"/>
                  </a:lnTo>
                  <a:lnTo>
                    <a:pt x="105" y="0"/>
                  </a:lnTo>
                  <a:lnTo>
                    <a:pt x="105" y="132"/>
                  </a:lnTo>
                  <a:lnTo>
                    <a:pt x="79" y="132"/>
                  </a:lnTo>
                  <a:lnTo>
                    <a:pt x="79" y="76"/>
                  </a:lnTo>
                  <a:lnTo>
                    <a:pt x="30" y="76"/>
                  </a:lnTo>
                  <a:lnTo>
                    <a:pt x="30" y="132"/>
                  </a:lnTo>
                  <a:lnTo>
                    <a:pt x="0" y="132"/>
                  </a:lnTo>
                  <a:close/>
                </a:path>
              </a:pathLst>
            </a:custGeom>
            <a:grpFill/>
            <a:ln>
              <a:noFill/>
            </a:ln>
          </p:spPr>
          <p:txBody>
            <a:bodyPr anchor="ctr"/>
            <a:lstStyle/>
            <a:p>
              <a:pPr algn="ctr"/>
              <a:endParaRPr/>
            </a:p>
          </p:txBody>
        </p:sp>
        <p:sp>
          <p:nvSpPr>
            <p:cNvPr id="1048745" name="í$lîdê"/>
            <p:cNvSpPr/>
            <p:nvPr/>
          </p:nvSpPr>
          <p:spPr bwMode="auto">
            <a:xfrm>
              <a:off x="5779294" y="3867152"/>
              <a:ext cx="155575" cy="209550"/>
            </a:xfrm>
            <a:custGeom>
              <a:avLst/>
              <a:gdLst>
                <a:gd name="T0" fmla="*/ 0 w 98"/>
                <a:gd name="T1" fmla="*/ 132 h 132"/>
                <a:gd name="T2" fmla="*/ 0 w 98"/>
                <a:gd name="T3" fmla="*/ 0 h 132"/>
                <a:gd name="T4" fmla="*/ 95 w 98"/>
                <a:gd name="T5" fmla="*/ 0 h 132"/>
                <a:gd name="T6" fmla="*/ 95 w 98"/>
                <a:gd name="T7" fmla="*/ 23 h 132"/>
                <a:gd name="T8" fmla="*/ 26 w 98"/>
                <a:gd name="T9" fmla="*/ 23 h 132"/>
                <a:gd name="T10" fmla="*/ 26 w 98"/>
                <a:gd name="T11" fmla="*/ 53 h 132"/>
                <a:gd name="T12" fmla="*/ 92 w 98"/>
                <a:gd name="T13" fmla="*/ 53 h 132"/>
                <a:gd name="T14" fmla="*/ 92 w 98"/>
                <a:gd name="T15" fmla="*/ 76 h 132"/>
                <a:gd name="T16" fmla="*/ 26 w 98"/>
                <a:gd name="T17" fmla="*/ 76 h 132"/>
                <a:gd name="T18" fmla="*/ 26 w 98"/>
                <a:gd name="T19" fmla="*/ 112 h 132"/>
                <a:gd name="T20" fmla="*/ 98 w 98"/>
                <a:gd name="T21" fmla="*/ 112 h 132"/>
                <a:gd name="T22" fmla="*/ 98 w 98"/>
                <a:gd name="T23" fmla="*/ 132 h 132"/>
                <a:gd name="T24" fmla="*/ 0 w 98"/>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32">
                  <a:moveTo>
                    <a:pt x="0" y="132"/>
                  </a:moveTo>
                  <a:lnTo>
                    <a:pt x="0" y="0"/>
                  </a:lnTo>
                  <a:lnTo>
                    <a:pt x="95" y="0"/>
                  </a:lnTo>
                  <a:lnTo>
                    <a:pt x="95" y="23"/>
                  </a:lnTo>
                  <a:lnTo>
                    <a:pt x="26" y="23"/>
                  </a:lnTo>
                  <a:lnTo>
                    <a:pt x="26" y="53"/>
                  </a:lnTo>
                  <a:lnTo>
                    <a:pt x="92" y="53"/>
                  </a:lnTo>
                  <a:lnTo>
                    <a:pt x="92" y="76"/>
                  </a:lnTo>
                  <a:lnTo>
                    <a:pt x="26" y="76"/>
                  </a:lnTo>
                  <a:lnTo>
                    <a:pt x="26" y="112"/>
                  </a:lnTo>
                  <a:lnTo>
                    <a:pt x="98" y="112"/>
                  </a:lnTo>
                  <a:lnTo>
                    <a:pt x="98" y="132"/>
                  </a:lnTo>
                  <a:lnTo>
                    <a:pt x="0" y="132"/>
                  </a:lnTo>
                  <a:close/>
                </a:path>
              </a:pathLst>
            </a:custGeom>
            <a:grpFill/>
            <a:ln>
              <a:noFill/>
            </a:ln>
          </p:spPr>
          <p:txBody>
            <a:bodyPr anchor="ctr"/>
            <a:lstStyle/>
            <a:p>
              <a:pPr algn="ctr"/>
              <a:endParaRPr/>
            </a:p>
          </p:txBody>
        </p:sp>
        <p:sp>
          <p:nvSpPr>
            <p:cNvPr id="1048746" name="íṥlíďe"/>
            <p:cNvSpPr/>
            <p:nvPr/>
          </p:nvSpPr>
          <p:spPr bwMode="auto">
            <a:xfrm>
              <a:off x="5971382" y="3867152"/>
              <a:ext cx="134938" cy="214313"/>
            </a:xfrm>
            <a:custGeom>
              <a:avLst/>
              <a:gdLst>
                <a:gd name="T0" fmla="*/ 18 w 26"/>
                <a:gd name="T1" fmla="*/ 0 h 41"/>
                <a:gd name="T2" fmla="*/ 26 w 26"/>
                <a:gd name="T3" fmla="*/ 0 h 41"/>
                <a:gd name="T4" fmla="*/ 26 w 26"/>
                <a:gd name="T5" fmla="*/ 26 h 41"/>
                <a:gd name="T6" fmla="*/ 25 w 26"/>
                <a:gd name="T7" fmla="*/ 33 h 41"/>
                <a:gd name="T8" fmla="*/ 20 w 26"/>
                <a:gd name="T9" fmla="*/ 39 h 41"/>
                <a:gd name="T10" fmla="*/ 12 w 26"/>
                <a:gd name="T11" fmla="*/ 41 h 41"/>
                <a:gd name="T12" fmla="*/ 3 w 26"/>
                <a:gd name="T13" fmla="*/ 38 h 41"/>
                <a:gd name="T14" fmla="*/ 0 w 26"/>
                <a:gd name="T15" fmla="*/ 28 h 41"/>
                <a:gd name="T16" fmla="*/ 8 w 26"/>
                <a:gd name="T17" fmla="*/ 27 h 41"/>
                <a:gd name="T18" fmla="*/ 9 w 26"/>
                <a:gd name="T19" fmla="*/ 32 h 41"/>
                <a:gd name="T20" fmla="*/ 13 w 26"/>
                <a:gd name="T21" fmla="*/ 34 h 41"/>
                <a:gd name="T22" fmla="*/ 16 w 26"/>
                <a:gd name="T23" fmla="*/ 33 h 41"/>
                <a:gd name="T24" fmla="*/ 18 w 26"/>
                <a:gd name="T25" fmla="*/ 26 h 41"/>
                <a:gd name="T26" fmla="*/ 18 w 26"/>
                <a:gd name="T2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41">
                  <a:moveTo>
                    <a:pt x="18" y="0"/>
                  </a:moveTo>
                  <a:cubicBezTo>
                    <a:pt x="26" y="0"/>
                    <a:pt x="26" y="0"/>
                    <a:pt x="26" y="0"/>
                  </a:cubicBezTo>
                  <a:cubicBezTo>
                    <a:pt x="26" y="26"/>
                    <a:pt x="26" y="26"/>
                    <a:pt x="26" y="26"/>
                  </a:cubicBezTo>
                  <a:cubicBezTo>
                    <a:pt x="26" y="29"/>
                    <a:pt x="25" y="32"/>
                    <a:pt x="25" y="33"/>
                  </a:cubicBezTo>
                  <a:cubicBezTo>
                    <a:pt x="24" y="36"/>
                    <a:pt x="23" y="37"/>
                    <a:pt x="20" y="39"/>
                  </a:cubicBezTo>
                  <a:cubicBezTo>
                    <a:pt x="18" y="40"/>
                    <a:pt x="16" y="41"/>
                    <a:pt x="12" y="41"/>
                  </a:cubicBezTo>
                  <a:cubicBezTo>
                    <a:pt x="8" y="41"/>
                    <a:pt x="5" y="40"/>
                    <a:pt x="3" y="38"/>
                  </a:cubicBezTo>
                  <a:cubicBezTo>
                    <a:pt x="1" y="35"/>
                    <a:pt x="0" y="32"/>
                    <a:pt x="0" y="28"/>
                  </a:cubicBezTo>
                  <a:cubicBezTo>
                    <a:pt x="8" y="27"/>
                    <a:pt x="8" y="27"/>
                    <a:pt x="8" y="27"/>
                  </a:cubicBezTo>
                  <a:cubicBezTo>
                    <a:pt x="8" y="29"/>
                    <a:pt x="8" y="31"/>
                    <a:pt x="9" y="32"/>
                  </a:cubicBezTo>
                  <a:cubicBezTo>
                    <a:pt x="10" y="33"/>
                    <a:pt x="11" y="34"/>
                    <a:pt x="13" y="34"/>
                  </a:cubicBezTo>
                  <a:cubicBezTo>
                    <a:pt x="14" y="34"/>
                    <a:pt x="16" y="34"/>
                    <a:pt x="16" y="33"/>
                  </a:cubicBezTo>
                  <a:cubicBezTo>
                    <a:pt x="17" y="32"/>
                    <a:pt x="18" y="29"/>
                    <a:pt x="18" y="26"/>
                  </a:cubicBezTo>
                  <a:lnTo>
                    <a:pt x="18" y="0"/>
                  </a:lnTo>
                  <a:close/>
                </a:path>
              </a:pathLst>
            </a:custGeom>
            <a:grpFill/>
            <a:ln>
              <a:noFill/>
            </a:ln>
          </p:spPr>
          <p:txBody>
            <a:bodyPr anchor="ctr"/>
            <a:lstStyle/>
            <a:p>
              <a:pPr algn="ctr"/>
              <a:endParaRPr/>
            </a:p>
          </p:txBody>
        </p:sp>
        <p:sp>
          <p:nvSpPr>
            <p:cNvPr id="1048747" name="íşḻîḑé"/>
            <p:cNvSpPr/>
            <p:nvPr/>
          </p:nvSpPr>
          <p:spPr bwMode="auto">
            <a:xfrm>
              <a:off x="6163469" y="3867152"/>
              <a:ext cx="41275" cy="209550"/>
            </a:xfrm>
            <a:prstGeom prst="rect">
              <a:avLst/>
            </a:prstGeom>
            <a:grpFill/>
            <a:ln>
              <a:noFill/>
            </a:ln>
          </p:spPr>
          <p:txBody>
            <a:bodyPr anchor="ctr"/>
            <a:lstStyle/>
            <a:p>
              <a:pPr algn="ctr"/>
              <a:endParaRPr/>
            </a:p>
          </p:txBody>
        </p:sp>
        <p:sp>
          <p:nvSpPr>
            <p:cNvPr id="1048748" name="îś1îḓè"/>
            <p:cNvSpPr/>
            <p:nvPr/>
          </p:nvSpPr>
          <p:spPr bwMode="auto">
            <a:xfrm>
              <a:off x="6241257" y="3867152"/>
              <a:ext cx="207963" cy="209550"/>
            </a:xfrm>
            <a:custGeom>
              <a:avLst/>
              <a:gdLst>
                <a:gd name="T0" fmla="*/ 131 w 131"/>
                <a:gd name="T1" fmla="*/ 132 h 132"/>
                <a:gd name="T2" fmla="*/ 102 w 131"/>
                <a:gd name="T3" fmla="*/ 132 h 132"/>
                <a:gd name="T4" fmla="*/ 92 w 131"/>
                <a:gd name="T5" fmla="*/ 102 h 132"/>
                <a:gd name="T6" fmla="*/ 40 w 131"/>
                <a:gd name="T7" fmla="*/ 102 h 132"/>
                <a:gd name="T8" fmla="*/ 26 w 131"/>
                <a:gd name="T9" fmla="*/ 132 h 132"/>
                <a:gd name="T10" fmla="*/ 0 w 131"/>
                <a:gd name="T11" fmla="*/ 132 h 132"/>
                <a:gd name="T12" fmla="*/ 49 w 131"/>
                <a:gd name="T13" fmla="*/ 0 h 132"/>
                <a:gd name="T14" fmla="*/ 79 w 131"/>
                <a:gd name="T15" fmla="*/ 0 h 132"/>
                <a:gd name="T16" fmla="*/ 131 w 131"/>
                <a:gd name="T17" fmla="*/ 132 h 132"/>
                <a:gd name="T18" fmla="*/ 131 w 131"/>
                <a:gd name="T19" fmla="*/ 132 h 132"/>
                <a:gd name="T20" fmla="*/ 82 w 131"/>
                <a:gd name="T21" fmla="*/ 83 h 132"/>
                <a:gd name="T22" fmla="*/ 66 w 131"/>
                <a:gd name="T23" fmla="*/ 33 h 132"/>
                <a:gd name="T24" fmla="*/ 46 w 131"/>
                <a:gd name="T25" fmla="*/ 83 h 132"/>
                <a:gd name="T26" fmla="*/ 82 w 131"/>
                <a:gd name="T27" fmla="*/ 8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32">
                  <a:moveTo>
                    <a:pt x="131" y="132"/>
                  </a:moveTo>
                  <a:lnTo>
                    <a:pt x="102" y="132"/>
                  </a:lnTo>
                  <a:lnTo>
                    <a:pt x="92" y="102"/>
                  </a:lnTo>
                  <a:lnTo>
                    <a:pt x="40" y="102"/>
                  </a:lnTo>
                  <a:lnTo>
                    <a:pt x="26" y="132"/>
                  </a:lnTo>
                  <a:lnTo>
                    <a:pt x="0" y="132"/>
                  </a:lnTo>
                  <a:lnTo>
                    <a:pt x="49" y="0"/>
                  </a:lnTo>
                  <a:lnTo>
                    <a:pt x="79" y="0"/>
                  </a:lnTo>
                  <a:lnTo>
                    <a:pt x="131" y="132"/>
                  </a:lnTo>
                  <a:lnTo>
                    <a:pt x="131" y="132"/>
                  </a:lnTo>
                  <a:close/>
                  <a:moveTo>
                    <a:pt x="82" y="83"/>
                  </a:moveTo>
                  <a:lnTo>
                    <a:pt x="66" y="33"/>
                  </a:lnTo>
                  <a:lnTo>
                    <a:pt x="46" y="83"/>
                  </a:lnTo>
                  <a:lnTo>
                    <a:pt x="82" y="83"/>
                  </a:lnTo>
                  <a:close/>
                </a:path>
              </a:pathLst>
            </a:custGeom>
            <a:grpFill/>
            <a:ln>
              <a:noFill/>
            </a:ln>
          </p:spPr>
          <p:txBody>
            <a:bodyPr anchor="ctr"/>
            <a:lstStyle/>
            <a:p>
              <a:pPr algn="ctr"/>
              <a:endParaRPr/>
            </a:p>
          </p:txBody>
        </p:sp>
        <p:sp>
          <p:nvSpPr>
            <p:cNvPr id="1048749" name="ïşļíḑê"/>
            <p:cNvSpPr/>
            <p:nvPr/>
          </p:nvSpPr>
          <p:spPr bwMode="auto">
            <a:xfrm>
              <a:off x="6485732" y="3867152"/>
              <a:ext cx="166688" cy="209550"/>
            </a:xfrm>
            <a:custGeom>
              <a:avLst/>
              <a:gdLst>
                <a:gd name="T0" fmla="*/ 0 w 105"/>
                <a:gd name="T1" fmla="*/ 132 h 132"/>
                <a:gd name="T2" fmla="*/ 0 w 105"/>
                <a:gd name="T3" fmla="*/ 0 h 132"/>
                <a:gd name="T4" fmla="*/ 26 w 105"/>
                <a:gd name="T5" fmla="*/ 0 h 132"/>
                <a:gd name="T6" fmla="*/ 82 w 105"/>
                <a:gd name="T7" fmla="*/ 89 h 132"/>
                <a:gd name="T8" fmla="*/ 82 w 105"/>
                <a:gd name="T9" fmla="*/ 0 h 132"/>
                <a:gd name="T10" fmla="*/ 105 w 105"/>
                <a:gd name="T11" fmla="*/ 0 h 132"/>
                <a:gd name="T12" fmla="*/ 105 w 105"/>
                <a:gd name="T13" fmla="*/ 132 h 132"/>
                <a:gd name="T14" fmla="*/ 79 w 105"/>
                <a:gd name="T15" fmla="*/ 132 h 132"/>
                <a:gd name="T16" fmla="*/ 26 w 105"/>
                <a:gd name="T17" fmla="*/ 46 h 132"/>
                <a:gd name="T18" fmla="*/ 26 w 105"/>
                <a:gd name="T19" fmla="*/ 132 h 132"/>
                <a:gd name="T20" fmla="*/ 0 w 105"/>
                <a:gd name="T2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132">
                  <a:moveTo>
                    <a:pt x="0" y="132"/>
                  </a:moveTo>
                  <a:lnTo>
                    <a:pt x="0" y="0"/>
                  </a:lnTo>
                  <a:lnTo>
                    <a:pt x="26" y="0"/>
                  </a:lnTo>
                  <a:lnTo>
                    <a:pt x="82" y="89"/>
                  </a:lnTo>
                  <a:lnTo>
                    <a:pt x="82" y="0"/>
                  </a:lnTo>
                  <a:lnTo>
                    <a:pt x="105" y="0"/>
                  </a:lnTo>
                  <a:lnTo>
                    <a:pt x="105" y="132"/>
                  </a:lnTo>
                  <a:lnTo>
                    <a:pt x="79" y="132"/>
                  </a:lnTo>
                  <a:lnTo>
                    <a:pt x="26" y="46"/>
                  </a:lnTo>
                  <a:lnTo>
                    <a:pt x="26" y="132"/>
                  </a:lnTo>
                  <a:lnTo>
                    <a:pt x="0" y="132"/>
                  </a:lnTo>
                  <a:close/>
                </a:path>
              </a:pathLst>
            </a:custGeom>
            <a:grpFill/>
            <a:ln>
              <a:noFill/>
            </a:ln>
          </p:spPr>
          <p:txBody>
            <a:bodyPr anchor="ctr"/>
            <a:lstStyle/>
            <a:p>
              <a:pPr algn="ctr"/>
              <a:endParaRPr/>
            </a:p>
          </p:txBody>
        </p:sp>
        <p:sp>
          <p:nvSpPr>
            <p:cNvPr id="1048750" name="ïs1îḓé"/>
            <p:cNvSpPr/>
            <p:nvPr/>
          </p:nvSpPr>
          <p:spPr bwMode="auto">
            <a:xfrm>
              <a:off x="6703219" y="3867152"/>
              <a:ext cx="198438" cy="214313"/>
            </a:xfrm>
            <a:custGeom>
              <a:avLst/>
              <a:gdLst>
                <a:gd name="T0" fmla="*/ 20 w 38"/>
                <a:gd name="T1" fmla="*/ 26 h 41"/>
                <a:gd name="T2" fmla="*/ 20 w 38"/>
                <a:gd name="T3" fmla="*/ 19 h 41"/>
                <a:gd name="T4" fmla="*/ 38 w 38"/>
                <a:gd name="T5" fmla="*/ 19 h 41"/>
                <a:gd name="T6" fmla="*/ 38 w 38"/>
                <a:gd name="T7" fmla="*/ 35 h 41"/>
                <a:gd name="T8" fmla="*/ 30 w 38"/>
                <a:gd name="T9" fmla="*/ 39 h 41"/>
                <a:gd name="T10" fmla="*/ 21 w 38"/>
                <a:gd name="T11" fmla="*/ 41 h 41"/>
                <a:gd name="T12" fmla="*/ 10 w 38"/>
                <a:gd name="T13" fmla="*/ 38 h 41"/>
                <a:gd name="T14" fmla="*/ 3 w 38"/>
                <a:gd name="T15" fmla="*/ 31 h 41"/>
                <a:gd name="T16" fmla="*/ 0 w 38"/>
                <a:gd name="T17" fmla="*/ 20 h 41"/>
                <a:gd name="T18" fmla="*/ 3 w 38"/>
                <a:gd name="T19" fmla="*/ 9 h 41"/>
                <a:gd name="T20" fmla="*/ 11 w 38"/>
                <a:gd name="T21" fmla="*/ 2 h 41"/>
                <a:gd name="T22" fmla="*/ 20 w 38"/>
                <a:gd name="T23" fmla="*/ 0 h 41"/>
                <a:gd name="T24" fmla="*/ 32 w 38"/>
                <a:gd name="T25" fmla="*/ 3 h 41"/>
                <a:gd name="T26" fmla="*/ 37 w 38"/>
                <a:gd name="T27" fmla="*/ 11 h 41"/>
                <a:gd name="T28" fmla="*/ 29 w 38"/>
                <a:gd name="T29" fmla="*/ 13 h 41"/>
                <a:gd name="T30" fmla="*/ 26 w 38"/>
                <a:gd name="T31" fmla="*/ 8 h 41"/>
                <a:gd name="T32" fmla="*/ 20 w 38"/>
                <a:gd name="T33" fmla="*/ 7 h 41"/>
                <a:gd name="T34" fmla="*/ 12 w 38"/>
                <a:gd name="T35" fmla="*/ 10 h 41"/>
                <a:gd name="T36" fmla="*/ 9 w 38"/>
                <a:gd name="T37" fmla="*/ 20 h 41"/>
                <a:gd name="T38" fmla="*/ 12 w 38"/>
                <a:gd name="T39" fmla="*/ 31 h 41"/>
                <a:gd name="T40" fmla="*/ 20 w 38"/>
                <a:gd name="T41" fmla="*/ 34 h 41"/>
                <a:gd name="T42" fmla="*/ 25 w 38"/>
                <a:gd name="T43" fmla="*/ 33 h 41"/>
                <a:gd name="T44" fmla="*/ 29 w 38"/>
                <a:gd name="T45" fmla="*/ 31 h 41"/>
                <a:gd name="T46" fmla="*/ 29 w 38"/>
                <a:gd name="T47" fmla="*/ 26 h 41"/>
                <a:gd name="T48" fmla="*/ 20 w 38"/>
                <a:gd name="T49"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41">
                  <a:moveTo>
                    <a:pt x="20" y="26"/>
                  </a:moveTo>
                  <a:cubicBezTo>
                    <a:pt x="20" y="19"/>
                    <a:pt x="20" y="19"/>
                    <a:pt x="20" y="19"/>
                  </a:cubicBezTo>
                  <a:cubicBezTo>
                    <a:pt x="38" y="19"/>
                    <a:pt x="38" y="19"/>
                    <a:pt x="38" y="19"/>
                  </a:cubicBezTo>
                  <a:cubicBezTo>
                    <a:pt x="38" y="35"/>
                    <a:pt x="38" y="35"/>
                    <a:pt x="38" y="35"/>
                  </a:cubicBezTo>
                  <a:cubicBezTo>
                    <a:pt x="36" y="36"/>
                    <a:pt x="33" y="38"/>
                    <a:pt x="30" y="39"/>
                  </a:cubicBezTo>
                  <a:cubicBezTo>
                    <a:pt x="27" y="40"/>
                    <a:pt x="24" y="41"/>
                    <a:pt x="21" y="41"/>
                  </a:cubicBezTo>
                  <a:cubicBezTo>
                    <a:pt x="16" y="41"/>
                    <a:pt x="13" y="40"/>
                    <a:pt x="10" y="38"/>
                  </a:cubicBezTo>
                  <a:cubicBezTo>
                    <a:pt x="6" y="37"/>
                    <a:pt x="4" y="34"/>
                    <a:pt x="3" y="31"/>
                  </a:cubicBezTo>
                  <a:cubicBezTo>
                    <a:pt x="1" y="28"/>
                    <a:pt x="0" y="24"/>
                    <a:pt x="0" y="20"/>
                  </a:cubicBezTo>
                  <a:cubicBezTo>
                    <a:pt x="0" y="16"/>
                    <a:pt x="1" y="12"/>
                    <a:pt x="3" y="9"/>
                  </a:cubicBezTo>
                  <a:cubicBezTo>
                    <a:pt x="5" y="6"/>
                    <a:pt x="7" y="3"/>
                    <a:pt x="11" y="2"/>
                  </a:cubicBezTo>
                  <a:cubicBezTo>
                    <a:pt x="13" y="0"/>
                    <a:pt x="16" y="0"/>
                    <a:pt x="20" y="0"/>
                  </a:cubicBezTo>
                  <a:cubicBezTo>
                    <a:pt x="25" y="0"/>
                    <a:pt x="29" y="1"/>
                    <a:pt x="32" y="3"/>
                  </a:cubicBezTo>
                  <a:cubicBezTo>
                    <a:pt x="34" y="5"/>
                    <a:pt x="36" y="8"/>
                    <a:pt x="37" y="11"/>
                  </a:cubicBezTo>
                  <a:cubicBezTo>
                    <a:pt x="29" y="13"/>
                    <a:pt x="29" y="13"/>
                    <a:pt x="29" y="13"/>
                  </a:cubicBezTo>
                  <a:cubicBezTo>
                    <a:pt x="29" y="11"/>
                    <a:pt x="27" y="9"/>
                    <a:pt x="26" y="8"/>
                  </a:cubicBezTo>
                  <a:cubicBezTo>
                    <a:pt x="24" y="7"/>
                    <a:pt x="22" y="7"/>
                    <a:pt x="20" y="7"/>
                  </a:cubicBezTo>
                  <a:cubicBezTo>
                    <a:pt x="17" y="7"/>
                    <a:pt x="14" y="8"/>
                    <a:pt x="12" y="10"/>
                  </a:cubicBezTo>
                  <a:cubicBezTo>
                    <a:pt x="10" y="12"/>
                    <a:pt x="9" y="16"/>
                    <a:pt x="9" y="20"/>
                  </a:cubicBezTo>
                  <a:cubicBezTo>
                    <a:pt x="9" y="25"/>
                    <a:pt x="10" y="28"/>
                    <a:pt x="12" y="31"/>
                  </a:cubicBezTo>
                  <a:cubicBezTo>
                    <a:pt x="14" y="33"/>
                    <a:pt x="17" y="34"/>
                    <a:pt x="20" y="34"/>
                  </a:cubicBezTo>
                  <a:cubicBezTo>
                    <a:pt x="22" y="34"/>
                    <a:pt x="23" y="34"/>
                    <a:pt x="25" y="33"/>
                  </a:cubicBezTo>
                  <a:cubicBezTo>
                    <a:pt x="27" y="32"/>
                    <a:pt x="28" y="32"/>
                    <a:pt x="29" y="31"/>
                  </a:cubicBezTo>
                  <a:cubicBezTo>
                    <a:pt x="29" y="26"/>
                    <a:pt x="29" y="26"/>
                    <a:pt x="29" y="26"/>
                  </a:cubicBezTo>
                  <a:lnTo>
                    <a:pt x="20" y="26"/>
                  </a:lnTo>
                  <a:close/>
                </a:path>
              </a:pathLst>
            </a:custGeom>
            <a:grpFill/>
            <a:ln>
              <a:noFill/>
            </a:ln>
          </p:spPr>
          <p:txBody>
            <a:bodyPr anchor="ctr"/>
            <a:lstStyle/>
            <a:p>
              <a:pPr algn="ctr"/>
              <a:endParaRPr/>
            </a:p>
          </p:txBody>
        </p:sp>
        <p:sp>
          <p:nvSpPr>
            <p:cNvPr id="1048751" name="íşḻíde"/>
            <p:cNvSpPr/>
            <p:nvPr/>
          </p:nvSpPr>
          <p:spPr bwMode="auto">
            <a:xfrm>
              <a:off x="7015957" y="3867152"/>
              <a:ext cx="165100" cy="214313"/>
            </a:xfrm>
            <a:custGeom>
              <a:avLst/>
              <a:gdLst>
                <a:gd name="T0" fmla="*/ 0 w 32"/>
                <a:gd name="T1" fmla="*/ 0 h 41"/>
                <a:gd name="T2" fmla="*/ 9 w 32"/>
                <a:gd name="T3" fmla="*/ 0 h 41"/>
                <a:gd name="T4" fmla="*/ 9 w 32"/>
                <a:gd name="T5" fmla="*/ 22 h 41"/>
                <a:gd name="T6" fmla="*/ 9 w 32"/>
                <a:gd name="T7" fmla="*/ 29 h 41"/>
                <a:gd name="T8" fmla="*/ 11 w 32"/>
                <a:gd name="T9" fmla="*/ 33 h 41"/>
                <a:gd name="T10" fmla="*/ 17 w 32"/>
                <a:gd name="T11" fmla="*/ 34 h 41"/>
                <a:gd name="T12" fmla="*/ 22 w 32"/>
                <a:gd name="T13" fmla="*/ 33 h 41"/>
                <a:gd name="T14" fmla="*/ 24 w 32"/>
                <a:gd name="T15" fmla="*/ 29 h 41"/>
                <a:gd name="T16" fmla="*/ 24 w 32"/>
                <a:gd name="T17" fmla="*/ 22 h 41"/>
                <a:gd name="T18" fmla="*/ 24 w 32"/>
                <a:gd name="T19" fmla="*/ 0 h 41"/>
                <a:gd name="T20" fmla="*/ 32 w 32"/>
                <a:gd name="T21" fmla="*/ 0 h 41"/>
                <a:gd name="T22" fmla="*/ 32 w 32"/>
                <a:gd name="T23" fmla="*/ 21 h 41"/>
                <a:gd name="T24" fmla="*/ 32 w 32"/>
                <a:gd name="T25" fmla="*/ 32 h 41"/>
                <a:gd name="T26" fmla="*/ 29 w 32"/>
                <a:gd name="T27" fmla="*/ 37 h 41"/>
                <a:gd name="T28" fmla="*/ 25 w 32"/>
                <a:gd name="T29" fmla="*/ 40 h 41"/>
                <a:gd name="T30" fmla="*/ 17 w 32"/>
                <a:gd name="T31" fmla="*/ 41 h 41"/>
                <a:gd name="T32" fmla="*/ 8 w 32"/>
                <a:gd name="T33" fmla="*/ 40 h 41"/>
                <a:gd name="T34" fmla="*/ 4 w 32"/>
                <a:gd name="T35" fmla="*/ 36 h 41"/>
                <a:gd name="T36" fmla="*/ 1 w 32"/>
                <a:gd name="T37" fmla="*/ 32 h 41"/>
                <a:gd name="T38" fmla="*/ 0 w 32"/>
                <a:gd name="T39" fmla="*/ 22 h 41"/>
                <a:gd name="T40" fmla="*/ 0 w 32"/>
                <a:gd name="T4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41">
                  <a:moveTo>
                    <a:pt x="0" y="0"/>
                  </a:moveTo>
                  <a:cubicBezTo>
                    <a:pt x="9" y="0"/>
                    <a:pt x="9" y="0"/>
                    <a:pt x="9" y="0"/>
                  </a:cubicBezTo>
                  <a:cubicBezTo>
                    <a:pt x="9" y="22"/>
                    <a:pt x="9" y="22"/>
                    <a:pt x="9" y="22"/>
                  </a:cubicBezTo>
                  <a:cubicBezTo>
                    <a:pt x="9" y="25"/>
                    <a:pt x="9" y="28"/>
                    <a:pt x="9" y="29"/>
                  </a:cubicBezTo>
                  <a:cubicBezTo>
                    <a:pt x="9" y="30"/>
                    <a:pt x="10" y="32"/>
                    <a:pt x="11" y="33"/>
                  </a:cubicBezTo>
                  <a:cubicBezTo>
                    <a:pt x="13" y="34"/>
                    <a:pt x="14" y="34"/>
                    <a:pt x="17" y="34"/>
                  </a:cubicBezTo>
                  <a:cubicBezTo>
                    <a:pt x="19" y="34"/>
                    <a:pt x="21" y="34"/>
                    <a:pt x="22" y="33"/>
                  </a:cubicBezTo>
                  <a:cubicBezTo>
                    <a:pt x="23" y="32"/>
                    <a:pt x="24" y="31"/>
                    <a:pt x="24" y="29"/>
                  </a:cubicBezTo>
                  <a:cubicBezTo>
                    <a:pt x="24" y="28"/>
                    <a:pt x="24" y="26"/>
                    <a:pt x="24" y="22"/>
                  </a:cubicBezTo>
                  <a:cubicBezTo>
                    <a:pt x="24" y="0"/>
                    <a:pt x="24" y="0"/>
                    <a:pt x="24" y="0"/>
                  </a:cubicBezTo>
                  <a:cubicBezTo>
                    <a:pt x="32" y="0"/>
                    <a:pt x="32" y="0"/>
                    <a:pt x="32" y="0"/>
                  </a:cubicBezTo>
                  <a:cubicBezTo>
                    <a:pt x="32" y="21"/>
                    <a:pt x="32" y="21"/>
                    <a:pt x="32" y="21"/>
                  </a:cubicBezTo>
                  <a:cubicBezTo>
                    <a:pt x="32" y="26"/>
                    <a:pt x="32" y="30"/>
                    <a:pt x="32" y="32"/>
                  </a:cubicBezTo>
                  <a:cubicBezTo>
                    <a:pt x="31" y="34"/>
                    <a:pt x="30" y="35"/>
                    <a:pt x="29" y="37"/>
                  </a:cubicBezTo>
                  <a:cubicBezTo>
                    <a:pt x="28" y="38"/>
                    <a:pt x="27" y="39"/>
                    <a:pt x="25" y="40"/>
                  </a:cubicBezTo>
                  <a:cubicBezTo>
                    <a:pt x="23" y="41"/>
                    <a:pt x="20" y="41"/>
                    <a:pt x="17" y="41"/>
                  </a:cubicBezTo>
                  <a:cubicBezTo>
                    <a:pt x="13" y="41"/>
                    <a:pt x="10" y="41"/>
                    <a:pt x="8" y="40"/>
                  </a:cubicBezTo>
                  <a:cubicBezTo>
                    <a:pt x="6" y="39"/>
                    <a:pt x="5" y="38"/>
                    <a:pt x="4" y="36"/>
                  </a:cubicBezTo>
                  <a:cubicBezTo>
                    <a:pt x="2" y="35"/>
                    <a:pt x="2" y="33"/>
                    <a:pt x="1" y="32"/>
                  </a:cubicBezTo>
                  <a:cubicBezTo>
                    <a:pt x="1" y="30"/>
                    <a:pt x="0" y="26"/>
                    <a:pt x="0" y="22"/>
                  </a:cubicBezTo>
                  <a:lnTo>
                    <a:pt x="0" y="0"/>
                  </a:lnTo>
                  <a:close/>
                </a:path>
              </a:pathLst>
            </a:custGeom>
            <a:grpFill/>
            <a:ln>
              <a:noFill/>
            </a:ln>
          </p:spPr>
          <p:txBody>
            <a:bodyPr anchor="ctr"/>
            <a:lstStyle/>
            <a:p>
              <a:pPr algn="ctr"/>
              <a:endParaRPr/>
            </a:p>
          </p:txBody>
        </p:sp>
        <p:sp>
          <p:nvSpPr>
            <p:cNvPr id="1048752" name="îṣḻïḋé"/>
            <p:cNvSpPr/>
            <p:nvPr/>
          </p:nvSpPr>
          <p:spPr bwMode="auto">
            <a:xfrm>
              <a:off x="7244557" y="3867152"/>
              <a:ext cx="165100" cy="209550"/>
            </a:xfrm>
            <a:custGeom>
              <a:avLst/>
              <a:gdLst>
                <a:gd name="T0" fmla="*/ 0 w 104"/>
                <a:gd name="T1" fmla="*/ 132 h 132"/>
                <a:gd name="T2" fmla="*/ 0 w 104"/>
                <a:gd name="T3" fmla="*/ 0 h 132"/>
                <a:gd name="T4" fmla="*/ 26 w 104"/>
                <a:gd name="T5" fmla="*/ 0 h 132"/>
                <a:gd name="T6" fmla="*/ 78 w 104"/>
                <a:gd name="T7" fmla="*/ 89 h 132"/>
                <a:gd name="T8" fmla="*/ 78 w 104"/>
                <a:gd name="T9" fmla="*/ 0 h 132"/>
                <a:gd name="T10" fmla="*/ 104 w 104"/>
                <a:gd name="T11" fmla="*/ 0 h 132"/>
                <a:gd name="T12" fmla="*/ 104 w 104"/>
                <a:gd name="T13" fmla="*/ 132 h 132"/>
                <a:gd name="T14" fmla="*/ 78 w 104"/>
                <a:gd name="T15" fmla="*/ 132 h 132"/>
                <a:gd name="T16" fmla="*/ 23 w 104"/>
                <a:gd name="T17" fmla="*/ 46 h 132"/>
                <a:gd name="T18" fmla="*/ 23 w 104"/>
                <a:gd name="T19" fmla="*/ 132 h 132"/>
                <a:gd name="T20" fmla="*/ 0 w 104"/>
                <a:gd name="T2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132">
                  <a:moveTo>
                    <a:pt x="0" y="132"/>
                  </a:moveTo>
                  <a:lnTo>
                    <a:pt x="0" y="0"/>
                  </a:lnTo>
                  <a:lnTo>
                    <a:pt x="26" y="0"/>
                  </a:lnTo>
                  <a:lnTo>
                    <a:pt x="78" y="89"/>
                  </a:lnTo>
                  <a:lnTo>
                    <a:pt x="78" y="0"/>
                  </a:lnTo>
                  <a:lnTo>
                    <a:pt x="104" y="0"/>
                  </a:lnTo>
                  <a:lnTo>
                    <a:pt x="104" y="132"/>
                  </a:lnTo>
                  <a:lnTo>
                    <a:pt x="78" y="132"/>
                  </a:lnTo>
                  <a:lnTo>
                    <a:pt x="23" y="46"/>
                  </a:lnTo>
                  <a:lnTo>
                    <a:pt x="23" y="132"/>
                  </a:lnTo>
                  <a:lnTo>
                    <a:pt x="0" y="132"/>
                  </a:lnTo>
                  <a:close/>
                </a:path>
              </a:pathLst>
            </a:custGeom>
            <a:grpFill/>
            <a:ln>
              <a:noFill/>
            </a:ln>
          </p:spPr>
          <p:txBody>
            <a:bodyPr anchor="ctr"/>
            <a:lstStyle/>
            <a:p>
              <a:pPr algn="ctr"/>
              <a:endParaRPr/>
            </a:p>
          </p:txBody>
        </p:sp>
        <p:sp>
          <p:nvSpPr>
            <p:cNvPr id="1048753" name="íŝḷiďé"/>
            <p:cNvSpPr/>
            <p:nvPr/>
          </p:nvSpPr>
          <p:spPr bwMode="auto">
            <a:xfrm>
              <a:off x="7466807" y="3867152"/>
              <a:ext cx="42863" cy="209550"/>
            </a:xfrm>
            <a:prstGeom prst="rect">
              <a:avLst/>
            </a:prstGeom>
            <a:grpFill/>
            <a:ln>
              <a:noFill/>
            </a:ln>
          </p:spPr>
          <p:txBody>
            <a:bodyPr anchor="ctr"/>
            <a:lstStyle/>
            <a:p>
              <a:pPr algn="ctr"/>
              <a:endParaRPr/>
            </a:p>
          </p:txBody>
        </p:sp>
        <p:sp>
          <p:nvSpPr>
            <p:cNvPr id="1048754" name="ïṧľïḓe"/>
            <p:cNvSpPr/>
            <p:nvPr/>
          </p:nvSpPr>
          <p:spPr bwMode="auto">
            <a:xfrm>
              <a:off x="7544594" y="3867152"/>
              <a:ext cx="192088" cy="209550"/>
            </a:xfrm>
            <a:custGeom>
              <a:avLst/>
              <a:gdLst>
                <a:gd name="T0" fmla="*/ 46 w 121"/>
                <a:gd name="T1" fmla="*/ 132 h 132"/>
                <a:gd name="T2" fmla="*/ 0 w 121"/>
                <a:gd name="T3" fmla="*/ 0 h 132"/>
                <a:gd name="T4" fmla="*/ 30 w 121"/>
                <a:gd name="T5" fmla="*/ 0 h 132"/>
                <a:gd name="T6" fmla="*/ 63 w 121"/>
                <a:gd name="T7" fmla="*/ 99 h 132"/>
                <a:gd name="T8" fmla="*/ 92 w 121"/>
                <a:gd name="T9" fmla="*/ 0 h 132"/>
                <a:gd name="T10" fmla="*/ 121 w 121"/>
                <a:gd name="T11" fmla="*/ 0 h 132"/>
                <a:gd name="T12" fmla="*/ 76 w 121"/>
                <a:gd name="T13" fmla="*/ 132 h 132"/>
                <a:gd name="T14" fmla="*/ 46 w 121"/>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32">
                  <a:moveTo>
                    <a:pt x="46" y="132"/>
                  </a:moveTo>
                  <a:lnTo>
                    <a:pt x="0" y="0"/>
                  </a:lnTo>
                  <a:lnTo>
                    <a:pt x="30" y="0"/>
                  </a:lnTo>
                  <a:lnTo>
                    <a:pt x="63" y="99"/>
                  </a:lnTo>
                  <a:lnTo>
                    <a:pt x="92" y="0"/>
                  </a:lnTo>
                  <a:lnTo>
                    <a:pt x="121" y="0"/>
                  </a:lnTo>
                  <a:lnTo>
                    <a:pt x="76" y="132"/>
                  </a:lnTo>
                  <a:lnTo>
                    <a:pt x="46" y="132"/>
                  </a:lnTo>
                  <a:close/>
                </a:path>
              </a:pathLst>
            </a:custGeom>
            <a:grpFill/>
            <a:ln>
              <a:noFill/>
            </a:ln>
          </p:spPr>
          <p:txBody>
            <a:bodyPr anchor="ctr"/>
            <a:lstStyle/>
            <a:p>
              <a:pPr algn="ctr"/>
              <a:endParaRPr/>
            </a:p>
          </p:txBody>
        </p:sp>
        <p:sp>
          <p:nvSpPr>
            <p:cNvPr id="1048755" name="ísḻíḑê"/>
            <p:cNvSpPr/>
            <p:nvPr/>
          </p:nvSpPr>
          <p:spPr bwMode="auto">
            <a:xfrm>
              <a:off x="7773194" y="3867152"/>
              <a:ext cx="161925" cy="209550"/>
            </a:xfrm>
            <a:custGeom>
              <a:avLst/>
              <a:gdLst>
                <a:gd name="T0" fmla="*/ 0 w 102"/>
                <a:gd name="T1" fmla="*/ 132 h 132"/>
                <a:gd name="T2" fmla="*/ 0 w 102"/>
                <a:gd name="T3" fmla="*/ 0 h 132"/>
                <a:gd name="T4" fmla="*/ 99 w 102"/>
                <a:gd name="T5" fmla="*/ 0 h 132"/>
                <a:gd name="T6" fmla="*/ 99 w 102"/>
                <a:gd name="T7" fmla="*/ 23 h 132"/>
                <a:gd name="T8" fmla="*/ 27 w 102"/>
                <a:gd name="T9" fmla="*/ 23 h 132"/>
                <a:gd name="T10" fmla="*/ 27 w 102"/>
                <a:gd name="T11" fmla="*/ 53 h 132"/>
                <a:gd name="T12" fmla="*/ 92 w 102"/>
                <a:gd name="T13" fmla="*/ 53 h 132"/>
                <a:gd name="T14" fmla="*/ 92 w 102"/>
                <a:gd name="T15" fmla="*/ 76 h 132"/>
                <a:gd name="T16" fmla="*/ 27 w 102"/>
                <a:gd name="T17" fmla="*/ 76 h 132"/>
                <a:gd name="T18" fmla="*/ 27 w 102"/>
                <a:gd name="T19" fmla="*/ 112 h 132"/>
                <a:gd name="T20" fmla="*/ 102 w 102"/>
                <a:gd name="T21" fmla="*/ 112 h 132"/>
                <a:gd name="T22" fmla="*/ 102 w 102"/>
                <a:gd name="T23" fmla="*/ 132 h 132"/>
                <a:gd name="T24" fmla="*/ 0 w 102"/>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32">
                  <a:moveTo>
                    <a:pt x="0" y="132"/>
                  </a:moveTo>
                  <a:lnTo>
                    <a:pt x="0" y="0"/>
                  </a:lnTo>
                  <a:lnTo>
                    <a:pt x="99" y="0"/>
                  </a:lnTo>
                  <a:lnTo>
                    <a:pt x="99" y="23"/>
                  </a:lnTo>
                  <a:lnTo>
                    <a:pt x="27" y="23"/>
                  </a:lnTo>
                  <a:lnTo>
                    <a:pt x="27" y="53"/>
                  </a:lnTo>
                  <a:lnTo>
                    <a:pt x="92" y="53"/>
                  </a:lnTo>
                  <a:lnTo>
                    <a:pt x="92" y="76"/>
                  </a:lnTo>
                  <a:lnTo>
                    <a:pt x="27" y="76"/>
                  </a:lnTo>
                  <a:lnTo>
                    <a:pt x="27" y="112"/>
                  </a:lnTo>
                  <a:lnTo>
                    <a:pt x="102" y="112"/>
                  </a:lnTo>
                  <a:lnTo>
                    <a:pt x="102" y="132"/>
                  </a:lnTo>
                  <a:lnTo>
                    <a:pt x="0" y="132"/>
                  </a:lnTo>
                  <a:close/>
                </a:path>
              </a:pathLst>
            </a:custGeom>
            <a:grpFill/>
            <a:ln>
              <a:noFill/>
            </a:ln>
          </p:spPr>
          <p:txBody>
            <a:bodyPr anchor="ctr"/>
            <a:lstStyle/>
            <a:p>
              <a:pPr algn="ctr"/>
              <a:endParaRPr/>
            </a:p>
          </p:txBody>
        </p:sp>
        <p:sp>
          <p:nvSpPr>
            <p:cNvPr id="1048756" name="iš1íḋé"/>
            <p:cNvSpPr/>
            <p:nvPr/>
          </p:nvSpPr>
          <p:spPr bwMode="auto">
            <a:xfrm>
              <a:off x="7987507" y="3867152"/>
              <a:ext cx="180975" cy="209550"/>
            </a:xfrm>
            <a:custGeom>
              <a:avLst/>
              <a:gdLst>
                <a:gd name="T0" fmla="*/ 0 w 35"/>
                <a:gd name="T1" fmla="*/ 40 h 40"/>
                <a:gd name="T2" fmla="*/ 0 w 35"/>
                <a:gd name="T3" fmla="*/ 0 h 40"/>
                <a:gd name="T4" fmla="*/ 17 w 35"/>
                <a:gd name="T5" fmla="*/ 0 h 40"/>
                <a:gd name="T6" fmla="*/ 26 w 35"/>
                <a:gd name="T7" fmla="*/ 1 h 40"/>
                <a:gd name="T8" fmla="*/ 30 w 35"/>
                <a:gd name="T9" fmla="*/ 5 h 40"/>
                <a:gd name="T10" fmla="*/ 32 w 35"/>
                <a:gd name="T11" fmla="*/ 12 h 40"/>
                <a:gd name="T12" fmla="*/ 30 w 35"/>
                <a:gd name="T13" fmla="*/ 19 h 40"/>
                <a:gd name="T14" fmla="*/ 22 w 35"/>
                <a:gd name="T15" fmla="*/ 23 h 40"/>
                <a:gd name="T16" fmla="*/ 26 w 35"/>
                <a:gd name="T17" fmla="*/ 26 h 40"/>
                <a:gd name="T18" fmla="*/ 31 w 35"/>
                <a:gd name="T19" fmla="*/ 33 h 40"/>
                <a:gd name="T20" fmla="*/ 35 w 35"/>
                <a:gd name="T21" fmla="*/ 40 h 40"/>
                <a:gd name="T22" fmla="*/ 26 w 35"/>
                <a:gd name="T23" fmla="*/ 40 h 40"/>
                <a:gd name="T24" fmla="*/ 20 w 35"/>
                <a:gd name="T25" fmla="*/ 32 h 40"/>
                <a:gd name="T26" fmla="*/ 16 w 35"/>
                <a:gd name="T27" fmla="*/ 26 h 40"/>
                <a:gd name="T28" fmla="*/ 13 w 35"/>
                <a:gd name="T29" fmla="*/ 24 h 40"/>
                <a:gd name="T30" fmla="*/ 9 w 35"/>
                <a:gd name="T31" fmla="*/ 24 h 40"/>
                <a:gd name="T32" fmla="*/ 8 w 35"/>
                <a:gd name="T33" fmla="*/ 24 h 40"/>
                <a:gd name="T34" fmla="*/ 8 w 35"/>
                <a:gd name="T35" fmla="*/ 40 h 40"/>
                <a:gd name="T36" fmla="*/ 0 w 35"/>
                <a:gd name="T37" fmla="*/ 40 h 40"/>
                <a:gd name="T38" fmla="*/ 8 w 35"/>
                <a:gd name="T39" fmla="*/ 17 h 40"/>
                <a:gd name="T40" fmla="*/ 14 w 35"/>
                <a:gd name="T41" fmla="*/ 17 h 40"/>
                <a:gd name="T42" fmla="*/ 21 w 35"/>
                <a:gd name="T43" fmla="*/ 17 h 40"/>
                <a:gd name="T44" fmla="*/ 23 w 35"/>
                <a:gd name="T45" fmla="*/ 15 h 40"/>
                <a:gd name="T46" fmla="*/ 24 w 35"/>
                <a:gd name="T47" fmla="*/ 12 h 40"/>
                <a:gd name="T48" fmla="*/ 23 w 35"/>
                <a:gd name="T49" fmla="*/ 9 h 40"/>
                <a:gd name="T50" fmla="*/ 20 w 35"/>
                <a:gd name="T51" fmla="*/ 7 h 40"/>
                <a:gd name="T52" fmla="*/ 14 w 35"/>
                <a:gd name="T53" fmla="*/ 7 h 40"/>
                <a:gd name="T54" fmla="*/ 8 w 35"/>
                <a:gd name="T55" fmla="*/ 7 h 40"/>
                <a:gd name="T56" fmla="*/ 8 w 35"/>
                <a:gd name="T57"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0">
                  <a:moveTo>
                    <a:pt x="0" y="40"/>
                  </a:moveTo>
                  <a:cubicBezTo>
                    <a:pt x="0" y="0"/>
                    <a:pt x="0" y="0"/>
                    <a:pt x="0" y="0"/>
                  </a:cubicBezTo>
                  <a:cubicBezTo>
                    <a:pt x="17" y="0"/>
                    <a:pt x="17" y="0"/>
                    <a:pt x="17" y="0"/>
                  </a:cubicBezTo>
                  <a:cubicBezTo>
                    <a:pt x="21" y="0"/>
                    <a:pt x="24" y="1"/>
                    <a:pt x="26" y="1"/>
                  </a:cubicBezTo>
                  <a:cubicBezTo>
                    <a:pt x="28" y="2"/>
                    <a:pt x="29" y="3"/>
                    <a:pt x="30" y="5"/>
                  </a:cubicBezTo>
                  <a:cubicBezTo>
                    <a:pt x="32" y="7"/>
                    <a:pt x="32" y="9"/>
                    <a:pt x="32" y="12"/>
                  </a:cubicBezTo>
                  <a:cubicBezTo>
                    <a:pt x="32" y="15"/>
                    <a:pt x="31" y="17"/>
                    <a:pt x="30" y="19"/>
                  </a:cubicBezTo>
                  <a:cubicBezTo>
                    <a:pt x="28" y="21"/>
                    <a:pt x="25" y="22"/>
                    <a:pt x="22" y="23"/>
                  </a:cubicBezTo>
                  <a:cubicBezTo>
                    <a:pt x="23" y="24"/>
                    <a:pt x="25" y="25"/>
                    <a:pt x="26" y="26"/>
                  </a:cubicBezTo>
                  <a:cubicBezTo>
                    <a:pt x="27" y="27"/>
                    <a:pt x="29" y="29"/>
                    <a:pt x="31" y="33"/>
                  </a:cubicBezTo>
                  <a:cubicBezTo>
                    <a:pt x="35" y="40"/>
                    <a:pt x="35" y="40"/>
                    <a:pt x="35" y="40"/>
                  </a:cubicBezTo>
                  <a:cubicBezTo>
                    <a:pt x="26" y="40"/>
                    <a:pt x="26" y="40"/>
                    <a:pt x="26" y="40"/>
                  </a:cubicBezTo>
                  <a:cubicBezTo>
                    <a:pt x="20" y="32"/>
                    <a:pt x="20" y="32"/>
                    <a:pt x="20" y="32"/>
                  </a:cubicBezTo>
                  <a:cubicBezTo>
                    <a:pt x="18" y="29"/>
                    <a:pt x="17" y="27"/>
                    <a:pt x="16" y="26"/>
                  </a:cubicBezTo>
                  <a:cubicBezTo>
                    <a:pt x="15" y="25"/>
                    <a:pt x="14" y="24"/>
                    <a:pt x="13" y="24"/>
                  </a:cubicBezTo>
                  <a:cubicBezTo>
                    <a:pt x="12" y="24"/>
                    <a:pt x="11" y="24"/>
                    <a:pt x="9" y="24"/>
                  </a:cubicBezTo>
                  <a:cubicBezTo>
                    <a:pt x="8" y="24"/>
                    <a:pt x="8" y="24"/>
                    <a:pt x="8" y="24"/>
                  </a:cubicBezTo>
                  <a:cubicBezTo>
                    <a:pt x="8" y="40"/>
                    <a:pt x="8" y="40"/>
                    <a:pt x="8" y="40"/>
                  </a:cubicBezTo>
                  <a:cubicBezTo>
                    <a:pt x="0" y="40"/>
                    <a:pt x="0" y="40"/>
                    <a:pt x="0" y="40"/>
                  </a:cubicBezTo>
                  <a:close/>
                  <a:moveTo>
                    <a:pt x="8" y="17"/>
                  </a:moveTo>
                  <a:cubicBezTo>
                    <a:pt x="14" y="17"/>
                    <a:pt x="14" y="17"/>
                    <a:pt x="14" y="17"/>
                  </a:cubicBezTo>
                  <a:cubicBezTo>
                    <a:pt x="17" y="17"/>
                    <a:pt x="20" y="17"/>
                    <a:pt x="21" y="17"/>
                  </a:cubicBezTo>
                  <a:cubicBezTo>
                    <a:pt x="22" y="16"/>
                    <a:pt x="23" y="16"/>
                    <a:pt x="23" y="15"/>
                  </a:cubicBezTo>
                  <a:cubicBezTo>
                    <a:pt x="24" y="14"/>
                    <a:pt x="24" y="13"/>
                    <a:pt x="24" y="12"/>
                  </a:cubicBezTo>
                  <a:cubicBezTo>
                    <a:pt x="24" y="11"/>
                    <a:pt x="24" y="10"/>
                    <a:pt x="23" y="9"/>
                  </a:cubicBezTo>
                  <a:cubicBezTo>
                    <a:pt x="22" y="8"/>
                    <a:pt x="21" y="8"/>
                    <a:pt x="20" y="7"/>
                  </a:cubicBezTo>
                  <a:cubicBezTo>
                    <a:pt x="19" y="7"/>
                    <a:pt x="17" y="7"/>
                    <a:pt x="14" y="7"/>
                  </a:cubicBezTo>
                  <a:cubicBezTo>
                    <a:pt x="8" y="7"/>
                    <a:pt x="8" y="7"/>
                    <a:pt x="8" y="7"/>
                  </a:cubicBezTo>
                  <a:lnTo>
                    <a:pt x="8" y="17"/>
                  </a:lnTo>
                  <a:close/>
                </a:path>
              </a:pathLst>
            </a:custGeom>
            <a:grpFill/>
            <a:ln>
              <a:noFill/>
            </a:ln>
          </p:spPr>
          <p:txBody>
            <a:bodyPr anchor="ctr"/>
            <a:lstStyle/>
            <a:p>
              <a:pPr algn="ctr"/>
              <a:endParaRPr/>
            </a:p>
          </p:txBody>
        </p:sp>
        <p:sp>
          <p:nvSpPr>
            <p:cNvPr id="1048757" name="ïśliďe"/>
            <p:cNvSpPr/>
            <p:nvPr/>
          </p:nvSpPr>
          <p:spPr bwMode="auto">
            <a:xfrm>
              <a:off x="8200232" y="3867152"/>
              <a:ext cx="165100" cy="214313"/>
            </a:xfrm>
            <a:custGeom>
              <a:avLst/>
              <a:gdLst>
                <a:gd name="T0" fmla="*/ 0 w 32"/>
                <a:gd name="T1" fmla="*/ 27 h 41"/>
                <a:gd name="T2" fmla="*/ 8 w 32"/>
                <a:gd name="T3" fmla="*/ 27 h 41"/>
                <a:gd name="T4" fmla="*/ 11 w 32"/>
                <a:gd name="T5" fmla="*/ 32 h 41"/>
                <a:gd name="T6" fmla="*/ 16 w 32"/>
                <a:gd name="T7" fmla="*/ 34 h 41"/>
                <a:gd name="T8" fmla="*/ 22 w 32"/>
                <a:gd name="T9" fmla="*/ 33 h 41"/>
                <a:gd name="T10" fmla="*/ 24 w 32"/>
                <a:gd name="T11" fmla="*/ 29 h 41"/>
                <a:gd name="T12" fmla="*/ 23 w 32"/>
                <a:gd name="T13" fmla="*/ 26 h 41"/>
                <a:gd name="T14" fmla="*/ 21 w 32"/>
                <a:gd name="T15" fmla="*/ 25 h 41"/>
                <a:gd name="T16" fmla="*/ 14 w 32"/>
                <a:gd name="T17" fmla="*/ 23 h 41"/>
                <a:gd name="T18" fmla="*/ 5 w 32"/>
                <a:gd name="T19" fmla="*/ 19 h 41"/>
                <a:gd name="T20" fmla="*/ 1 w 32"/>
                <a:gd name="T21" fmla="*/ 11 h 41"/>
                <a:gd name="T22" fmla="*/ 3 w 32"/>
                <a:gd name="T23" fmla="*/ 5 h 41"/>
                <a:gd name="T24" fmla="*/ 8 w 32"/>
                <a:gd name="T25" fmla="*/ 1 h 41"/>
                <a:gd name="T26" fmla="*/ 16 w 32"/>
                <a:gd name="T27" fmla="*/ 0 h 41"/>
                <a:gd name="T28" fmla="*/ 27 w 32"/>
                <a:gd name="T29" fmla="*/ 3 h 41"/>
                <a:gd name="T30" fmla="*/ 31 w 32"/>
                <a:gd name="T31" fmla="*/ 12 h 41"/>
                <a:gd name="T32" fmla="*/ 23 w 32"/>
                <a:gd name="T33" fmla="*/ 12 h 41"/>
                <a:gd name="T34" fmla="*/ 21 w 32"/>
                <a:gd name="T35" fmla="*/ 8 h 41"/>
                <a:gd name="T36" fmla="*/ 16 w 32"/>
                <a:gd name="T37" fmla="*/ 6 h 41"/>
                <a:gd name="T38" fmla="*/ 10 w 32"/>
                <a:gd name="T39" fmla="*/ 8 h 41"/>
                <a:gd name="T40" fmla="*/ 9 w 32"/>
                <a:gd name="T41" fmla="*/ 10 h 41"/>
                <a:gd name="T42" fmla="*/ 10 w 32"/>
                <a:gd name="T43" fmla="*/ 13 h 41"/>
                <a:gd name="T44" fmla="*/ 18 w 32"/>
                <a:gd name="T45" fmla="*/ 15 h 41"/>
                <a:gd name="T46" fmla="*/ 26 w 32"/>
                <a:gd name="T47" fmla="*/ 18 h 41"/>
                <a:gd name="T48" fmla="*/ 31 w 32"/>
                <a:gd name="T49" fmla="*/ 22 h 41"/>
                <a:gd name="T50" fmla="*/ 32 w 32"/>
                <a:gd name="T51" fmla="*/ 29 h 41"/>
                <a:gd name="T52" fmla="*/ 30 w 32"/>
                <a:gd name="T53" fmla="*/ 35 h 41"/>
                <a:gd name="T54" fmla="*/ 25 w 32"/>
                <a:gd name="T55" fmla="*/ 40 h 41"/>
                <a:gd name="T56" fmla="*/ 16 w 32"/>
                <a:gd name="T57" fmla="*/ 41 h 41"/>
                <a:gd name="T58" fmla="*/ 5 w 32"/>
                <a:gd name="T59" fmla="*/ 38 h 41"/>
                <a:gd name="T60" fmla="*/ 0 w 32"/>
                <a:gd name="T61"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41">
                  <a:moveTo>
                    <a:pt x="0" y="27"/>
                  </a:moveTo>
                  <a:cubicBezTo>
                    <a:pt x="8" y="27"/>
                    <a:pt x="8" y="27"/>
                    <a:pt x="8" y="27"/>
                  </a:cubicBezTo>
                  <a:cubicBezTo>
                    <a:pt x="8" y="29"/>
                    <a:pt x="9" y="31"/>
                    <a:pt x="11" y="32"/>
                  </a:cubicBezTo>
                  <a:cubicBezTo>
                    <a:pt x="12" y="34"/>
                    <a:pt x="14" y="34"/>
                    <a:pt x="16" y="34"/>
                  </a:cubicBezTo>
                  <a:cubicBezTo>
                    <a:pt x="19" y="34"/>
                    <a:pt x="21" y="34"/>
                    <a:pt x="22" y="33"/>
                  </a:cubicBezTo>
                  <a:cubicBezTo>
                    <a:pt x="24" y="31"/>
                    <a:pt x="24" y="30"/>
                    <a:pt x="24" y="29"/>
                  </a:cubicBezTo>
                  <a:cubicBezTo>
                    <a:pt x="24" y="28"/>
                    <a:pt x="24" y="27"/>
                    <a:pt x="23" y="26"/>
                  </a:cubicBezTo>
                  <a:cubicBezTo>
                    <a:pt x="23" y="26"/>
                    <a:pt x="22" y="25"/>
                    <a:pt x="21" y="25"/>
                  </a:cubicBezTo>
                  <a:cubicBezTo>
                    <a:pt x="20" y="24"/>
                    <a:pt x="17" y="24"/>
                    <a:pt x="14" y="23"/>
                  </a:cubicBezTo>
                  <a:cubicBezTo>
                    <a:pt x="10" y="22"/>
                    <a:pt x="7" y="20"/>
                    <a:pt x="5" y="19"/>
                  </a:cubicBezTo>
                  <a:cubicBezTo>
                    <a:pt x="3" y="17"/>
                    <a:pt x="1" y="14"/>
                    <a:pt x="1" y="11"/>
                  </a:cubicBezTo>
                  <a:cubicBezTo>
                    <a:pt x="1" y="9"/>
                    <a:pt x="2" y="7"/>
                    <a:pt x="3" y="5"/>
                  </a:cubicBezTo>
                  <a:cubicBezTo>
                    <a:pt x="4" y="3"/>
                    <a:pt x="6" y="2"/>
                    <a:pt x="8" y="1"/>
                  </a:cubicBezTo>
                  <a:cubicBezTo>
                    <a:pt x="10" y="0"/>
                    <a:pt x="13" y="0"/>
                    <a:pt x="16" y="0"/>
                  </a:cubicBezTo>
                  <a:cubicBezTo>
                    <a:pt x="21" y="0"/>
                    <a:pt x="25" y="1"/>
                    <a:pt x="27" y="3"/>
                  </a:cubicBezTo>
                  <a:cubicBezTo>
                    <a:pt x="30" y="5"/>
                    <a:pt x="31" y="8"/>
                    <a:pt x="31" y="12"/>
                  </a:cubicBezTo>
                  <a:cubicBezTo>
                    <a:pt x="23" y="12"/>
                    <a:pt x="23" y="12"/>
                    <a:pt x="23" y="12"/>
                  </a:cubicBezTo>
                  <a:cubicBezTo>
                    <a:pt x="23" y="10"/>
                    <a:pt x="22" y="9"/>
                    <a:pt x="21" y="8"/>
                  </a:cubicBezTo>
                  <a:cubicBezTo>
                    <a:pt x="20" y="7"/>
                    <a:pt x="18" y="6"/>
                    <a:pt x="16" y="6"/>
                  </a:cubicBezTo>
                  <a:cubicBezTo>
                    <a:pt x="13" y="6"/>
                    <a:pt x="12" y="7"/>
                    <a:pt x="10" y="8"/>
                  </a:cubicBezTo>
                  <a:cubicBezTo>
                    <a:pt x="9" y="8"/>
                    <a:pt x="9" y="9"/>
                    <a:pt x="9" y="10"/>
                  </a:cubicBezTo>
                  <a:cubicBezTo>
                    <a:pt x="9" y="11"/>
                    <a:pt x="9" y="12"/>
                    <a:pt x="10" y="13"/>
                  </a:cubicBezTo>
                  <a:cubicBezTo>
                    <a:pt x="11" y="14"/>
                    <a:pt x="14" y="14"/>
                    <a:pt x="18" y="15"/>
                  </a:cubicBezTo>
                  <a:cubicBezTo>
                    <a:pt x="22" y="16"/>
                    <a:pt x="24" y="17"/>
                    <a:pt x="26" y="18"/>
                  </a:cubicBezTo>
                  <a:cubicBezTo>
                    <a:pt x="28" y="19"/>
                    <a:pt x="30" y="21"/>
                    <a:pt x="31" y="22"/>
                  </a:cubicBezTo>
                  <a:cubicBezTo>
                    <a:pt x="32" y="24"/>
                    <a:pt x="32" y="26"/>
                    <a:pt x="32" y="29"/>
                  </a:cubicBezTo>
                  <a:cubicBezTo>
                    <a:pt x="32" y="31"/>
                    <a:pt x="32" y="33"/>
                    <a:pt x="30" y="35"/>
                  </a:cubicBezTo>
                  <a:cubicBezTo>
                    <a:pt x="29" y="37"/>
                    <a:pt x="27" y="39"/>
                    <a:pt x="25" y="40"/>
                  </a:cubicBezTo>
                  <a:cubicBezTo>
                    <a:pt x="23" y="41"/>
                    <a:pt x="20" y="41"/>
                    <a:pt x="16" y="41"/>
                  </a:cubicBezTo>
                  <a:cubicBezTo>
                    <a:pt x="11" y="41"/>
                    <a:pt x="7" y="40"/>
                    <a:pt x="5" y="38"/>
                  </a:cubicBezTo>
                  <a:cubicBezTo>
                    <a:pt x="2" y="35"/>
                    <a:pt x="0" y="32"/>
                    <a:pt x="0" y="27"/>
                  </a:cubicBezTo>
                  <a:close/>
                </a:path>
              </a:pathLst>
            </a:custGeom>
            <a:grpFill/>
            <a:ln>
              <a:noFill/>
            </a:ln>
          </p:spPr>
          <p:txBody>
            <a:bodyPr anchor="ctr"/>
            <a:lstStyle/>
            <a:p>
              <a:pPr algn="ctr"/>
              <a:endParaRPr/>
            </a:p>
          </p:txBody>
        </p:sp>
        <p:sp>
          <p:nvSpPr>
            <p:cNvPr id="1048758" name="íşļïďê"/>
            <p:cNvSpPr/>
            <p:nvPr/>
          </p:nvSpPr>
          <p:spPr bwMode="auto">
            <a:xfrm>
              <a:off x="8417719" y="3867152"/>
              <a:ext cx="41275" cy="209550"/>
            </a:xfrm>
            <a:prstGeom prst="rect">
              <a:avLst/>
            </a:prstGeom>
            <a:grpFill/>
            <a:ln>
              <a:noFill/>
            </a:ln>
          </p:spPr>
          <p:txBody>
            <a:bodyPr anchor="ctr"/>
            <a:lstStyle/>
            <a:p>
              <a:pPr algn="ctr"/>
              <a:endParaRPr/>
            </a:p>
          </p:txBody>
        </p:sp>
        <p:sp>
          <p:nvSpPr>
            <p:cNvPr id="1048759" name="iṧlíḓe"/>
            <p:cNvSpPr/>
            <p:nvPr/>
          </p:nvSpPr>
          <p:spPr bwMode="auto">
            <a:xfrm>
              <a:off x="8500269" y="3867152"/>
              <a:ext cx="166688" cy="209550"/>
            </a:xfrm>
            <a:custGeom>
              <a:avLst/>
              <a:gdLst>
                <a:gd name="T0" fmla="*/ 40 w 105"/>
                <a:gd name="T1" fmla="*/ 132 h 132"/>
                <a:gd name="T2" fmla="*/ 40 w 105"/>
                <a:gd name="T3" fmla="*/ 23 h 132"/>
                <a:gd name="T4" fmla="*/ 0 w 105"/>
                <a:gd name="T5" fmla="*/ 23 h 132"/>
                <a:gd name="T6" fmla="*/ 0 w 105"/>
                <a:gd name="T7" fmla="*/ 0 h 132"/>
                <a:gd name="T8" fmla="*/ 105 w 105"/>
                <a:gd name="T9" fmla="*/ 0 h 132"/>
                <a:gd name="T10" fmla="*/ 105 w 105"/>
                <a:gd name="T11" fmla="*/ 23 h 132"/>
                <a:gd name="T12" fmla="*/ 66 w 105"/>
                <a:gd name="T13" fmla="*/ 23 h 132"/>
                <a:gd name="T14" fmla="*/ 66 w 105"/>
                <a:gd name="T15" fmla="*/ 132 h 132"/>
                <a:gd name="T16" fmla="*/ 40 w 105"/>
                <a:gd name="T17"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32">
                  <a:moveTo>
                    <a:pt x="40" y="132"/>
                  </a:moveTo>
                  <a:lnTo>
                    <a:pt x="40" y="23"/>
                  </a:lnTo>
                  <a:lnTo>
                    <a:pt x="0" y="23"/>
                  </a:lnTo>
                  <a:lnTo>
                    <a:pt x="0" y="0"/>
                  </a:lnTo>
                  <a:lnTo>
                    <a:pt x="105" y="0"/>
                  </a:lnTo>
                  <a:lnTo>
                    <a:pt x="105" y="23"/>
                  </a:lnTo>
                  <a:lnTo>
                    <a:pt x="66" y="23"/>
                  </a:lnTo>
                  <a:lnTo>
                    <a:pt x="66" y="132"/>
                  </a:lnTo>
                  <a:lnTo>
                    <a:pt x="40" y="132"/>
                  </a:lnTo>
                  <a:close/>
                </a:path>
              </a:pathLst>
            </a:custGeom>
            <a:grpFill/>
            <a:ln>
              <a:noFill/>
            </a:ln>
          </p:spPr>
          <p:txBody>
            <a:bodyPr anchor="ctr"/>
            <a:lstStyle/>
            <a:p>
              <a:pPr algn="ctr"/>
              <a:endParaRPr/>
            </a:p>
          </p:txBody>
        </p:sp>
        <p:sp>
          <p:nvSpPr>
            <p:cNvPr id="1048760" name="iṥlîďe"/>
            <p:cNvSpPr/>
            <p:nvPr/>
          </p:nvSpPr>
          <p:spPr bwMode="auto">
            <a:xfrm>
              <a:off x="8687594" y="3867152"/>
              <a:ext cx="192088" cy="209550"/>
            </a:xfrm>
            <a:custGeom>
              <a:avLst/>
              <a:gdLst>
                <a:gd name="T0" fmla="*/ 46 w 121"/>
                <a:gd name="T1" fmla="*/ 132 h 132"/>
                <a:gd name="T2" fmla="*/ 46 w 121"/>
                <a:gd name="T3" fmla="*/ 79 h 132"/>
                <a:gd name="T4" fmla="*/ 0 w 121"/>
                <a:gd name="T5" fmla="*/ 0 h 132"/>
                <a:gd name="T6" fmla="*/ 30 w 121"/>
                <a:gd name="T7" fmla="*/ 0 h 132"/>
                <a:gd name="T8" fmla="*/ 62 w 121"/>
                <a:gd name="T9" fmla="*/ 53 h 132"/>
                <a:gd name="T10" fmla="*/ 92 w 121"/>
                <a:gd name="T11" fmla="*/ 0 h 132"/>
                <a:gd name="T12" fmla="*/ 121 w 121"/>
                <a:gd name="T13" fmla="*/ 0 h 132"/>
                <a:gd name="T14" fmla="*/ 75 w 121"/>
                <a:gd name="T15" fmla="*/ 79 h 132"/>
                <a:gd name="T16" fmla="*/ 75 w 121"/>
                <a:gd name="T17" fmla="*/ 132 h 132"/>
                <a:gd name="T18" fmla="*/ 46 w 121"/>
                <a:gd name="T1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32">
                  <a:moveTo>
                    <a:pt x="46" y="132"/>
                  </a:moveTo>
                  <a:lnTo>
                    <a:pt x="46" y="79"/>
                  </a:lnTo>
                  <a:lnTo>
                    <a:pt x="0" y="0"/>
                  </a:lnTo>
                  <a:lnTo>
                    <a:pt x="30" y="0"/>
                  </a:lnTo>
                  <a:lnTo>
                    <a:pt x="62" y="53"/>
                  </a:lnTo>
                  <a:lnTo>
                    <a:pt x="92" y="0"/>
                  </a:lnTo>
                  <a:lnTo>
                    <a:pt x="121" y="0"/>
                  </a:lnTo>
                  <a:lnTo>
                    <a:pt x="75" y="79"/>
                  </a:lnTo>
                  <a:lnTo>
                    <a:pt x="75" y="132"/>
                  </a:lnTo>
                  <a:lnTo>
                    <a:pt x="46" y="132"/>
                  </a:lnTo>
                  <a:close/>
                </a:path>
              </a:pathLst>
            </a:custGeom>
            <a:grpFill/>
            <a:ln>
              <a:noFill/>
            </a:ln>
          </p:spPr>
          <p:txBody>
            <a:bodyPr anchor="ctr"/>
            <a:lstStyle/>
            <a:p>
              <a:pPr algn="ct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1049058" name="Picture Placeholder 7"/>
          <p:cNvSpPr>
            <a:spLocks noGrp="1"/>
          </p:cNvSpPr>
          <p:nvPr>
            <p:ph type="pic" sz="quarter" idx="18"/>
          </p:nvPr>
        </p:nvSpPr>
        <p:spPr>
          <a:xfrm>
            <a:off x="178827" y="1289366"/>
            <a:ext cx="2078405" cy="142108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0">
                <a:solidFill>
                  <a:schemeClr val="tx1">
                    <a:lumMod val="85000"/>
                    <a:lumOff val="15000"/>
                  </a:schemeClr>
                </a:solidFill>
              </a:defRPr>
            </a:lvl1pPr>
          </a:lstStyle>
          <a:p>
            <a:pPr marL="0" lvl="0" algn="ctr"/>
            <a:endParaRPr lang="en-US"/>
          </a:p>
        </p:txBody>
      </p:sp>
      <p:sp>
        <p:nvSpPr>
          <p:cNvPr id="1049059" name="Slide Number Placeholder 5"/>
          <p:cNvSpPr>
            <a:spLocks noGrp="1"/>
          </p:cNvSpPr>
          <p:nvPr>
            <p:ph type="sldNum" sz="quarter" idx="12"/>
          </p:nvPr>
        </p:nvSpPr>
        <p:spPr>
          <a:xfrm>
            <a:off x="6847529" y="4747679"/>
            <a:ext cx="2057400" cy="273844"/>
          </a:xfrm>
        </p:spPr>
        <p:txBody>
          <a:bodyPr/>
          <a:lstStyle>
            <a:lvl1pPr>
              <a:defRPr sz="1100">
                <a:solidFill>
                  <a:schemeClr val="tx1">
                    <a:lumMod val="85000"/>
                    <a:lumOff val="15000"/>
                  </a:schemeClr>
                </a:solidFill>
                <a:latin typeface="+mj-ea"/>
                <a:ea typeface="+mj-ea"/>
              </a:defRPr>
            </a:lvl1pPr>
          </a:lstStyle>
          <a:p>
            <a:fld id="{ACBECEF1-1935-4692-9C86-5FD89D9EDF46}" type="slidenum">
              <a:rPr lang="zh-CN" altLang="en-US" smtClean="0"/>
              <a:t>‹#›</a:t>
            </a:fld>
            <a:endParaRPr lang="zh-CN" altLang="en-US"/>
          </a:p>
        </p:txBody>
      </p:sp>
      <p:sp>
        <p:nvSpPr>
          <p:cNvPr id="1049060" name="Picture Placeholder 7"/>
          <p:cNvSpPr>
            <a:spLocks noGrp="1"/>
          </p:cNvSpPr>
          <p:nvPr>
            <p:ph type="pic" sz="quarter" idx="19"/>
          </p:nvPr>
        </p:nvSpPr>
        <p:spPr>
          <a:xfrm>
            <a:off x="2394726" y="2905893"/>
            <a:ext cx="2078405" cy="142108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0">
                <a:solidFill>
                  <a:schemeClr val="tx1">
                    <a:lumMod val="85000"/>
                    <a:lumOff val="15000"/>
                  </a:schemeClr>
                </a:solidFill>
              </a:defRPr>
            </a:lvl1pPr>
          </a:lstStyle>
          <a:p>
            <a:pPr marL="0" lvl="0" algn="ctr"/>
            <a:endParaRPr lang="en-US"/>
          </a:p>
        </p:txBody>
      </p:sp>
      <p:sp>
        <p:nvSpPr>
          <p:cNvPr id="1049061" name="Picture Placeholder 7"/>
          <p:cNvSpPr>
            <a:spLocks noGrp="1"/>
          </p:cNvSpPr>
          <p:nvPr>
            <p:ph type="pic" sz="quarter" idx="20"/>
          </p:nvPr>
        </p:nvSpPr>
        <p:spPr>
          <a:xfrm>
            <a:off x="4610624" y="1289366"/>
            <a:ext cx="2078405" cy="142108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0">
                <a:solidFill>
                  <a:schemeClr val="tx1">
                    <a:lumMod val="85000"/>
                    <a:lumOff val="15000"/>
                  </a:schemeClr>
                </a:solidFill>
              </a:defRPr>
            </a:lvl1pPr>
          </a:lstStyle>
          <a:p>
            <a:pPr marL="0" lvl="0" algn="ctr"/>
            <a:endParaRPr lang="en-US"/>
          </a:p>
        </p:txBody>
      </p:sp>
      <p:sp>
        <p:nvSpPr>
          <p:cNvPr id="1049062" name="Picture Placeholder 7"/>
          <p:cNvSpPr>
            <a:spLocks noGrp="1"/>
          </p:cNvSpPr>
          <p:nvPr>
            <p:ph type="pic" sz="quarter" idx="21"/>
          </p:nvPr>
        </p:nvSpPr>
        <p:spPr>
          <a:xfrm>
            <a:off x="6826524" y="2905893"/>
            <a:ext cx="2078405" cy="142108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0">
                <a:solidFill>
                  <a:schemeClr val="tx1">
                    <a:lumMod val="85000"/>
                    <a:lumOff val="15000"/>
                  </a:schemeClr>
                </a:solidFill>
              </a:defRPr>
            </a:lvl1pPr>
          </a:lstStyle>
          <a:p>
            <a:pPr marL="0" lvl="0" algn="ctr"/>
            <a:endParaRPr lang="en-US"/>
          </a:p>
        </p:txBody>
      </p:sp>
      <p:sp>
        <p:nvSpPr>
          <p:cNvPr id="1049063" name="矩形 90"/>
          <p:cNvSpPr/>
          <p:nvPr userDrawn="1"/>
        </p:nvSpPr>
        <p:spPr>
          <a:xfrm>
            <a:off x="141600" y="2881005"/>
            <a:ext cx="2147410" cy="1470857"/>
          </a:xfrm>
          <a:prstGeom prst="rect">
            <a:avLst/>
          </a:prstGeom>
          <a:solidFill>
            <a:schemeClr val="accent1"/>
          </a:solidFill>
          <a:ln>
            <a:noFill/>
          </a:ln>
          <a:effectLst>
            <a:outerShdw blurRad="254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49064" name="矩形 91"/>
          <p:cNvSpPr/>
          <p:nvPr userDrawn="1"/>
        </p:nvSpPr>
        <p:spPr>
          <a:xfrm>
            <a:off x="2360223" y="1289366"/>
            <a:ext cx="2147410" cy="1470857"/>
          </a:xfrm>
          <a:prstGeom prst="rect">
            <a:avLst/>
          </a:prstGeom>
          <a:solidFill>
            <a:schemeClr val="accent1"/>
          </a:solidFill>
          <a:ln>
            <a:noFill/>
          </a:ln>
          <a:effectLst>
            <a:outerShdw blurRad="254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49065" name="矩形 92"/>
          <p:cNvSpPr/>
          <p:nvPr userDrawn="1"/>
        </p:nvSpPr>
        <p:spPr>
          <a:xfrm>
            <a:off x="4578847" y="2881005"/>
            <a:ext cx="2147410" cy="1470857"/>
          </a:xfrm>
          <a:prstGeom prst="rect">
            <a:avLst/>
          </a:prstGeom>
          <a:solidFill>
            <a:schemeClr val="accent1"/>
          </a:solidFill>
          <a:ln>
            <a:noFill/>
          </a:ln>
          <a:effectLst>
            <a:outerShdw blurRad="254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49066" name="矩形 93"/>
          <p:cNvSpPr/>
          <p:nvPr userDrawn="1"/>
        </p:nvSpPr>
        <p:spPr>
          <a:xfrm>
            <a:off x="6792021" y="1289366"/>
            <a:ext cx="2147410" cy="1470857"/>
          </a:xfrm>
          <a:prstGeom prst="rect">
            <a:avLst/>
          </a:prstGeom>
          <a:solidFill>
            <a:schemeClr val="accent1"/>
          </a:solidFill>
          <a:ln>
            <a:noFill/>
          </a:ln>
          <a:effectLst>
            <a:outerShdw blurRad="254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58" name="d7f4448b-3673-4d0f-89ff-08ead12315ff" descr="本素材由iSlide™ 提供 iSlide™尊重知识产权并注重保护用户享有的各项权利。郑重提醒您： iSlide™插件中提供的任何信息内容的所有权、知识产权归其原始权利人或权利受让人所有，您免费/购买获得的是信息内容的使用权，并受下述条款的约束； 1. 您仅可以个人非商业用途使用该等信息内容，不可将信息内容的全部或部分用于出售，或以出租、出借、转让、分销、发布等其他任何方式供他人使用； 2. 禁止在接入互联网或移动互联网的任何网站、平台、应用或程序上以任何方式为他人提供iSlide™插件资源内容的下载。 The resource is supplied by iSlide™. iSlide™ respects all intellectual property rights and protects all the rights its users acquired.Solemnly remind you: The ownership and intellectual property of the resources supplied in iSlide Add-in belongs to its owner or the assignee of this ownership.you only acquired the usage of the resources supplied in iSlide Add-in, as well as respected the following restrain terms: 1.You are only allowed to use such resource for personal and non-commercial aim, not allowed to use such resource or part of it for the sale; or rent, lend, transfer to others; or distribution or release it in any way. 2.You are not permitted to provide the resource of iSlide Add-in in any website, platform, application access to the Internet or mobile Internet." title="iSlide™ 版权声明  COPYRIGHT NOTICE"/>
          <p:cNvGrpSpPr>
            <a:grpSpLocks noChangeAspect="1"/>
          </p:cNvGrpSpPr>
          <p:nvPr userDrawn="1">
            <p:custDataLst>
              <p:tags r:id="rId1"/>
            </p:custDataLst>
          </p:nvPr>
        </p:nvGrpSpPr>
        <p:grpSpPr>
          <a:xfrm>
            <a:off x="239071" y="4697788"/>
            <a:ext cx="1148385" cy="373626"/>
            <a:chOff x="3312319" y="2532064"/>
            <a:chExt cx="5567363" cy="1811338"/>
          </a:xfrm>
          <a:solidFill>
            <a:schemeClr val="accent1"/>
          </a:solidFill>
        </p:grpSpPr>
        <p:sp>
          <p:nvSpPr>
            <p:cNvPr id="1049067" name="íṥḷîde"/>
            <p:cNvSpPr/>
            <p:nvPr/>
          </p:nvSpPr>
          <p:spPr bwMode="auto">
            <a:xfrm>
              <a:off x="3801269" y="3105152"/>
              <a:ext cx="825500" cy="762000"/>
            </a:xfrm>
            <a:custGeom>
              <a:avLst/>
              <a:gdLst>
                <a:gd name="T0" fmla="*/ 154 w 159"/>
                <a:gd name="T1" fmla="*/ 43 h 146"/>
                <a:gd name="T2" fmla="*/ 133 w 159"/>
                <a:gd name="T3" fmla="*/ 41 h 146"/>
                <a:gd name="T4" fmla="*/ 159 w 159"/>
                <a:gd name="T5" fmla="*/ 25 h 146"/>
                <a:gd name="T6" fmla="*/ 133 w 159"/>
                <a:gd name="T7" fmla="*/ 24 h 146"/>
                <a:gd name="T8" fmla="*/ 97 w 159"/>
                <a:gd name="T9" fmla="*/ 38 h 146"/>
                <a:gd name="T10" fmla="*/ 106 w 159"/>
                <a:gd name="T11" fmla="*/ 24 h 146"/>
                <a:gd name="T12" fmla="*/ 72 w 159"/>
                <a:gd name="T13" fmla="*/ 34 h 146"/>
                <a:gd name="T14" fmla="*/ 66 w 159"/>
                <a:gd name="T15" fmla="*/ 36 h 146"/>
                <a:gd name="T16" fmla="*/ 0 w 159"/>
                <a:gd name="T17" fmla="*/ 23 h 146"/>
                <a:gd name="T18" fmla="*/ 28 w 159"/>
                <a:gd name="T19" fmla="*/ 34 h 146"/>
                <a:gd name="T20" fmla="*/ 30 w 159"/>
                <a:gd name="T21" fmla="*/ 41 h 146"/>
                <a:gd name="T22" fmla="*/ 11 w 159"/>
                <a:gd name="T23" fmla="*/ 40 h 146"/>
                <a:gd name="T24" fmla="*/ 41 w 159"/>
                <a:gd name="T25" fmla="*/ 60 h 146"/>
                <a:gd name="T26" fmla="*/ 24 w 159"/>
                <a:gd name="T27" fmla="*/ 60 h 146"/>
                <a:gd name="T28" fmla="*/ 46 w 159"/>
                <a:gd name="T29" fmla="*/ 79 h 146"/>
                <a:gd name="T30" fmla="*/ 35 w 159"/>
                <a:gd name="T31" fmla="*/ 78 h 146"/>
                <a:gd name="T32" fmla="*/ 54 w 159"/>
                <a:gd name="T33" fmla="*/ 92 h 146"/>
                <a:gd name="T34" fmla="*/ 54 w 159"/>
                <a:gd name="T35" fmla="*/ 96 h 146"/>
                <a:gd name="T36" fmla="*/ 46 w 159"/>
                <a:gd name="T37" fmla="*/ 96 h 146"/>
                <a:gd name="T38" fmla="*/ 64 w 159"/>
                <a:gd name="T39" fmla="*/ 108 h 146"/>
                <a:gd name="T40" fmla="*/ 64 w 159"/>
                <a:gd name="T41" fmla="*/ 114 h 146"/>
                <a:gd name="T42" fmla="*/ 60 w 159"/>
                <a:gd name="T43" fmla="*/ 115 h 146"/>
                <a:gd name="T44" fmla="*/ 81 w 159"/>
                <a:gd name="T45" fmla="*/ 146 h 146"/>
                <a:gd name="T46" fmla="*/ 103 w 159"/>
                <a:gd name="T47" fmla="*/ 117 h 146"/>
                <a:gd name="T48" fmla="*/ 98 w 159"/>
                <a:gd name="T49" fmla="*/ 114 h 146"/>
                <a:gd name="T50" fmla="*/ 99 w 159"/>
                <a:gd name="T51" fmla="*/ 107 h 146"/>
                <a:gd name="T52" fmla="*/ 115 w 159"/>
                <a:gd name="T53" fmla="*/ 97 h 146"/>
                <a:gd name="T54" fmla="*/ 112 w 159"/>
                <a:gd name="T55" fmla="*/ 92 h 146"/>
                <a:gd name="T56" fmla="*/ 131 w 159"/>
                <a:gd name="T57" fmla="*/ 79 h 146"/>
                <a:gd name="T58" fmla="*/ 119 w 159"/>
                <a:gd name="T59" fmla="*/ 79 h 146"/>
                <a:gd name="T60" fmla="*/ 117 w 159"/>
                <a:gd name="T61" fmla="*/ 75 h 146"/>
                <a:gd name="T62" fmla="*/ 141 w 159"/>
                <a:gd name="T63" fmla="*/ 59 h 146"/>
                <a:gd name="T64" fmla="*/ 125 w 159"/>
                <a:gd name="T65" fmla="*/ 58 h 146"/>
                <a:gd name="T66" fmla="*/ 124 w 159"/>
                <a:gd name="T67" fmla="*/ 54 h 146"/>
                <a:gd name="T68" fmla="*/ 154 w 159"/>
                <a:gd name="T69" fmla="*/ 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 h="146">
                  <a:moveTo>
                    <a:pt x="154" y="43"/>
                  </a:moveTo>
                  <a:cubicBezTo>
                    <a:pt x="133" y="41"/>
                    <a:pt x="133" y="41"/>
                    <a:pt x="133" y="41"/>
                  </a:cubicBezTo>
                  <a:cubicBezTo>
                    <a:pt x="137" y="34"/>
                    <a:pt x="155" y="37"/>
                    <a:pt x="159" y="25"/>
                  </a:cubicBezTo>
                  <a:cubicBezTo>
                    <a:pt x="133" y="24"/>
                    <a:pt x="133" y="24"/>
                    <a:pt x="133" y="24"/>
                  </a:cubicBezTo>
                  <a:cubicBezTo>
                    <a:pt x="114" y="21"/>
                    <a:pt x="107" y="39"/>
                    <a:pt x="97" y="38"/>
                  </a:cubicBezTo>
                  <a:cubicBezTo>
                    <a:pt x="88" y="29"/>
                    <a:pt x="100" y="28"/>
                    <a:pt x="106" y="24"/>
                  </a:cubicBezTo>
                  <a:cubicBezTo>
                    <a:pt x="80" y="0"/>
                    <a:pt x="72" y="32"/>
                    <a:pt x="72" y="34"/>
                  </a:cubicBezTo>
                  <a:cubicBezTo>
                    <a:pt x="71" y="37"/>
                    <a:pt x="68" y="38"/>
                    <a:pt x="66" y="36"/>
                  </a:cubicBezTo>
                  <a:cubicBezTo>
                    <a:pt x="58" y="12"/>
                    <a:pt x="33" y="22"/>
                    <a:pt x="0" y="23"/>
                  </a:cubicBezTo>
                  <a:cubicBezTo>
                    <a:pt x="8" y="31"/>
                    <a:pt x="17" y="32"/>
                    <a:pt x="28" y="34"/>
                  </a:cubicBezTo>
                  <a:cubicBezTo>
                    <a:pt x="30" y="36"/>
                    <a:pt x="32" y="38"/>
                    <a:pt x="30" y="41"/>
                  </a:cubicBezTo>
                  <a:cubicBezTo>
                    <a:pt x="11" y="40"/>
                    <a:pt x="11" y="40"/>
                    <a:pt x="11" y="40"/>
                  </a:cubicBezTo>
                  <a:cubicBezTo>
                    <a:pt x="19" y="58"/>
                    <a:pt x="35" y="49"/>
                    <a:pt x="41" y="60"/>
                  </a:cubicBezTo>
                  <a:cubicBezTo>
                    <a:pt x="24" y="60"/>
                    <a:pt x="24" y="60"/>
                    <a:pt x="24" y="60"/>
                  </a:cubicBezTo>
                  <a:cubicBezTo>
                    <a:pt x="25" y="75"/>
                    <a:pt x="41" y="68"/>
                    <a:pt x="46" y="79"/>
                  </a:cubicBezTo>
                  <a:cubicBezTo>
                    <a:pt x="35" y="78"/>
                    <a:pt x="35" y="78"/>
                    <a:pt x="35" y="78"/>
                  </a:cubicBezTo>
                  <a:cubicBezTo>
                    <a:pt x="40" y="90"/>
                    <a:pt x="48" y="91"/>
                    <a:pt x="54" y="92"/>
                  </a:cubicBezTo>
                  <a:cubicBezTo>
                    <a:pt x="54" y="96"/>
                    <a:pt x="54" y="96"/>
                    <a:pt x="54" y="96"/>
                  </a:cubicBezTo>
                  <a:cubicBezTo>
                    <a:pt x="46" y="96"/>
                    <a:pt x="46" y="96"/>
                    <a:pt x="46" y="96"/>
                  </a:cubicBezTo>
                  <a:cubicBezTo>
                    <a:pt x="46" y="104"/>
                    <a:pt x="57" y="109"/>
                    <a:pt x="64" y="108"/>
                  </a:cubicBezTo>
                  <a:cubicBezTo>
                    <a:pt x="64" y="114"/>
                    <a:pt x="64" y="114"/>
                    <a:pt x="64" y="114"/>
                  </a:cubicBezTo>
                  <a:cubicBezTo>
                    <a:pt x="60" y="115"/>
                    <a:pt x="60" y="115"/>
                    <a:pt x="60" y="115"/>
                  </a:cubicBezTo>
                  <a:cubicBezTo>
                    <a:pt x="81" y="146"/>
                    <a:pt x="81" y="146"/>
                    <a:pt x="81" y="146"/>
                  </a:cubicBezTo>
                  <a:cubicBezTo>
                    <a:pt x="103" y="117"/>
                    <a:pt x="103" y="117"/>
                    <a:pt x="103" y="117"/>
                  </a:cubicBezTo>
                  <a:cubicBezTo>
                    <a:pt x="98" y="114"/>
                    <a:pt x="98" y="114"/>
                    <a:pt x="98" y="114"/>
                  </a:cubicBezTo>
                  <a:cubicBezTo>
                    <a:pt x="99" y="107"/>
                    <a:pt x="99" y="107"/>
                    <a:pt x="99" y="107"/>
                  </a:cubicBezTo>
                  <a:cubicBezTo>
                    <a:pt x="105" y="108"/>
                    <a:pt x="111" y="106"/>
                    <a:pt x="115" y="97"/>
                  </a:cubicBezTo>
                  <a:cubicBezTo>
                    <a:pt x="114" y="95"/>
                    <a:pt x="99" y="99"/>
                    <a:pt x="112" y="92"/>
                  </a:cubicBezTo>
                  <a:cubicBezTo>
                    <a:pt x="120" y="91"/>
                    <a:pt x="125" y="85"/>
                    <a:pt x="131" y="79"/>
                  </a:cubicBezTo>
                  <a:cubicBezTo>
                    <a:pt x="119" y="79"/>
                    <a:pt x="119" y="79"/>
                    <a:pt x="119" y="79"/>
                  </a:cubicBezTo>
                  <a:cubicBezTo>
                    <a:pt x="117" y="78"/>
                    <a:pt x="116" y="76"/>
                    <a:pt x="117" y="75"/>
                  </a:cubicBezTo>
                  <a:cubicBezTo>
                    <a:pt x="125" y="74"/>
                    <a:pt x="137" y="70"/>
                    <a:pt x="141" y="59"/>
                  </a:cubicBezTo>
                  <a:cubicBezTo>
                    <a:pt x="125" y="58"/>
                    <a:pt x="125" y="58"/>
                    <a:pt x="125" y="58"/>
                  </a:cubicBezTo>
                  <a:cubicBezTo>
                    <a:pt x="122" y="57"/>
                    <a:pt x="123" y="55"/>
                    <a:pt x="124" y="54"/>
                  </a:cubicBezTo>
                  <a:cubicBezTo>
                    <a:pt x="134" y="54"/>
                    <a:pt x="145" y="50"/>
                    <a:pt x="154" y="43"/>
                  </a:cubicBezTo>
                  <a:close/>
                </a:path>
              </a:pathLst>
            </a:custGeom>
            <a:grpFill/>
            <a:ln>
              <a:noFill/>
            </a:ln>
          </p:spPr>
          <p:txBody>
            <a:bodyPr anchor="ctr"/>
            <a:lstStyle/>
            <a:p>
              <a:pPr algn="ctr"/>
              <a:endParaRPr/>
            </a:p>
          </p:txBody>
        </p:sp>
        <p:sp>
          <p:nvSpPr>
            <p:cNvPr id="1049068" name="íṩḻiḋe"/>
            <p:cNvSpPr/>
            <p:nvPr/>
          </p:nvSpPr>
          <p:spPr bwMode="auto">
            <a:xfrm>
              <a:off x="3405982" y="3595689"/>
              <a:ext cx="212725" cy="168275"/>
            </a:xfrm>
            <a:custGeom>
              <a:avLst/>
              <a:gdLst>
                <a:gd name="T0" fmla="*/ 6 w 41"/>
                <a:gd name="T1" fmla="*/ 15 h 32"/>
                <a:gd name="T2" fmla="*/ 9 w 41"/>
                <a:gd name="T3" fmla="*/ 16 h 32"/>
                <a:gd name="T4" fmla="*/ 37 w 41"/>
                <a:gd name="T5" fmla="*/ 18 h 32"/>
                <a:gd name="T6" fmla="*/ 41 w 41"/>
                <a:gd name="T7" fmla="*/ 16 h 32"/>
                <a:gd name="T8" fmla="*/ 32 w 41"/>
                <a:gd name="T9" fmla="*/ 0 h 32"/>
                <a:gd name="T10" fmla="*/ 28 w 41"/>
                <a:gd name="T11" fmla="*/ 1 h 32"/>
                <a:gd name="T12" fmla="*/ 35 w 41"/>
                <a:gd name="T13" fmla="*/ 14 h 32"/>
                <a:gd name="T14" fmla="*/ 30 w 41"/>
                <a:gd name="T15" fmla="*/ 13 h 32"/>
                <a:gd name="T16" fmla="*/ 4 w 41"/>
                <a:gd name="T17" fmla="*/ 12 h 32"/>
                <a:gd name="T18" fmla="*/ 0 w 41"/>
                <a:gd name="T19" fmla="*/ 14 h 32"/>
                <a:gd name="T20" fmla="*/ 10 w 41"/>
                <a:gd name="T21" fmla="*/ 32 h 32"/>
                <a:gd name="T22" fmla="*/ 14 w 41"/>
                <a:gd name="T23" fmla="*/ 30 h 32"/>
                <a:gd name="T24" fmla="*/ 6 w 41"/>
                <a:gd name="T25"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6" y="15"/>
                  </a:moveTo>
                  <a:cubicBezTo>
                    <a:pt x="9" y="16"/>
                    <a:pt x="9" y="16"/>
                    <a:pt x="9" y="16"/>
                  </a:cubicBezTo>
                  <a:cubicBezTo>
                    <a:pt x="37" y="18"/>
                    <a:pt x="37" y="18"/>
                    <a:pt x="37" y="18"/>
                  </a:cubicBezTo>
                  <a:cubicBezTo>
                    <a:pt x="41" y="16"/>
                    <a:pt x="41" y="16"/>
                    <a:pt x="41" y="16"/>
                  </a:cubicBezTo>
                  <a:cubicBezTo>
                    <a:pt x="32" y="0"/>
                    <a:pt x="32" y="0"/>
                    <a:pt x="32" y="0"/>
                  </a:cubicBezTo>
                  <a:cubicBezTo>
                    <a:pt x="28" y="1"/>
                    <a:pt x="28" y="1"/>
                    <a:pt x="28" y="1"/>
                  </a:cubicBezTo>
                  <a:cubicBezTo>
                    <a:pt x="35" y="14"/>
                    <a:pt x="35" y="14"/>
                    <a:pt x="35" y="14"/>
                  </a:cubicBezTo>
                  <a:cubicBezTo>
                    <a:pt x="34" y="14"/>
                    <a:pt x="32" y="14"/>
                    <a:pt x="30" y="13"/>
                  </a:cubicBezTo>
                  <a:cubicBezTo>
                    <a:pt x="4" y="12"/>
                    <a:pt x="4" y="12"/>
                    <a:pt x="4" y="12"/>
                  </a:cubicBezTo>
                  <a:cubicBezTo>
                    <a:pt x="0" y="14"/>
                    <a:pt x="0" y="14"/>
                    <a:pt x="0" y="14"/>
                  </a:cubicBezTo>
                  <a:cubicBezTo>
                    <a:pt x="10" y="32"/>
                    <a:pt x="10" y="32"/>
                    <a:pt x="10" y="32"/>
                  </a:cubicBezTo>
                  <a:cubicBezTo>
                    <a:pt x="14" y="30"/>
                    <a:pt x="14" y="30"/>
                    <a:pt x="14" y="30"/>
                  </a:cubicBezTo>
                  <a:lnTo>
                    <a:pt x="6" y="15"/>
                  </a:lnTo>
                  <a:close/>
                </a:path>
              </a:pathLst>
            </a:custGeom>
            <a:grpFill/>
            <a:ln>
              <a:noFill/>
            </a:ln>
          </p:spPr>
          <p:txBody>
            <a:bodyPr anchor="ctr"/>
            <a:lstStyle/>
            <a:p>
              <a:pPr algn="ctr"/>
              <a:endParaRPr/>
            </a:p>
          </p:txBody>
        </p:sp>
        <p:sp>
          <p:nvSpPr>
            <p:cNvPr id="1049069" name="iṣḷíḓè"/>
            <p:cNvSpPr/>
            <p:nvPr/>
          </p:nvSpPr>
          <p:spPr bwMode="auto">
            <a:xfrm>
              <a:off x="3463132" y="3700464"/>
              <a:ext cx="207963" cy="161925"/>
            </a:xfrm>
            <a:custGeom>
              <a:avLst/>
              <a:gdLst>
                <a:gd name="T0" fmla="*/ 128 w 131"/>
                <a:gd name="T1" fmla="*/ 46 h 102"/>
                <a:gd name="T2" fmla="*/ 85 w 131"/>
                <a:gd name="T3" fmla="*/ 66 h 102"/>
                <a:gd name="T4" fmla="*/ 66 w 131"/>
                <a:gd name="T5" fmla="*/ 30 h 102"/>
                <a:gd name="T6" fmla="*/ 108 w 131"/>
                <a:gd name="T7" fmla="*/ 10 h 102"/>
                <a:gd name="T8" fmla="*/ 105 w 131"/>
                <a:gd name="T9" fmla="*/ 0 h 102"/>
                <a:gd name="T10" fmla="*/ 0 w 131"/>
                <a:gd name="T11" fmla="*/ 46 h 102"/>
                <a:gd name="T12" fmla="*/ 7 w 131"/>
                <a:gd name="T13" fmla="*/ 56 h 102"/>
                <a:gd name="T14" fmla="*/ 56 w 131"/>
                <a:gd name="T15" fmla="*/ 33 h 102"/>
                <a:gd name="T16" fmla="*/ 72 w 131"/>
                <a:gd name="T17" fmla="*/ 73 h 102"/>
                <a:gd name="T18" fmla="*/ 23 w 131"/>
                <a:gd name="T19" fmla="*/ 92 h 102"/>
                <a:gd name="T20" fmla="*/ 30 w 131"/>
                <a:gd name="T21" fmla="*/ 102 h 102"/>
                <a:gd name="T22" fmla="*/ 131 w 131"/>
                <a:gd name="T23" fmla="*/ 56 h 102"/>
                <a:gd name="T24" fmla="*/ 128 w 131"/>
                <a:gd name="T25" fmla="*/ 4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02">
                  <a:moveTo>
                    <a:pt x="128" y="46"/>
                  </a:moveTo>
                  <a:lnTo>
                    <a:pt x="85" y="66"/>
                  </a:lnTo>
                  <a:lnTo>
                    <a:pt x="66" y="30"/>
                  </a:lnTo>
                  <a:lnTo>
                    <a:pt x="108" y="10"/>
                  </a:lnTo>
                  <a:lnTo>
                    <a:pt x="105" y="0"/>
                  </a:lnTo>
                  <a:lnTo>
                    <a:pt x="0" y="46"/>
                  </a:lnTo>
                  <a:lnTo>
                    <a:pt x="7" y="56"/>
                  </a:lnTo>
                  <a:lnTo>
                    <a:pt x="56" y="33"/>
                  </a:lnTo>
                  <a:lnTo>
                    <a:pt x="72" y="73"/>
                  </a:lnTo>
                  <a:lnTo>
                    <a:pt x="23" y="92"/>
                  </a:lnTo>
                  <a:lnTo>
                    <a:pt x="30" y="102"/>
                  </a:lnTo>
                  <a:lnTo>
                    <a:pt x="131" y="56"/>
                  </a:lnTo>
                  <a:lnTo>
                    <a:pt x="128" y="46"/>
                  </a:lnTo>
                  <a:close/>
                </a:path>
              </a:pathLst>
            </a:custGeom>
            <a:grpFill/>
            <a:ln>
              <a:noFill/>
            </a:ln>
          </p:spPr>
          <p:txBody>
            <a:bodyPr anchor="ctr"/>
            <a:lstStyle/>
            <a:p>
              <a:pPr algn="ctr"/>
              <a:endParaRPr/>
            </a:p>
          </p:txBody>
        </p:sp>
        <p:sp>
          <p:nvSpPr>
            <p:cNvPr id="1049070" name="iṣļîďê"/>
            <p:cNvSpPr/>
            <p:nvPr/>
          </p:nvSpPr>
          <p:spPr bwMode="auto">
            <a:xfrm>
              <a:off x="3520282" y="3810002"/>
              <a:ext cx="207963" cy="161925"/>
            </a:xfrm>
            <a:custGeom>
              <a:avLst/>
              <a:gdLst>
                <a:gd name="T0" fmla="*/ 72 w 131"/>
                <a:gd name="T1" fmla="*/ 76 h 102"/>
                <a:gd name="T2" fmla="*/ 85 w 131"/>
                <a:gd name="T3" fmla="*/ 69 h 102"/>
                <a:gd name="T4" fmla="*/ 66 w 131"/>
                <a:gd name="T5" fmla="*/ 30 h 102"/>
                <a:gd name="T6" fmla="*/ 98 w 131"/>
                <a:gd name="T7" fmla="*/ 17 h 102"/>
                <a:gd name="T8" fmla="*/ 118 w 131"/>
                <a:gd name="T9" fmla="*/ 56 h 102"/>
                <a:gd name="T10" fmla="*/ 131 w 131"/>
                <a:gd name="T11" fmla="*/ 53 h 102"/>
                <a:gd name="T12" fmla="*/ 105 w 131"/>
                <a:gd name="T13" fmla="*/ 0 h 102"/>
                <a:gd name="T14" fmla="*/ 0 w 131"/>
                <a:gd name="T15" fmla="*/ 50 h 102"/>
                <a:gd name="T16" fmla="*/ 30 w 131"/>
                <a:gd name="T17" fmla="*/ 102 h 102"/>
                <a:gd name="T18" fmla="*/ 39 w 131"/>
                <a:gd name="T19" fmla="*/ 96 h 102"/>
                <a:gd name="T20" fmla="*/ 20 w 131"/>
                <a:gd name="T21" fmla="*/ 53 h 102"/>
                <a:gd name="T22" fmla="*/ 52 w 131"/>
                <a:gd name="T23" fmla="*/ 36 h 102"/>
                <a:gd name="T24" fmla="*/ 72 w 131"/>
                <a:gd name="T25" fmla="*/ 7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02">
                  <a:moveTo>
                    <a:pt x="72" y="76"/>
                  </a:moveTo>
                  <a:lnTo>
                    <a:pt x="85" y="69"/>
                  </a:lnTo>
                  <a:lnTo>
                    <a:pt x="66" y="30"/>
                  </a:lnTo>
                  <a:lnTo>
                    <a:pt x="98" y="17"/>
                  </a:lnTo>
                  <a:lnTo>
                    <a:pt x="118" y="56"/>
                  </a:lnTo>
                  <a:lnTo>
                    <a:pt x="131" y="53"/>
                  </a:lnTo>
                  <a:lnTo>
                    <a:pt x="105" y="0"/>
                  </a:lnTo>
                  <a:lnTo>
                    <a:pt x="0" y="50"/>
                  </a:lnTo>
                  <a:lnTo>
                    <a:pt x="30" y="102"/>
                  </a:lnTo>
                  <a:lnTo>
                    <a:pt x="39" y="96"/>
                  </a:lnTo>
                  <a:lnTo>
                    <a:pt x="20" y="53"/>
                  </a:lnTo>
                  <a:lnTo>
                    <a:pt x="52" y="36"/>
                  </a:lnTo>
                  <a:lnTo>
                    <a:pt x="72" y="76"/>
                  </a:lnTo>
                  <a:close/>
                </a:path>
              </a:pathLst>
            </a:custGeom>
            <a:grpFill/>
            <a:ln>
              <a:noFill/>
            </a:ln>
          </p:spPr>
          <p:txBody>
            <a:bodyPr anchor="ctr"/>
            <a:lstStyle/>
            <a:p>
              <a:pPr algn="ctr"/>
              <a:endParaRPr/>
            </a:p>
          </p:txBody>
        </p:sp>
        <p:sp>
          <p:nvSpPr>
            <p:cNvPr id="1049071" name="iṧ1ïdê"/>
            <p:cNvSpPr/>
            <p:nvPr/>
          </p:nvSpPr>
          <p:spPr bwMode="auto">
            <a:xfrm>
              <a:off x="3602832" y="3919539"/>
              <a:ext cx="166688" cy="120650"/>
            </a:xfrm>
            <a:custGeom>
              <a:avLst/>
              <a:gdLst>
                <a:gd name="T0" fmla="*/ 32 w 32"/>
                <a:gd name="T1" fmla="*/ 3 h 23"/>
                <a:gd name="T2" fmla="*/ 30 w 32"/>
                <a:gd name="T3" fmla="*/ 0 h 23"/>
                <a:gd name="T4" fmla="*/ 13 w 32"/>
                <a:gd name="T5" fmla="*/ 16 h 23"/>
                <a:gd name="T6" fmla="*/ 10 w 32"/>
                <a:gd name="T7" fmla="*/ 19 h 23"/>
                <a:gd name="T8" fmla="*/ 7 w 32"/>
                <a:gd name="T9" fmla="*/ 20 h 23"/>
                <a:gd name="T10" fmla="*/ 5 w 32"/>
                <a:gd name="T11" fmla="*/ 19 h 23"/>
                <a:gd name="T12" fmla="*/ 4 w 32"/>
                <a:gd name="T13" fmla="*/ 16 h 23"/>
                <a:gd name="T14" fmla="*/ 7 w 32"/>
                <a:gd name="T15" fmla="*/ 11 h 23"/>
                <a:gd name="T16" fmla="*/ 5 w 32"/>
                <a:gd name="T17" fmla="*/ 10 h 23"/>
                <a:gd name="T18" fmla="*/ 0 w 32"/>
                <a:gd name="T19" fmla="*/ 16 h 23"/>
                <a:gd name="T20" fmla="*/ 2 w 32"/>
                <a:gd name="T21" fmla="*/ 21 h 23"/>
                <a:gd name="T22" fmla="*/ 6 w 32"/>
                <a:gd name="T23" fmla="*/ 23 h 23"/>
                <a:gd name="T24" fmla="*/ 10 w 32"/>
                <a:gd name="T25" fmla="*/ 22 h 23"/>
                <a:gd name="T26" fmla="*/ 15 w 32"/>
                <a:gd name="T27" fmla="*/ 18 h 23"/>
                <a:gd name="T28" fmla="*/ 32 w 32"/>
                <a:gd name="T2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23">
                  <a:moveTo>
                    <a:pt x="32" y="3"/>
                  </a:moveTo>
                  <a:cubicBezTo>
                    <a:pt x="30" y="0"/>
                    <a:pt x="30" y="0"/>
                    <a:pt x="30" y="0"/>
                  </a:cubicBezTo>
                  <a:cubicBezTo>
                    <a:pt x="13" y="16"/>
                    <a:pt x="13" y="16"/>
                    <a:pt x="13" y="16"/>
                  </a:cubicBezTo>
                  <a:cubicBezTo>
                    <a:pt x="11" y="18"/>
                    <a:pt x="10" y="19"/>
                    <a:pt x="10" y="19"/>
                  </a:cubicBezTo>
                  <a:cubicBezTo>
                    <a:pt x="9" y="19"/>
                    <a:pt x="8" y="20"/>
                    <a:pt x="7" y="20"/>
                  </a:cubicBezTo>
                  <a:cubicBezTo>
                    <a:pt x="6" y="20"/>
                    <a:pt x="6" y="19"/>
                    <a:pt x="5" y="19"/>
                  </a:cubicBezTo>
                  <a:cubicBezTo>
                    <a:pt x="4" y="18"/>
                    <a:pt x="4" y="17"/>
                    <a:pt x="4" y="16"/>
                  </a:cubicBezTo>
                  <a:cubicBezTo>
                    <a:pt x="4" y="15"/>
                    <a:pt x="6" y="13"/>
                    <a:pt x="7" y="11"/>
                  </a:cubicBezTo>
                  <a:cubicBezTo>
                    <a:pt x="5" y="10"/>
                    <a:pt x="5" y="10"/>
                    <a:pt x="5" y="10"/>
                  </a:cubicBezTo>
                  <a:cubicBezTo>
                    <a:pt x="2" y="12"/>
                    <a:pt x="1" y="14"/>
                    <a:pt x="0" y="16"/>
                  </a:cubicBezTo>
                  <a:cubicBezTo>
                    <a:pt x="0" y="18"/>
                    <a:pt x="1" y="20"/>
                    <a:pt x="2" y="21"/>
                  </a:cubicBezTo>
                  <a:cubicBezTo>
                    <a:pt x="3" y="22"/>
                    <a:pt x="4" y="23"/>
                    <a:pt x="6" y="23"/>
                  </a:cubicBezTo>
                  <a:cubicBezTo>
                    <a:pt x="7" y="23"/>
                    <a:pt x="9" y="23"/>
                    <a:pt x="10" y="22"/>
                  </a:cubicBezTo>
                  <a:cubicBezTo>
                    <a:pt x="12" y="22"/>
                    <a:pt x="13" y="20"/>
                    <a:pt x="15" y="18"/>
                  </a:cubicBezTo>
                  <a:lnTo>
                    <a:pt x="32" y="3"/>
                  </a:lnTo>
                  <a:close/>
                </a:path>
              </a:pathLst>
            </a:custGeom>
            <a:grpFill/>
            <a:ln>
              <a:noFill/>
            </a:ln>
          </p:spPr>
          <p:txBody>
            <a:bodyPr anchor="ctr"/>
            <a:lstStyle/>
            <a:p>
              <a:pPr algn="ctr"/>
              <a:endParaRPr/>
            </a:p>
          </p:txBody>
        </p:sp>
        <p:sp>
          <p:nvSpPr>
            <p:cNvPr id="1049072" name="ïṡ1îḋé"/>
            <p:cNvSpPr/>
            <p:nvPr/>
          </p:nvSpPr>
          <p:spPr bwMode="auto">
            <a:xfrm>
              <a:off x="3680619" y="3946527"/>
              <a:ext cx="136525" cy="134938"/>
            </a:xfrm>
            <a:custGeom>
              <a:avLst/>
              <a:gdLst>
                <a:gd name="T0" fmla="*/ 79 w 86"/>
                <a:gd name="T1" fmla="*/ 0 h 85"/>
                <a:gd name="T2" fmla="*/ 0 w 86"/>
                <a:gd name="T3" fmla="*/ 79 h 85"/>
                <a:gd name="T4" fmla="*/ 7 w 86"/>
                <a:gd name="T5" fmla="*/ 85 h 85"/>
                <a:gd name="T6" fmla="*/ 86 w 86"/>
                <a:gd name="T7" fmla="*/ 6 h 85"/>
                <a:gd name="T8" fmla="*/ 79 w 86"/>
                <a:gd name="T9" fmla="*/ 0 h 85"/>
              </a:gdLst>
              <a:ahLst/>
              <a:cxnLst>
                <a:cxn ang="0">
                  <a:pos x="T0" y="T1"/>
                </a:cxn>
                <a:cxn ang="0">
                  <a:pos x="T2" y="T3"/>
                </a:cxn>
                <a:cxn ang="0">
                  <a:pos x="T4" y="T5"/>
                </a:cxn>
                <a:cxn ang="0">
                  <a:pos x="T6" y="T7"/>
                </a:cxn>
                <a:cxn ang="0">
                  <a:pos x="T8" y="T9"/>
                </a:cxn>
              </a:cxnLst>
              <a:rect l="0" t="0" r="r" b="b"/>
              <a:pathLst>
                <a:path w="86" h="85">
                  <a:moveTo>
                    <a:pt x="79" y="0"/>
                  </a:moveTo>
                  <a:lnTo>
                    <a:pt x="0" y="79"/>
                  </a:lnTo>
                  <a:lnTo>
                    <a:pt x="7" y="85"/>
                  </a:lnTo>
                  <a:lnTo>
                    <a:pt x="86" y="6"/>
                  </a:lnTo>
                  <a:lnTo>
                    <a:pt x="79" y="0"/>
                  </a:lnTo>
                  <a:close/>
                </a:path>
              </a:pathLst>
            </a:custGeom>
            <a:grpFill/>
            <a:ln>
              <a:noFill/>
            </a:ln>
          </p:spPr>
          <p:txBody>
            <a:bodyPr anchor="ctr"/>
            <a:lstStyle/>
            <a:p>
              <a:pPr algn="ctr"/>
              <a:endParaRPr/>
            </a:p>
          </p:txBody>
        </p:sp>
        <p:sp>
          <p:nvSpPr>
            <p:cNvPr id="1049073" name="iṡḻíḋè"/>
            <p:cNvSpPr/>
            <p:nvPr/>
          </p:nvSpPr>
          <p:spPr bwMode="auto">
            <a:xfrm>
              <a:off x="3707607" y="3983039"/>
              <a:ext cx="166688" cy="182563"/>
            </a:xfrm>
            <a:custGeom>
              <a:avLst/>
              <a:gdLst>
                <a:gd name="T0" fmla="*/ 29 w 32"/>
                <a:gd name="T1" fmla="*/ 0 h 35"/>
                <a:gd name="T2" fmla="*/ 0 w 32"/>
                <a:gd name="T3" fmla="*/ 21 h 35"/>
                <a:gd name="T4" fmla="*/ 3 w 32"/>
                <a:gd name="T5" fmla="*/ 23 h 35"/>
                <a:gd name="T6" fmla="*/ 12 w 32"/>
                <a:gd name="T7" fmla="*/ 17 h 35"/>
                <a:gd name="T8" fmla="*/ 20 w 32"/>
                <a:gd name="T9" fmla="*/ 23 h 35"/>
                <a:gd name="T10" fmla="*/ 16 w 32"/>
                <a:gd name="T11" fmla="*/ 33 h 35"/>
                <a:gd name="T12" fmla="*/ 19 w 32"/>
                <a:gd name="T13" fmla="*/ 35 h 35"/>
                <a:gd name="T14" fmla="*/ 32 w 32"/>
                <a:gd name="T15" fmla="*/ 3 h 35"/>
                <a:gd name="T16" fmla="*/ 29 w 32"/>
                <a:gd name="T17" fmla="*/ 0 h 35"/>
                <a:gd name="T18" fmla="*/ 25 w 32"/>
                <a:gd name="T19" fmla="*/ 11 h 35"/>
                <a:gd name="T20" fmla="*/ 22 w 32"/>
                <a:gd name="T21" fmla="*/ 20 h 35"/>
                <a:gd name="T22" fmla="*/ 15 w 32"/>
                <a:gd name="T23" fmla="*/ 15 h 35"/>
                <a:gd name="T24" fmla="*/ 23 w 32"/>
                <a:gd name="T25" fmla="*/ 8 h 35"/>
                <a:gd name="T26" fmla="*/ 28 w 32"/>
                <a:gd name="T27" fmla="*/ 4 h 35"/>
                <a:gd name="T28" fmla="*/ 25 w 32"/>
                <a:gd name="T29"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5">
                  <a:moveTo>
                    <a:pt x="29" y="0"/>
                  </a:moveTo>
                  <a:cubicBezTo>
                    <a:pt x="0" y="21"/>
                    <a:pt x="0" y="21"/>
                    <a:pt x="0" y="21"/>
                  </a:cubicBezTo>
                  <a:cubicBezTo>
                    <a:pt x="3" y="23"/>
                    <a:pt x="3" y="23"/>
                    <a:pt x="3" y="23"/>
                  </a:cubicBezTo>
                  <a:cubicBezTo>
                    <a:pt x="12" y="17"/>
                    <a:pt x="12" y="17"/>
                    <a:pt x="12" y="17"/>
                  </a:cubicBezTo>
                  <a:cubicBezTo>
                    <a:pt x="20" y="23"/>
                    <a:pt x="20" y="23"/>
                    <a:pt x="20" y="23"/>
                  </a:cubicBezTo>
                  <a:cubicBezTo>
                    <a:pt x="16" y="33"/>
                    <a:pt x="16" y="33"/>
                    <a:pt x="16" y="33"/>
                  </a:cubicBezTo>
                  <a:cubicBezTo>
                    <a:pt x="19" y="35"/>
                    <a:pt x="19" y="35"/>
                    <a:pt x="19" y="35"/>
                  </a:cubicBezTo>
                  <a:cubicBezTo>
                    <a:pt x="32" y="3"/>
                    <a:pt x="32" y="3"/>
                    <a:pt x="32" y="3"/>
                  </a:cubicBezTo>
                  <a:lnTo>
                    <a:pt x="29" y="0"/>
                  </a:lnTo>
                  <a:close/>
                  <a:moveTo>
                    <a:pt x="25" y="11"/>
                  </a:moveTo>
                  <a:cubicBezTo>
                    <a:pt x="22" y="20"/>
                    <a:pt x="22" y="20"/>
                    <a:pt x="22" y="20"/>
                  </a:cubicBezTo>
                  <a:cubicBezTo>
                    <a:pt x="15" y="15"/>
                    <a:pt x="15" y="15"/>
                    <a:pt x="15" y="15"/>
                  </a:cubicBezTo>
                  <a:cubicBezTo>
                    <a:pt x="23" y="8"/>
                    <a:pt x="23" y="8"/>
                    <a:pt x="23" y="8"/>
                  </a:cubicBezTo>
                  <a:cubicBezTo>
                    <a:pt x="25" y="7"/>
                    <a:pt x="27" y="6"/>
                    <a:pt x="28" y="4"/>
                  </a:cubicBezTo>
                  <a:cubicBezTo>
                    <a:pt x="28" y="6"/>
                    <a:pt x="27" y="8"/>
                    <a:pt x="25" y="11"/>
                  </a:cubicBezTo>
                  <a:close/>
                </a:path>
              </a:pathLst>
            </a:custGeom>
            <a:grpFill/>
            <a:ln>
              <a:noFill/>
            </a:ln>
          </p:spPr>
          <p:txBody>
            <a:bodyPr anchor="ctr"/>
            <a:lstStyle/>
            <a:p>
              <a:pPr algn="ctr"/>
              <a:endParaRPr/>
            </a:p>
          </p:txBody>
        </p:sp>
        <p:sp>
          <p:nvSpPr>
            <p:cNvPr id="1049074" name="îS1íḍê"/>
            <p:cNvSpPr/>
            <p:nvPr/>
          </p:nvSpPr>
          <p:spPr bwMode="auto">
            <a:xfrm>
              <a:off x="3826669" y="4013202"/>
              <a:ext cx="182563" cy="198438"/>
            </a:xfrm>
            <a:custGeom>
              <a:avLst/>
              <a:gdLst>
                <a:gd name="T0" fmla="*/ 108 w 115"/>
                <a:gd name="T1" fmla="*/ 27 h 125"/>
                <a:gd name="T2" fmla="*/ 62 w 115"/>
                <a:gd name="T3" fmla="*/ 102 h 125"/>
                <a:gd name="T4" fmla="*/ 69 w 115"/>
                <a:gd name="T5" fmla="*/ 7 h 125"/>
                <a:gd name="T6" fmla="*/ 59 w 115"/>
                <a:gd name="T7" fmla="*/ 0 h 125"/>
                <a:gd name="T8" fmla="*/ 0 w 115"/>
                <a:gd name="T9" fmla="*/ 96 h 125"/>
                <a:gd name="T10" fmla="*/ 10 w 115"/>
                <a:gd name="T11" fmla="*/ 99 h 125"/>
                <a:gd name="T12" fmla="*/ 56 w 115"/>
                <a:gd name="T13" fmla="*/ 27 h 125"/>
                <a:gd name="T14" fmla="*/ 49 w 115"/>
                <a:gd name="T15" fmla="*/ 122 h 125"/>
                <a:gd name="T16" fmla="*/ 59 w 115"/>
                <a:gd name="T17" fmla="*/ 125 h 125"/>
                <a:gd name="T18" fmla="*/ 115 w 115"/>
                <a:gd name="T19" fmla="*/ 33 h 125"/>
                <a:gd name="T20" fmla="*/ 108 w 115"/>
                <a:gd name="T21" fmla="*/ 2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25">
                  <a:moveTo>
                    <a:pt x="108" y="27"/>
                  </a:moveTo>
                  <a:lnTo>
                    <a:pt x="62" y="102"/>
                  </a:lnTo>
                  <a:lnTo>
                    <a:pt x="69" y="7"/>
                  </a:lnTo>
                  <a:lnTo>
                    <a:pt x="59" y="0"/>
                  </a:lnTo>
                  <a:lnTo>
                    <a:pt x="0" y="96"/>
                  </a:lnTo>
                  <a:lnTo>
                    <a:pt x="10" y="99"/>
                  </a:lnTo>
                  <a:lnTo>
                    <a:pt x="56" y="27"/>
                  </a:lnTo>
                  <a:lnTo>
                    <a:pt x="49" y="122"/>
                  </a:lnTo>
                  <a:lnTo>
                    <a:pt x="59" y="125"/>
                  </a:lnTo>
                  <a:lnTo>
                    <a:pt x="115" y="33"/>
                  </a:lnTo>
                  <a:lnTo>
                    <a:pt x="108" y="27"/>
                  </a:lnTo>
                  <a:close/>
                </a:path>
              </a:pathLst>
            </a:custGeom>
            <a:grpFill/>
            <a:ln>
              <a:noFill/>
            </a:ln>
          </p:spPr>
          <p:txBody>
            <a:bodyPr anchor="ctr"/>
            <a:lstStyle/>
            <a:p>
              <a:pPr algn="ctr"/>
              <a:endParaRPr/>
            </a:p>
          </p:txBody>
        </p:sp>
        <p:sp>
          <p:nvSpPr>
            <p:cNvPr id="1049075" name="iṥļîḑè"/>
            <p:cNvSpPr/>
            <p:nvPr/>
          </p:nvSpPr>
          <p:spPr bwMode="auto">
            <a:xfrm>
              <a:off x="3972719" y="4071939"/>
              <a:ext cx="128588" cy="176213"/>
            </a:xfrm>
            <a:custGeom>
              <a:avLst/>
              <a:gdLst>
                <a:gd name="T0" fmla="*/ 19 w 25"/>
                <a:gd name="T1" fmla="*/ 1 h 34"/>
                <a:gd name="T2" fmla="*/ 13 w 25"/>
                <a:gd name="T3" fmla="*/ 1 h 34"/>
                <a:gd name="T4" fmla="*/ 8 w 25"/>
                <a:gd name="T5" fmla="*/ 5 h 34"/>
                <a:gd name="T6" fmla="*/ 3 w 25"/>
                <a:gd name="T7" fmla="*/ 13 h 34"/>
                <a:gd name="T8" fmla="*/ 1 w 25"/>
                <a:gd name="T9" fmla="*/ 22 h 34"/>
                <a:gd name="T10" fmla="*/ 2 w 25"/>
                <a:gd name="T11" fmla="*/ 29 h 34"/>
                <a:gd name="T12" fmla="*/ 6 w 25"/>
                <a:gd name="T13" fmla="*/ 33 h 34"/>
                <a:gd name="T14" fmla="*/ 11 w 25"/>
                <a:gd name="T15" fmla="*/ 33 h 34"/>
                <a:gd name="T16" fmla="*/ 17 w 25"/>
                <a:gd name="T17" fmla="*/ 31 h 34"/>
                <a:gd name="T18" fmla="*/ 21 w 25"/>
                <a:gd name="T19" fmla="*/ 20 h 34"/>
                <a:gd name="T20" fmla="*/ 13 w 25"/>
                <a:gd name="T21" fmla="*/ 17 h 34"/>
                <a:gd name="T22" fmla="*/ 11 w 25"/>
                <a:gd name="T23" fmla="*/ 20 h 34"/>
                <a:gd name="T24" fmla="*/ 17 w 25"/>
                <a:gd name="T25" fmla="*/ 22 h 34"/>
                <a:gd name="T26" fmla="*/ 15 w 25"/>
                <a:gd name="T27" fmla="*/ 28 h 34"/>
                <a:gd name="T28" fmla="*/ 12 w 25"/>
                <a:gd name="T29" fmla="*/ 29 h 34"/>
                <a:gd name="T30" fmla="*/ 8 w 25"/>
                <a:gd name="T31" fmla="*/ 29 h 34"/>
                <a:gd name="T32" fmla="*/ 5 w 25"/>
                <a:gd name="T33" fmla="*/ 26 h 34"/>
                <a:gd name="T34" fmla="*/ 4 w 25"/>
                <a:gd name="T35" fmla="*/ 21 h 34"/>
                <a:gd name="T36" fmla="*/ 6 w 25"/>
                <a:gd name="T37" fmla="*/ 14 h 34"/>
                <a:gd name="T38" fmla="*/ 9 w 25"/>
                <a:gd name="T39" fmla="*/ 8 h 34"/>
                <a:gd name="T40" fmla="*/ 11 w 25"/>
                <a:gd name="T41" fmla="*/ 5 h 34"/>
                <a:gd name="T42" fmla="*/ 15 w 25"/>
                <a:gd name="T43" fmla="*/ 4 h 34"/>
                <a:gd name="T44" fmla="*/ 18 w 25"/>
                <a:gd name="T45" fmla="*/ 4 h 34"/>
                <a:gd name="T46" fmla="*/ 20 w 25"/>
                <a:gd name="T47" fmla="*/ 6 h 34"/>
                <a:gd name="T48" fmla="*/ 21 w 25"/>
                <a:gd name="T49" fmla="*/ 9 h 34"/>
                <a:gd name="T50" fmla="*/ 21 w 25"/>
                <a:gd name="T51" fmla="*/ 13 h 34"/>
                <a:gd name="T52" fmla="*/ 24 w 25"/>
                <a:gd name="T53" fmla="*/ 13 h 34"/>
                <a:gd name="T54" fmla="*/ 24 w 25"/>
                <a:gd name="T55" fmla="*/ 7 h 34"/>
                <a:gd name="T56" fmla="*/ 23 w 25"/>
                <a:gd name="T57" fmla="*/ 3 h 34"/>
                <a:gd name="T58" fmla="*/ 19 w 25"/>
                <a:gd name="T59"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 h="34">
                  <a:moveTo>
                    <a:pt x="19" y="1"/>
                  </a:moveTo>
                  <a:cubicBezTo>
                    <a:pt x="18" y="0"/>
                    <a:pt x="15" y="0"/>
                    <a:pt x="13" y="1"/>
                  </a:cubicBezTo>
                  <a:cubicBezTo>
                    <a:pt x="11" y="1"/>
                    <a:pt x="9" y="3"/>
                    <a:pt x="8" y="5"/>
                  </a:cubicBezTo>
                  <a:cubicBezTo>
                    <a:pt x="6" y="7"/>
                    <a:pt x="4" y="10"/>
                    <a:pt x="3" y="13"/>
                  </a:cubicBezTo>
                  <a:cubicBezTo>
                    <a:pt x="2" y="16"/>
                    <a:pt x="1" y="19"/>
                    <a:pt x="1" y="22"/>
                  </a:cubicBezTo>
                  <a:cubicBezTo>
                    <a:pt x="0" y="25"/>
                    <a:pt x="1" y="27"/>
                    <a:pt x="2" y="29"/>
                  </a:cubicBezTo>
                  <a:cubicBezTo>
                    <a:pt x="3" y="31"/>
                    <a:pt x="4" y="32"/>
                    <a:pt x="6" y="33"/>
                  </a:cubicBezTo>
                  <a:cubicBezTo>
                    <a:pt x="8" y="34"/>
                    <a:pt x="9" y="34"/>
                    <a:pt x="11" y="33"/>
                  </a:cubicBezTo>
                  <a:cubicBezTo>
                    <a:pt x="13" y="33"/>
                    <a:pt x="15" y="32"/>
                    <a:pt x="17" y="31"/>
                  </a:cubicBezTo>
                  <a:cubicBezTo>
                    <a:pt x="21" y="20"/>
                    <a:pt x="21" y="20"/>
                    <a:pt x="21" y="20"/>
                  </a:cubicBezTo>
                  <a:cubicBezTo>
                    <a:pt x="13" y="17"/>
                    <a:pt x="13" y="17"/>
                    <a:pt x="13" y="17"/>
                  </a:cubicBezTo>
                  <a:cubicBezTo>
                    <a:pt x="11" y="20"/>
                    <a:pt x="11" y="20"/>
                    <a:pt x="11" y="20"/>
                  </a:cubicBezTo>
                  <a:cubicBezTo>
                    <a:pt x="17" y="22"/>
                    <a:pt x="17" y="22"/>
                    <a:pt x="17" y="22"/>
                  </a:cubicBezTo>
                  <a:cubicBezTo>
                    <a:pt x="15" y="28"/>
                    <a:pt x="15" y="28"/>
                    <a:pt x="15" y="28"/>
                  </a:cubicBezTo>
                  <a:cubicBezTo>
                    <a:pt x="14" y="29"/>
                    <a:pt x="13" y="29"/>
                    <a:pt x="12" y="29"/>
                  </a:cubicBezTo>
                  <a:cubicBezTo>
                    <a:pt x="10" y="30"/>
                    <a:pt x="9" y="30"/>
                    <a:pt x="8" y="29"/>
                  </a:cubicBezTo>
                  <a:cubicBezTo>
                    <a:pt x="6" y="29"/>
                    <a:pt x="5" y="28"/>
                    <a:pt x="5" y="26"/>
                  </a:cubicBezTo>
                  <a:cubicBezTo>
                    <a:pt x="4" y="25"/>
                    <a:pt x="3" y="23"/>
                    <a:pt x="4" y="21"/>
                  </a:cubicBezTo>
                  <a:cubicBezTo>
                    <a:pt x="4" y="19"/>
                    <a:pt x="4" y="17"/>
                    <a:pt x="6" y="14"/>
                  </a:cubicBezTo>
                  <a:cubicBezTo>
                    <a:pt x="7" y="12"/>
                    <a:pt x="8" y="10"/>
                    <a:pt x="9" y="8"/>
                  </a:cubicBezTo>
                  <a:cubicBezTo>
                    <a:pt x="10" y="7"/>
                    <a:pt x="11" y="6"/>
                    <a:pt x="11" y="5"/>
                  </a:cubicBezTo>
                  <a:cubicBezTo>
                    <a:pt x="12" y="5"/>
                    <a:pt x="13" y="4"/>
                    <a:pt x="15" y="4"/>
                  </a:cubicBezTo>
                  <a:cubicBezTo>
                    <a:pt x="16" y="4"/>
                    <a:pt x="17" y="4"/>
                    <a:pt x="18" y="4"/>
                  </a:cubicBezTo>
                  <a:cubicBezTo>
                    <a:pt x="19" y="5"/>
                    <a:pt x="20" y="5"/>
                    <a:pt x="20" y="6"/>
                  </a:cubicBezTo>
                  <a:cubicBezTo>
                    <a:pt x="21" y="7"/>
                    <a:pt x="21" y="8"/>
                    <a:pt x="21" y="9"/>
                  </a:cubicBezTo>
                  <a:cubicBezTo>
                    <a:pt x="22" y="10"/>
                    <a:pt x="21" y="11"/>
                    <a:pt x="21" y="13"/>
                  </a:cubicBezTo>
                  <a:cubicBezTo>
                    <a:pt x="24" y="13"/>
                    <a:pt x="24" y="13"/>
                    <a:pt x="24" y="13"/>
                  </a:cubicBezTo>
                  <a:cubicBezTo>
                    <a:pt x="24" y="11"/>
                    <a:pt x="25" y="9"/>
                    <a:pt x="24" y="7"/>
                  </a:cubicBezTo>
                  <a:cubicBezTo>
                    <a:pt x="24" y="6"/>
                    <a:pt x="24" y="4"/>
                    <a:pt x="23" y="3"/>
                  </a:cubicBezTo>
                  <a:cubicBezTo>
                    <a:pt x="22" y="2"/>
                    <a:pt x="21" y="1"/>
                    <a:pt x="19" y="1"/>
                  </a:cubicBezTo>
                  <a:close/>
                </a:path>
              </a:pathLst>
            </a:custGeom>
            <a:grpFill/>
            <a:ln>
              <a:noFill/>
            </a:ln>
          </p:spPr>
          <p:txBody>
            <a:bodyPr anchor="ctr"/>
            <a:lstStyle/>
            <a:p>
              <a:pPr algn="ctr"/>
              <a:endParaRPr/>
            </a:p>
          </p:txBody>
        </p:sp>
        <p:sp>
          <p:nvSpPr>
            <p:cNvPr id="1049076" name="ïṧḷïḑè"/>
            <p:cNvSpPr/>
            <p:nvPr/>
          </p:nvSpPr>
          <p:spPr bwMode="auto">
            <a:xfrm>
              <a:off x="4169569" y="4076702"/>
              <a:ext cx="103188" cy="177800"/>
            </a:xfrm>
            <a:custGeom>
              <a:avLst/>
              <a:gdLst>
                <a:gd name="T0" fmla="*/ 17 w 20"/>
                <a:gd name="T1" fmla="*/ 19 h 34"/>
                <a:gd name="T2" fmla="*/ 15 w 20"/>
                <a:gd name="T3" fmla="*/ 27 h 34"/>
                <a:gd name="T4" fmla="*/ 10 w 20"/>
                <a:gd name="T5" fmla="*/ 30 h 34"/>
                <a:gd name="T6" fmla="*/ 7 w 20"/>
                <a:gd name="T7" fmla="*/ 29 h 34"/>
                <a:gd name="T8" fmla="*/ 4 w 20"/>
                <a:gd name="T9" fmla="*/ 25 h 34"/>
                <a:gd name="T10" fmla="*/ 4 w 20"/>
                <a:gd name="T11" fmla="*/ 19 h 34"/>
                <a:gd name="T12" fmla="*/ 4 w 20"/>
                <a:gd name="T13" fmla="*/ 0 h 34"/>
                <a:gd name="T14" fmla="*/ 0 w 20"/>
                <a:gd name="T15" fmla="*/ 0 h 34"/>
                <a:gd name="T16" fmla="*/ 0 w 20"/>
                <a:gd name="T17" fmla="*/ 19 h 34"/>
                <a:gd name="T18" fmla="*/ 1 w 20"/>
                <a:gd name="T19" fmla="*/ 27 h 34"/>
                <a:gd name="T20" fmla="*/ 5 w 20"/>
                <a:gd name="T21" fmla="*/ 32 h 34"/>
                <a:gd name="T22" fmla="*/ 10 w 20"/>
                <a:gd name="T23" fmla="*/ 34 h 34"/>
                <a:gd name="T24" fmla="*/ 16 w 20"/>
                <a:gd name="T25" fmla="*/ 32 h 34"/>
                <a:gd name="T26" fmla="*/ 19 w 20"/>
                <a:gd name="T27" fmla="*/ 27 h 34"/>
                <a:gd name="T28" fmla="*/ 20 w 20"/>
                <a:gd name="T29" fmla="*/ 19 h 34"/>
                <a:gd name="T30" fmla="*/ 20 w 20"/>
                <a:gd name="T31" fmla="*/ 0 h 34"/>
                <a:gd name="T32" fmla="*/ 17 w 20"/>
                <a:gd name="T33" fmla="*/ 0 h 34"/>
                <a:gd name="T34" fmla="*/ 17 w 20"/>
                <a:gd name="T35"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34">
                  <a:moveTo>
                    <a:pt x="17" y="19"/>
                  </a:moveTo>
                  <a:cubicBezTo>
                    <a:pt x="17" y="23"/>
                    <a:pt x="16" y="26"/>
                    <a:pt x="15" y="27"/>
                  </a:cubicBezTo>
                  <a:cubicBezTo>
                    <a:pt x="14" y="29"/>
                    <a:pt x="13" y="30"/>
                    <a:pt x="10" y="30"/>
                  </a:cubicBezTo>
                  <a:cubicBezTo>
                    <a:pt x="9" y="30"/>
                    <a:pt x="8" y="29"/>
                    <a:pt x="7" y="29"/>
                  </a:cubicBezTo>
                  <a:cubicBezTo>
                    <a:pt x="6" y="28"/>
                    <a:pt x="5" y="27"/>
                    <a:pt x="4" y="25"/>
                  </a:cubicBezTo>
                  <a:cubicBezTo>
                    <a:pt x="4" y="24"/>
                    <a:pt x="4" y="22"/>
                    <a:pt x="4" y="19"/>
                  </a:cubicBezTo>
                  <a:cubicBezTo>
                    <a:pt x="4" y="0"/>
                    <a:pt x="4" y="0"/>
                    <a:pt x="4" y="0"/>
                  </a:cubicBezTo>
                  <a:cubicBezTo>
                    <a:pt x="0" y="0"/>
                    <a:pt x="0" y="0"/>
                    <a:pt x="0" y="0"/>
                  </a:cubicBezTo>
                  <a:cubicBezTo>
                    <a:pt x="0" y="19"/>
                    <a:pt x="0" y="19"/>
                    <a:pt x="0" y="19"/>
                  </a:cubicBezTo>
                  <a:cubicBezTo>
                    <a:pt x="0" y="23"/>
                    <a:pt x="1" y="25"/>
                    <a:pt x="1" y="27"/>
                  </a:cubicBezTo>
                  <a:cubicBezTo>
                    <a:pt x="2" y="29"/>
                    <a:pt x="3" y="31"/>
                    <a:pt x="5" y="32"/>
                  </a:cubicBezTo>
                  <a:cubicBezTo>
                    <a:pt x="6" y="33"/>
                    <a:pt x="8" y="34"/>
                    <a:pt x="10" y="34"/>
                  </a:cubicBezTo>
                  <a:cubicBezTo>
                    <a:pt x="13" y="34"/>
                    <a:pt x="15" y="33"/>
                    <a:pt x="16" y="32"/>
                  </a:cubicBezTo>
                  <a:cubicBezTo>
                    <a:pt x="18" y="31"/>
                    <a:pt x="19" y="29"/>
                    <a:pt x="19" y="27"/>
                  </a:cubicBezTo>
                  <a:cubicBezTo>
                    <a:pt x="20" y="25"/>
                    <a:pt x="20" y="22"/>
                    <a:pt x="20" y="19"/>
                  </a:cubicBezTo>
                  <a:cubicBezTo>
                    <a:pt x="20" y="0"/>
                    <a:pt x="20" y="0"/>
                    <a:pt x="20" y="0"/>
                  </a:cubicBezTo>
                  <a:cubicBezTo>
                    <a:pt x="17" y="0"/>
                    <a:pt x="17" y="0"/>
                    <a:pt x="17" y="0"/>
                  </a:cubicBezTo>
                  <a:lnTo>
                    <a:pt x="17" y="19"/>
                  </a:lnTo>
                  <a:close/>
                </a:path>
              </a:pathLst>
            </a:custGeom>
            <a:grpFill/>
            <a:ln>
              <a:noFill/>
            </a:ln>
          </p:spPr>
          <p:txBody>
            <a:bodyPr anchor="ctr"/>
            <a:lstStyle/>
            <a:p>
              <a:pPr algn="ctr"/>
              <a:endParaRPr/>
            </a:p>
          </p:txBody>
        </p:sp>
        <p:sp>
          <p:nvSpPr>
            <p:cNvPr id="1049077" name="iṣľiḋê"/>
            <p:cNvSpPr/>
            <p:nvPr/>
          </p:nvSpPr>
          <p:spPr bwMode="auto">
            <a:xfrm>
              <a:off x="4288632" y="4060827"/>
              <a:ext cx="125413" cy="182563"/>
            </a:xfrm>
            <a:custGeom>
              <a:avLst/>
              <a:gdLst>
                <a:gd name="T0" fmla="*/ 53 w 79"/>
                <a:gd name="T1" fmla="*/ 0 h 115"/>
                <a:gd name="T2" fmla="*/ 62 w 79"/>
                <a:gd name="T3" fmla="*/ 86 h 115"/>
                <a:gd name="T4" fmla="*/ 10 w 79"/>
                <a:gd name="T5" fmla="*/ 3 h 115"/>
                <a:gd name="T6" fmla="*/ 0 w 79"/>
                <a:gd name="T7" fmla="*/ 7 h 115"/>
                <a:gd name="T8" fmla="*/ 13 w 79"/>
                <a:gd name="T9" fmla="*/ 115 h 115"/>
                <a:gd name="T10" fmla="*/ 23 w 79"/>
                <a:gd name="T11" fmla="*/ 115 h 115"/>
                <a:gd name="T12" fmla="*/ 13 w 79"/>
                <a:gd name="T13" fmla="*/ 30 h 115"/>
                <a:gd name="T14" fmla="*/ 66 w 79"/>
                <a:gd name="T15" fmla="*/ 109 h 115"/>
                <a:gd name="T16" fmla="*/ 79 w 79"/>
                <a:gd name="T17" fmla="*/ 109 h 115"/>
                <a:gd name="T18" fmla="*/ 62 w 79"/>
                <a:gd name="T19" fmla="*/ 0 h 115"/>
                <a:gd name="T20" fmla="*/ 53 w 79"/>
                <a:gd name="T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115">
                  <a:moveTo>
                    <a:pt x="53" y="0"/>
                  </a:moveTo>
                  <a:lnTo>
                    <a:pt x="62" y="86"/>
                  </a:lnTo>
                  <a:lnTo>
                    <a:pt x="10" y="3"/>
                  </a:lnTo>
                  <a:lnTo>
                    <a:pt x="0" y="7"/>
                  </a:lnTo>
                  <a:lnTo>
                    <a:pt x="13" y="115"/>
                  </a:lnTo>
                  <a:lnTo>
                    <a:pt x="23" y="115"/>
                  </a:lnTo>
                  <a:lnTo>
                    <a:pt x="13" y="30"/>
                  </a:lnTo>
                  <a:lnTo>
                    <a:pt x="66" y="109"/>
                  </a:lnTo>
                  <a:lnTo>
                    <a:pt x="79" y="109"/>
                  </a:lnTo>
                  <a:lnTo>
                    <a:pt x="62" y="0"/>
                  </a:lnTo>
                  <a:lnTo>
                    <a:pt x="53" y="0"/>
                  </a:lnTo>
                  <a:close/>
                </a:path>
              </a:pathLst>
            </a:custGeom>
            <a:grpFill/>
            <a:ln>
              <a:noFill/>
            </a:ln>
          </p:spPr>
          <p:txBody>
            <a:bodyPr anchor="ctr"/>
            <a:lstStyle/>
            <a:p>
              <a:pPr algn="ctr"/>
              <a:endParaRPr/>
            </a:p>
          </p:txBody>
        </p:sp>
        <p:sp>
          <p:nvSpPr>
            <p:cNvPr id="1049078" name="iṣliḍè"/>
            <p:cNvSpPr/>
            <p:nvPr/>
          </p:nvSpPr>
          <p:spPr bwMode="auto">
            <a:xfrm>
              <a:off x="4398169" y="4029077"/>
              <a:ext cx="73025" cy="173038"/>
            </a:xfrm>
            <a:custGeom>
              <a:avLst/>
              <a:gdLst>
                <a:gd name="T0" fmla="*/ 0 w 46"/>
                <a:gd name="T1" fmla="*/ 4 h 109"/>
                <a:gd name="T2" fmla="*/ 36 w 46"/>
                <a:gd name="T3" fmla="*/ 109 h 109"/>
                <a:gd name="T4" fmla="*/ 46 w 46"/>
                <a:gd name="T5" fmla="*/ 106 h 109"/>
                <a:gd name="T6" fmla="*/ 10 w 46"/>
                <a:gd name="T7" fmla="*/ 0 h 109"/>
                <a:gd name="T8" fmla="*/ 0 w 46"/>
                <a:gd name="T9" fmla="*/ 4 h 109"/>
              </a:gdLst>
              <a:ahLst/>
              <a:cxnLst>
                <a:cxn ang="0">
                  <a:pos x="T0" y="T1"/>
                </a:cxn>
                <a:cxn ang="0">
                  <a:pos x="T2" y="T3"/>
                </a:cxn>
                <a:cxn ang="0">
                  <a:pos x="T4" y="T5"/>
                </a:cxn>
                <a:cxn ang="0">
                  <a:pos x="T6" y="T7"/>
                </a:cxn>
                <a:cxn ang="0">
                  <a:pos x="T8" y="T9"/>
                </a:cxn>
              </a:cxnLst>
              <a:rect l="0" t="0" r="r" b="b"/>
              <a:pathLst>
                <a:path w="46" h="109">
                  <a:moveTo>
                    <a:pt x="0" y="4"/>
                  </a:moveTo>
                  <a:lnTo>
                    <a:pt x="36" y="109"/>
                  </a:lnTo>
                  <a:lnTo>
                    <a:pt x="46" y="106"/>
                  </a:lnTo>
                  <a:lnTo>
                    <a:pt x="10" y="0"/>
                  </a:lnTo>
                  <a:lnTo>
                    <a:pt x="0" y="4"/>
                  </a:lnTo>
                  <a:close/>
                </a:path>
              </a:pathLst>
            </a:custGeom>
            <a:grpFill/>
            <a:ln>
              <a:noFill/>
            </a:ln>
          </p:spPr>
          <p:txBody>
            <a:bodyPr anchor="ctr"/>
            <a:lstStyle/>
            <a:p>
              <a:pPr algn="ctr"/>
              <a:endParaRPr/>
            </a:p>
          </p:txBody>
        </p:sp>
        <p:sp>
          <p:nvSpPr>
            <p:cNvPr id="1049079" name="íṥľídê"/>
            <p:cNvSpPr/>
            <p:nvPr/>
          </p:nvSpPr>
          <p:spPr bwMode="auto">
            <a:xfrm>
              <a:off x="4423569" y="3992564"/>
              <a:ext cx="125413" cy="188913"/>
            </a:xfrm>
            <a:custGeom>
              <a:avLst/>
              <a:gdLst>
                <a:gd name="T0" fmla="*/ 17 w 24"/>
                <a:gd name="T1" fmla="*/ 1 h 36"/>
                <a:gd name="T2" fmla="*/ 20 w 24"/>
                <a:gd name="T3" fmla="*/ 26 h 36"/>
                <a:gd name="T4" fmla="*/ 21 w 24"/>
                <a:gd name="T5" fmla="*/ 32 h 36"/>
                <a:gd name="T6" fmla="*/ 18 w 24"/>
                <a:gd name="T7" fmla="*/ 27 h 36"/>
                <a:gd name="T8" fmla="*/ 3 w 24"/>
                <a:gd name="T9" fmla="*/ 7 h 36"/>
                <a:gd name="T10" fmla="*/ 0 w 24"/>
                <a:gd name="T11" fmla="*/ 8 h 36"/>
                <a:gd name="T12" fmla="*/ 21 w 24"/>
                <a:gd name="T13" fmla="*/ 36 h 36"/>
                <a:gd name="T14" fmla="*/ 24 w 24"/>
                <a:gd name="T15" fmla="*/ 35 h 36"/>
                <a:gd name="T16" fmla="*/ 19 w 24"/>
                <a:gd name="T17" fmla="*/ 0 h 36"/>
                <a:gd name="T18" fmla="*/ 17 w 24"/>
                <a:gd name="T19"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6">
                  <a:moveTo>
                    <a:pt x="17" y="1"/>
                  </a:moveTo>
                  <a:cubicBezTo>
                    <a:pt x="20" y="26"/>
                    <a:pt x="20" y="26"/>
                    <a:pt x="20" y="26"/>
                  </a:cubicBezTo>
                  <a:cubicBezTo>
                    <a:pt x="20" y="28"/>
                    <a:pt x="21" y="30"/>
                    <a:pt x="21" y="32"/>
                  </a:cubicBezTo>
                  <a:cubicBezTo>
                    <a:pt x="20" y="30"/>
                    <a:pt x="19" y="29"/>
                    <a:pt x="18" y="27"/>
                  </a:cubicBezTo>
                  <a:cubicBezTo>
                    <a:pt x="3" y="7"/>
                    <a:pt x="3" y="7"/>
                    <a:pt x="3" y="7"/>
                  </a:cubicBezTo>
                  <a:cubicBezTo>
                    <a:pt x="0" y="8"/>
                    <a:pt x="0" y="8"/>
                    <a:pt x="0" y="8"/>
                  </a:cubicBezTo>
                  <a:cubicBezTo>
                    <a:pt x="21" y="36"/>
                    <a:pt x="21" y="36"/>
                    <a:pt x="21" y="36"/>
                  </a:cubicBezTo>
                  <a:cubicBezTo>
                    <a:pt x="24" y="35"/>
                    <a:pt x="24" y="35"/>
                    <a:pt x="24" y="35"/>
                  </a:cubicBezTo>
                  <a:cubicBezTo>
                    <a:pt x="19" y="0"/>
                    <a:pt x="19" y="0"/>
                    <a:pt x="19" y="0"/>
                  </a:cubicBezTo>
                  <a:lnTo>
                    <a:pt x="17" y="1"/>
                  </a:lnTo>
                  <a:close/>
                </a:path>
              </a:pathLst>
            </a:custGeom>
            <a:grpFill/>
            <a:ln>
              <a:noFill/>
            </a:ln>
          </p:spPr>
          <p:txBody>
            <a:bodyPr anchor="ctr"/>
            <a:lstStyle/>
            <a:p>
              <a:pPr algn="ctr"/>
              <a:endParaRPr/>
            </a:p>
          </p:txBody>
        </p:sp>
        <p:sp>
          <p:nvSpPr>
            <p:cNvPr id="1049080" name="ïŝľiḑé"/>
            <p:cNvSpPr/>
            <p:nvPr/>
          </p:nvSpPr>
          <p:spPr bwMode="auto">
            <a:xfrm>
              <a:off x="4537869" y="3951289"/>
              <a:ext cx="155575" cy="177800"/>
            </a:xfrm>
            <a:custGeom>
              <a:avLst/>
              <a:gdLst>
                <a:gd name="T0" fmla="*/ 62 w 98"/>
                <a:gd name="T1" fmla="*/ 99 h 112"/>
                <a:gd name="T2" fmla="*/ 40 w 98"/>
                <a:gd name="T3" fmla="*/ 66 h 112"/>
                <a:gd name="T4" fmla="*/ 66 w 98"/>
                <a:gd name="T5" fmla="*/ 49 h 112"/>
                <a:gd name="T6" fmla="*/ 59 w 98"/>
                <a:gd name="T7" fmla="*/ 39 h 112"/>
                <a:gd name="T8" fmla="*/ 33 w 98"/>
                <a:gd name="T9" fmla="*/ 56 h 112"/>
                <a:gd name="T10" fmla="*/ 13 w 98"/>
                <a:gd name="T11" fmla="*/ 26 h 112"/>
                <a:gd name="T12" fmla="*/ 40 w 98"/>
                <a:gd name="T13" fmla="*/ 10 h 112"/>
                <a:gd name="T14" fmla="*/ 33 w 98"/>
                <a:gd name="T15" fmla="*/ 0 h 112"/>
                <a:gd name="T16" fmla="*/ 0 w 98"/>
                <a:gd name="T17" fmla="*/ 20 h 112"/>
                <a:gd name="T18" fmla="*/ 62 w 98"/>
                <a:gd name="T19" fmla="*/ 112 h 112"/>
                <a:gd name="T20" fmla="*/ 98 w 98"/>
                <a:gd name="T21" fmla="*/ 92 h 112"/>
                <a:gd name="T22" fmla="*/ 89 w 98"/>
                <a:gd name="T23" fmla="*/ 79 h 112"/>
                <a:gd name="T24" fmla="*/ 62 w 98"/>
                <a:gd name="T25" fmla="*/ 9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2">
                  <a:moveTo>
                    <a:pt x="62" y="99"/>
                  </a:moveTo>
                  <a:lnTo>
                    <a:pt x="40" y="66"/>
                  </a:lnTo>
                  <a:lnTo>
                    <a:pt x="66" y="49"/>
                  </a:lnTo>
                  <a:lnTo>
                    <a:pt x="59" y="39"/>
                  </a:lnTo>
                  <a:lnTo>
                    <a:pt x="33" y="56"/>
                  </a:lnTo>
                  <a:lnTo>
                    <a:pt x="13" y="26"/>
                  </a:lnTo>
                  <a:lnTo>
                    <a:pt x="40" y="10"/>
                  </a:lnTo>
                  <a:lnTo>
                    <a:pt x="33" y="0"/>
                  </a:lnTo>
                  <a:lnTo>
                    <a:pt x="0" y="20"/>
                  </a:lnTo>
                  <a:lnTo>
                    <a:pt x="62" y="112"/>
                  </a:lnTo>
                  <a:lnTo>
                    <a:pt x="98" y="92"/>
                  </a:lnTo>
                  <a:lnTo>
                    <a:pt x="89" y="79"/>
                  </a:lnTo>
                  <a:lnTo>
                    <a:pt x="62" y="99"/>
                  </a:lnTo>
                  <a:close/>
                </a:path>
              </a:pathLst>
            </a:custGeom>
            <a:grpFill/>
            <a:ln>
              <a:noFill/>
            </a:ln>
          </p:spPr>
          <p:txBody>
            <a:bodyPr anchor="ctr"/>
            <a:lstStyle/>
            <a:p>
              <a:pPr algn="ctr"/>
              <a:endParaRPr/>
            </a:p>
          </p:txBody>
        </p:sp>
        <p:sp>
          <p:nvSpPr>
            <p:cNvPr id="1049081" name="iśḷïḑé"/>
            <p:cNvSpPr/>
            <p:nvPr/>
          </p:nvSpPr>
          <p:spPr bwMode="auto">
            <a:xfrm>
              <a:off x="4610894" y="3894139"/>
              <a:ext cx="187325" cy="177800"/>
            </a:xfrm>
            <a:custGeom>
              <a:avLst/>
              <a:gdLst>
                <a:gd name="T0" fmla="*/ 22 w 36"/>
                <a:gd name="T1" fmla="*/ 16 h 34"/>
                <a:gd name="T2" fmla="*/ 20 w 36"/>
                <a:gd name="T3" fmla="*/ 16 h 34"/>
                <a:gd name="T4" fmla="*/ 22 w 36"/>
                <a:gd name="T5" fmla="*/ 11 h 34"/>
                <a:gd name="T6" fmla="*/ 19 w 36"/>
                <a:gd name="T7" fmla="*/ 5 h 34"/>
                <a:gd name="T8" fmla="*/ 15 w 36"/>
                <a:gd name="T9" fmla="*/ 2 h 34"/>
                <a:gd name="T10" fmla="*/ 12 w 36"/>
                <a:gd name="T11" fmla="*/ 0 h 34"/>
                <a:gd name="T12" fmla="*/ 8 w 36"/>
                <a:gd name="T13" fmla="*/ 2 h 34"/>
                <a:gd name="T14" fmla="*/ 0 w 36"/>
                <a:gd name="T15" fmla="*/ 7 h 34"/>
                <a:gd name="T16" fmla="*/ 21 w 36"/>
                <a:gd name="T17" fmla="*/ 34 h 34"/>
                <a:gd name="T18" fmla="*/ 23 w 36"/>
                <a:gd name="T19" fmla="*/ 33 h 34"/>
                <a:gd name="T20" fmla="*/ 14 w 36"/>
                <a:gd name="T21" fmla="*/ 21 h 34"/>
                <a:gd name="T22" fmla="*/ 16 w 36"/>
                <a:gd name="T23" fmla="*/ 19 h 34"/>
                <a:gd name="T24" fmla="*/ 18 w 36"/>
                <a:gd name="T25" fmla="*/ 18 h 34"/>
                <a:gd name="T26" fmla="*/ 19 w 36"/>
                <a:gd name="T27" fmla="*/ 18 h 34"/>
                <a:gd name="T28" fmla="*/ 22 w 36"/>
                <a:gd name="T29" fmla="*/ 19 h 34"/>
                <a:gd name="T30" fmla="*/ 26 w 36"/>
                <a:gd name="T31" fmla="*/ 22 h 34"/>
                <a:gd name="T32" fmla="*/ 33 w 36"/>
                <a:gd name="T33" fmla="*/ 26 h 34"/>
                <a:gd name="T34" fmla="*/ 36 w 36"/>
                <a:gd name="T35" fmla="*/ 24 h 34"/>
                <a:gd name="T36" fmla="*/ 27 w 36"/>
                <a:gd name="T37" fmla="*/ 19 h 34"/>
                <a:gd name="T38" fmla="*/ 22 w 36"/>
                <a:gd name="T39" fmla="*/ 16 h 34"/>
                <a:gd name="T40" fmla="*/ 18 w 36"/>
                <a:gd name="T41" fmla="*/ 12 h 34"/>
                <a:gd name="T42" fmla="*/ 16 w 36"/>
                <a:gd name="T43" fmla="*/ 14 h 34"/>
                <a:gd name="T44" fmla="*/ 12 w 36"/>
                <a:gd name="T45" fmla="*/ 18 h 34"/>
                <a:gd name="T46" fmla="*/ 5 w 36"/>
                <a:gd name="T47" fmla="*/ 9 h 34"/>
                <a:gd name="T48" fmla="*/ 10 w 36"/>
                <a:gd name="T49" fmla="*/ 5 h 34"/>
                <a:gd name="T50" fmla="*/ 14 w 36"/>
                <a:gd name="T51" fmla="*/ 4 h 34"/>
                <a:gd name="T52" fmla="*/ 17 w 36"/>
                <a:gd name="T53" fmla="*/ 7 h 34"/>
                <a:gd name="T54" fmla="*/ 18 w 36"/>
                <a:gd name="T55" fmla="*/ 10 h 34"/>
                <a:gd name="T56" fmla="*/ 18 w 36"/>
                <a:gd name="T57"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34">
                  <a:moveTo>
                    <a:pt x="22" y="16"/>
                  </a:moveTo>
                  <a:cubicBezTo>
                    <a:pt x="22" y="16"/>
                    <a:pt x="21" y="16"/>
                    <a:pt x="20" y="16"/>
                  </a:cubicBezTo>
                  <a:cubicBezTo>
                    <a:pt x="21" y="14"/>
                    <a:pt x="22" y="13"/>
                    <a:pt x="22" y="11"/>
                  </a:cubicBezTo>
                  <a:cubicBezTo>
                    <a:pt x="22" y="9"/>
                    <a:pt x="21" y="7"/>
                    <a:pt x="19" y="5"/>
                  </a:cubicBezTo>
                  <a:cubicBezTo>
                    <a:pt x="18" y="4"/>
                    <a:pt x="17" y="3"/>
                    <a:pt x="15" y="2"/>
                  </a:cubicBezTo>
                  <a:cubicBezTo>
                    <a:pt x="14" y="1"/>
                    <a:pt x="13" y="0"/>
                    <a:pt x="12" y="0"/>
                  </a:cubicBezTo>
                  <a:cubicBezTo>
                    <a:pt x="11" y="0"/>
                    <a:pt x="9" y="1"/>
                    <a:pt x="8" y="2"/>
                  </a:cubicBezTo>
                  <a:cubicBezTo>
                    <a:pt x="0" y="7"/>
                    <a:pt x="0" y="7"/>
                    <a:pt x="0" y="7"/>
                  </a:cubicBezTo>
                  <a:cubicBezTo>
                    <a:pt x="21" y="34"/>
                    <a:pt x="21" y="34"/>
                    <a:pt x="21" y="34"/>
                  </a:cubicBezTo>
                  <a:cubicBezTo>
                    <a:pt x="23" y="33"/>
                    <a:pt x="23" y="33"/>
                    <a:pt x="23" y="33"/>
                  </a:cubicBezTo>
                  <a:cubicBezTo>
                    <a:pt x="14" y="21"/>
                    <a:pt x="14" y="21"/>
                    <a:pt x="14" y="21"/>
                  </a:cubicBezTo>
                  <a:cubicBezTo>
                    <a:pt x="16" y="19"/>
                    <a:pt x="16" y="19"/>
                    <a:pt x="16" y="19"/>
                  </a:cubicBezTo>
                  <a:cubicBezTo>
                    <a:pt x="17" y="19"/>
                    <a:pt x="17" y="18"/>
                    <a:pt x="18" y="18"/>
                  </a:cubicBezTo>
                  <a:cubicBezTo>
                    <a:pt x="18" y="18"/>
                    <a:pt x="19" y="18"/>
                    <a:pt x="19" y="18"/>
                  </a:cubicBezTo>
                  <a:cubicBezTo>
                    <a:pt x="20" y="18"/>
                    <a:pt x="21" y="19"/>
                    <a:pt x="22" y="19"/>
                  </a:cubicBezTo>
                  <a:cubicBezTo>
                    <a:pt x="23" y="20"/>
                    <a:pt x="24" y="21"/>
                    <a:pt x="26" y="22"/>
                  </a:cubicBezTo>
                  <a:cubicBezTo>
                    <a:pt x="33" y="26"/>
                    <a:pt x="33" y="26"/>
                    <a:pt x="33" y="26"/>
                  </a:cubicBezTo>
                  <a:cubicBezTo>
                    <a:pt x="36" y="24"/>
                    <a:pt x="36" y="24"/>
                    <a:pt x="36" y="24"/>
                  </a:cubicBezTo>
                  <a:cubicBezTo>
                    <a:pt x="27" y="19"/>
                    <a:pt x="27" y="19"/>
                    <a:pt x="27" y="19"/>
                  </a:cubicBezTo>
                  <a:cubicBezTo>
                    <a:pt x="25" y="18"/>
                    <a:pt x="24" y="17"/>
                    <a:pt x="22" y="16"/>
                  </a:cubicBezTo>
                  <a:close/>
                  <a:moveTo>
                    <a:pt x="18" y="12"/>
                  </a:moveTo>
                  <a:cubicBezTo>
                    <a:pt x="18" y="13"/>
                    <a:pt x="17" y="14"/>
                    <a:pt x="16" y="14"/>
                  </a:cubicBezTo>
                  <a:cubicBezTo>
                    <a:pt x="12" y="18"/>
                    <a:pt x="12" y="18"/>
                    <a:pt x="12" y="18"/>
                  </a:cubicBezTo>
                  <a:cubicBezTo>
                    <a:pt x="5" y="9"/>
                    <a:pt x="5" y="9"/>
                    <a:pt x="5" y="9"/>
                  </a:cubicBezTo>
                  <a:cubicBezTo>
                    <a:pt x="10" y="5"/>
                    <a:pt x="10" y="5"/>
                    <a:pt x="10" y="5"/>
                  </a:cubicBezTo>
                  <a:cubicBezTo>
                    <a:pt x="11" y="4"/>
                    <a:pt x="13" y="4"/>
                    <a:pt x="14" y="4"/>
                  </a:cubicBezTo>
                  <a:cubicBezTo>
                    <a:pt x="15" y="5"/>
                    <a:pt x="16" y="6"/>
                    <a:pt x="17" y="7"/>
                  </a:cubicBezTo>
                  <a:cubicBezTo>
                    <a:pt x="18" y="8"/>
                    <a:pt x="18" y="9"/>
                    <a:pt x="18" y="10"/>
                  </a:cubicBezTo>
                  <a:cubicBezTo>
                    <a:pt x="19" y="11"/>
                    <a:pt x="19" y="11"/>
                    <a:pt x="18" y="12"/>
                  </a:cubicBezTo>
                  <a:close/>
                </a:path>
              </a:pathLst>
            </a:custGeom>
            <a:grpFill/>
            <a:ln>
              <a:noFill/>
            </a:ln>
          </p:spPr>
          <p:txBody>
            <a:bodyPr anchor="ctr"/>
            <a:lstStyle/>
            <a:p>
              <a:pPr algn="ctr"/>
              <a:endParaRPr/>
            </a:p>
          </p:txBody>
        </p:sp>
        <p:sp>
          <p:nvSpPr>
            <p:cNvPr id="1049082" name="ï$ḷîḋé"/>
            <p:cNvSpPr/>
            <p:nvPr/>
          </p:nvSpPr>
          <p:spPr bwMode="auto">
            <a:xfrm>
              <a:off x="4699794" y="3836989"/>
              <a:ext cx="176213" cy="139700"/>
            </a:xfrm>
            <a:custGeom>
              <a:avLst/>
              <a:gdLst>
                <a:gd name="T0" fmla="*/ 28 w 34"/>
                <a:gd name="T1" fmla="*/ 10 h 27"/>
                <a:gd name="T2" fmla="*/ 24 w 34"/>
                <a:gd name="T3" fmla="*/ 8 h 27"/>
                <a:gd name="T4" fmla="*/ 19 w 34"/>
                <a:gd name="T5" fmla="*/ 9 h 27"/>
                <a:gd name="T6" fmla="*/ 14 w 34"/>
                <a:gd name="T7" fmla="*/ 12 h 27"/>
                <a:gd name="T8" fmla="*/ 10 w 34"/>
                <a:gd name="T9" fmla="*/ 14 h 27"/>
                <a:gd name="T10" fmla="*/ 7 w 34"/>
                <a:gd name="T11" fmla="*/ 13 h 27"/>
                <a:gd name="T12" fmla="*/ 4 w 34"/>
                <a:gd name="T13" fmla="*/ 10 h 27"/>
                <a:gd name="T14" fmla="*/ 5 w 34"/>
                <a:gd name="T15" fmla="*/ 6 h 27"/>
                <a:gd name="T16" fmla="*/ 9 w 34"/>
                <a:gd name="T17" fmla="*/ 4 h 27"/>
                <a:gd name="T18" fmla="*/ 14 w 34"/>
                <a:gd name="T19" fmla="*/ 5 h 27"/>
                <a:gd name="T20" fmla="*/ 15 w 34"/>
                <a:gd name="T21" fmla="*/ 3 h 27"/>
                <a:gd name="T22" fmla="*/ 10 w 34"/>
                <a:gd name="T23" fmla="*/ 1 h 27"/>
                <a:gd name="T24" fmla="*/ 5 w 34"/>
                <a:gd name="T25" fmla="*/ 1 h 27"/>
                <a:gd name="T26" fmla="*/ 2 w 34"/>
                <a:gd name="T27" fmla="*/ 4 h 27"/>
                <a:gd name="T28" fmla="*/ 0 w 34"/>
                <a:gd name="T29" fmla="*/ 8 h 27"/>
                <a:gd name="T30" fmla="*/ 2 w 34"/>
                <a:gd name="T31" fmla="*/ 13 h 27"/>
                <a:gd name="T32" fmla="*/ 5 w 34"/>
                <a:gd name="T33" fmla="*/ 16 h 27"/>
                <a:gd name="T34" fmla="*/ 9 w 34"/>
                <a:gd name="T35" fmla="*/ 18 h 27"/>
                <a:gd name="T36" fmla="*/ 14 w 34"/>
                <a:gd name="T37" fmla="*/ 17 h 27"/>
                <a:gd name="T38" fmla="*/ 18 w 34"/>
                <a:gd name="T39" fmla="*/ 15 h 27"/>
                <a:gd name="T40" fmla="*/ 21 w 34"/>
                <a:gd name="T41" fmla="*/ 12 h 27"/>
                <a:gd name="T42" fmla="*/ 24 w 34"/>
                <a:gd name="T43" fmla="*/ 11 h 27"/>
                <a:gd name="T44" fmla="*/ 27 w 34"/>
                <a:gd name="T45" fmla="*/ 12 h 27"/>
                <a:gd name="T46" fmla="*/ 29 w 34"/>
                <a:gd name="T47" fmla="*/ 14 h 27"/>
                <a:gd name="T48" fmla="*/ 30 w 34"/>
                <a:gd name="T49" fmla="*/ 17 h 27"/>
                <a:gd name="T50" fmla="*/ 29 w 34"/>
                <a:gd name="T51" fmla="*/ 20 h 27"/>
                <a:gd name="T52" fmla="*/ 26 w 34"/>
                <a:gd name="T53" fmla="*/ 22 h 27"/>
                <a:gd name="T54" fmla="*/ 23 w 34"/>
                <a:gd name="T55" fmla="*/ 23 h 27"/>
                <a:gd name="T56" fmla="*/ 19 w 34"/>
                <a:gd name="T57" fmla="*/ 22 h 27"/>
                <a:gd name="T58" fmla="*/ 17 w 34"/>
                <a:gd name="T59" fmla="*/ 24 h 27"/>
                <a:gd name="T60" fmla="*/ 23 w 34"/>
                <a:gd name="T61" fmla="*/ 26 h 27"/>
                <a:gd name="T62" fmla="*/ 29 w 34"/>
                <a:gd name="T63" fmla="*/ 26 h 27"/>
                <a:gd name="T64" fmla="*/ 33 w 34"/>
                <a:gd name="T65" fmla="*/ 22 h 27"/>
                <a:gd name="T66" fmla="*/ 34 w 34"/>
                <a:gd name="T67" fmla="*/ 18 h 27"/>
                <a:gd name="T68" fmla="*/ 32 w 34"/>
                <a:gd name="T69" fmla="*/ 13 h 27"/>
                <a:gd name="T70" fmla="*/ 28 w 34"/>
                <a:gd name="T71"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 h="27">
                  <a:moveTo>
                    <a:pt x="28" y="10"/>
                  </a:moveTo>
                  <a:cubicBezTo>
                    <a:pt x="27" y="9"/>
                    <a:pt x="25" y="8"/>
                    <a:pt x="24" y="8"/>
                  </a:cubicBezTo>
                  <a:cubicBezTo>
                    <a:pt x="22" y="8"/>
                    <a:pt x="20" y="8"/>
                    <a:pt x="19" y="9"/>
                  </a:cubicBezTo>
                  <a:cubicBezTo>
                    <a:pt x="18" y="9"/>
                    <a:pt x="16" y="10"/>
                    <a:pt x="14" y="12"/>
                  </a:cubicBezTo>
                  <a:cubicBezTo>
                    <a:pt x="12" y="13"/>
                    <a:pt x="11" y="14"/>
                    <a:pt x="10" y="14"/>
                  </a:cubicBezTo>
                  <a:cubicBezTo>
                    <a:pt x="9" y="14"/>
                    <a:pt x="8" y="14"/>
                    <a:pt x="7" y="13"/>
                  </a:cubicBezTo>
                  <a:cubicBezTo>
                    <a:pt x="5" y="13"/>
                    <a:pt x="5" y="12"/>
                    <a:pt x="4" y="10"/>
                  </a:cubicBezTo>
                  <a:cubicBezTo>
                    <a:pt x="4" y="9"/>
                    <a:pt x="4" y="8"/>
                    <a:pt x="5" y="6"/>
                  </a:cubicBezTo>
                  <a:cubicBezTo>
                    <a:pt x="6" y="5"/>
                    <a:pt x="7" y="4"/>
                    <a:pt x="9" y="4"/>
                  </a:cubicBezTo>
                  <a:cubicBezTo>
                    <a:pt x="10" y="4"/>
                    <a:pt x="12" y="4"/>
                    <a:pt x="14" y="5"/>
                  </a:cubicBezTo>
                  <a:cubicBezTo>
                    <a:pt x="15" y="3"/>
                    <a:pt x="15" y="3"/>
                    <a:pt x="15" y="3"/>
                  </a:cubicBezTo>
                  <a:cubicBezTo>
                    <a:pt x="13" y="2"/>
                    <a:pt x="12" y="1"/>
                    <a:pt x="10" y="1"/>
                  </a:cubicBezTo>
                  <a:cubicBezTo>
                    <a:pt x="8" y="0"/>
                    <a:pt x="6" y="1"/>
                    <a:pt x="5" y="1"/>
                  </a:cubicBezTo>
                  <a:cubicBezTo>
                    <a:pt x="4" y="2"/>
                    <a:pt x="2" y="3"/>
                    <a:pt x="2" y="4"/>
                  </a:cubicBezTo>
                  <a:cubicBezTo>
                    <a:pt x="1" y="6"/>
                    <a:pt x="0" y="7"/>
                    <a:pt x="0" y="8"/>
                  </a:cubicBezTo>
                  <a:cubicBezTo>
                    <a:pt x="0" y="10"/>
                    <a:pt x="1" y="11"/>
                    <a:pt x="2" y="13"/>
                  </a:cubicBezTo>
                  <a:cubicBezTo>
                    <a:pt x="3" y="14"/>
                    <a:pt x="4" y="15"/>
                    <a:pt x="5" y="16"/>
                  </a:cubicBezTo>
                  <a:cubicBezTo>
                    <a:pt x="7" y="17"/>
                    <a:pt x="8" y="17"/>
                    <a:pt x="9" y="18"/>
                  </a:cubicBezTo>
                  <a:cubicBezTo>
                    <a:pt x="11" y="18"/>
                    <a:pt x="12" y="18"/>
                    <a:pt x="14" y="17"/>
                  </a:cubicBezTo>
                  <a:cubicBezTo>
                    <a:pt x="15" y="17"/>
                    <a:pt x="16" y="16"/>
                    <a:pt x="18" y="15"/>
                  </a:cubicBezTo>
                  <a:cubicBezTo>
                    <a:pt x="20" y="13"/>
                    <a:pt x="21" y="12"/>
                    <a:pt x="21" y="12"/>
                  </a:cubicBezTo>
                  <a:cubicBezTo>
                    <a:pt x="22" y="12"/>
                    <a:pt x="23" y="11"/>
                    <a:pt x="24" y="11"/>
                  </a:cubicBezTo>
                  <a:cubicBezTo>
                    <a:pt x="25" y="11"/>
                    <a:pt x="26" y="12"/>
                    <a:pt x="27" y="12"/>
                  </a:cubicBezTo>
                  <a:cubicBezTo>
                    <a:pt x="28" y="13"/>
                    <a:pt x="29" y="14"/>
                    <a:pt x="29" y="14"/>
                  </a:cubicBezTo>
                  <a:cubicBezTo>
                    <a:pt x="30" y="15"/>
                    <a:pt x="30" y="16"/>
                    <a:pt x="30" y="17"/>
                  </a:cubicBezTo>
                  <a:cubicBezTo>
                    <a:pt x="30" y="18"/>
                    <a:pt x="30" y="19"/>
                    <a:pt x="29" y="20"/>
                  </a:cubicBezTo>
                  <a:cubicBezTo>
                    <a:pt x="28" y="21"/>
                    <a:pt x="27" y="22"/>
                    <a:pt x="26" y="22"/>
                  </a:cubicBezTo>
                  <a:cubicBezTo>
                    <a:pt x="25" y="23"/>
                    <a:pt x="24" y="23"/>
                    <a:pt x="23" y="23"/>
                  </a:cubicBezTo>
                  <a:cubicBezTo>
                    <a:pt x="21" y="23"/>
                    <a:pt x="20" y="22"/>
                    <a:pt x="19" y="22"/>
                  </a:cubicBezTo>
                  <a:cubicBezTo>
                    <a:pt x="17" y="24"/>
                    <a:pt x="17" y="24"/>
                    <a:pt x="17" y="24"/>
                  </a:cubicBezTo>
                  <a:cubicBezTo>
                    <a:pt x="19" y="25"/>
                    <a:pt x="21" y="26"/>
                    <a:pt x="23" y="26"/>
                  </a:cubicBezTo>
                  <a:cubicBezTo>
                    <a:pt x="25" y="27"/>
                    <a:pt x="27" y="26"/>
                    <a:pt x="29" y="26"/>
                  </a:cubicBezTo>
                  <a:cubicBezTo>
                    <a:pt x="30" y="25"/>
                    <a:pt x="31" y="24"/>
                    <a:pt x="33" y="22"/>
                  </a:cubicBezTo>
                  <a:cubicBezTo>
                    <a:pt x="33" y="21"/>
                    <a:pt x="34" y="19"/>
                    <a:pt x="34" y="18"/>
                  </a:cubicBezTo>
                  <a:cubicBezTo>
                    <a:pt x="34" y="16"/>
                    <a:pt x="33" y="15"/>
                    <a:pt x="32" y="13"/>
                  </a:cubicBezTo>
                  <a:cubicBezTo>
                    <a:pt x="31" y="12"/>
                    <a:pt x="30" y="11"/>
                    <a:pt x="28" y="10"/>
                  </a:cubicBezTo>
                  <a:close/>
                </a:path>
              </a:pathLst>
            </a:custGeom>
            <a:grpFill/>
            <a:ln>
              <a:noFill/>
            </a:ln>
          </p:spPr>
          <p:txBody>
            <a:bodyPr anchor="ctr"/>
            <a:lstStyle/>
            <a:p>
              <a:pPr algn="ctr"/>
              <a:endParaRPr/>
            </a:p>
          </p:txBody>
        </p:sp>
        <p:sp>
          <p:nvSpPr>
            <p:cNvPr id="1049083" name="ïṥḷiḍê"/>
            <p:cNvSpPr/>
            <p:nvPr/>
          </p:nvSpPr>
          <p:spPr bwMode="auto">
            <a:xfrm>
              <a:off x="4756944" y="3779839"/>
              <a:ext cx="171450" cy="98425"/>
            </a:xfrm>
            <a:custGeom>
              <a:avLst/>
              <a:gdLst>
                <a:gd name="T0" fmla="*/ 0 w 108"/>
                <a:gd name="T1" fmla="*/ 9 h 62"/>
                <a:gd name="T2" fmla="*/ 101 w 108"/>
                <a:gd name="T3" fmla="*/ 62 h 62"/>
                <a:gd name="T4" fmla="*/ 108 w 108"/>
                <a:gd name="T5" fmla="*/ 52 h 62"/>
                <a:gd name="T6" fmla="*/ 6 w 108"/>
                <a:gd name="T7" fmla="*/ 0 h 62"/>
                <a:gd name="T8" fmla="*/ 0 w 108"/>
                <a:gd name="T9" fmla="*/ 9 h 62"/>
              </a:gdLst>
              <a:ahLst/>
              <a:cxnLst>
                <a:cxn ang="0">
                  <a:pos x="T0" y="T1"/>
                </a:cxn>
                <a:cxn ang="0">
                  <a:pos x="T2" y="T3"/>
                </a:cxn>
                <a:cxn ang="0">
                  <a:pos x="T4" y="T5"/>
                </a:cxn>
                <a:cxn ang="0">
                  <a:pos x="T6" y="T7"/>
                </a:cxn>
                <a:cxn ang="0">
                  <a:pos x="T8" y="T9"/>
                </a:cxn>
              </a:cxnLst>
              <a:rect l="0" t="0" r="r" b="b"/>
              <a:pathLst>
                <a:path w="108" h="62">
                  <a:moveTo>
                    <a:pt x="0" y="9"/>
                  </a:moveTo>
                  <a:lnTo>
                    <a:pt x="101" y="62"/>
                  </a:lnTo>
                  <a:lnTo>
                    <a:pt x="108" y="52"/>
                  </a:lnTo>
                  <a:lnTo>
                    <a:pt x="6" y="0"/>
                  </a:lnTo>
                  <a:lnTo>
                    <a:pt x="0" y="9"/>
                  </a:lnTo>
                  <a:close/>
                </a:path>
              </a:pathLst>
            </a:custGeom>
            <a:grpFill/>
            <a:ln>
              <a:noFill/>
            </a:ln>
          </p:spPr>
          <p:txBody>
            <a:bodyPr anchor="ctr"/>
            <a:lstStyle/>
            <a:p>
              <a:pPr algn="ctr"/>
              <a:endParaRPr/>
            </a:p>
          </p:txBody>
        </p:sp>
        <p:sp>
          <p:nvSpPr>
            <p:cNvPr id="1049084" name="î$1íḋe"/>
            <p:cNvSpPr/>
            <p:nvPr/>
          </p:nvSpPr>
          <p:spPr bwMode="auto">
            <a:xfrm>
              <a:off x="4782344" y="3675064"/>
              <a:ext cx="187325" cy="125413"/>
            </a:xfrm>
            <a:custGeom>
              <a:avLst/>
              <a:gdLst>
                <a:gd name="T0" fmla="*/ 39 w 118"/>
                <a:gd name="T1" fmla="*/ 6 h 79"/>
                <a:gd name="T2" fmla="*/ 26 w 118"/>
                <a:gd name="T3" fmla="*/ 0 h 79"/>
                <a:gd name="T4" fmla="*/ 0 w 118"/>
                <a:gd name="T5" fmla="*/ 52 h 79"/>
                <a:gd name="T6" fmla="*/ 13 w 118"/>
                <a:gd name="T7" fmla="*/ 59 h 79"/>
                <a:gd name="T8" fmla="*/ 23 w 118"/>
                <a:gd name="T9" fmla="*/ 36 h 79"/>
                <a:gd name="T10" fmla="*/ 115 w 118"/>
                <a:gd name="T11" fmla="*/ 79 h 79"/>
                <a:gd name="T12" fmla="*/ 118 w 118"/>
                <a:gd name="T13" fmla="*/ 69 h 79"/>
                <a:gd name="T14" fmla="*/ 26 w 118"/>
                <a:gd name="T15" fmla="*/ 29 h 79"/>
                <a:gd name="T16" fmla="*/ 39 w 118"/>
                <a:gd name="T17" fmla="*/ 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79">
                  <a:moveTo>
                    <a:pt x="39" y="6"/>
                  </a:moveTo>
                  <a:lnTo>
                    <a:pt x="26" y="0"/>
                  </a:lnTo>
                  <a:lnTo>
                    <a:pt x="0" y="52"/>
                  </a:lnTo>
                  <a:lnTo>
                    <a:pt x="13" y="59"/>
                  </a:lnTo>
                  <a:lnTo>
                    <a:pt x="23" y="36"/>
                  </a:lnTo>
                  <a:lnTo>
                    <a:pt x="115" y="79"/>
                  </a:lnTo>
                  <a:lnTo>
                    <a:pt x="118" y="69"/>
                  </a:lnTo>
                  <a:lnTo>
                    <a:pt x="26" y="29"/>
                  </a:lnTo>
                  <a:lnTo>
                    <a:pt x="39" y="6"/>
                  </a:lnTo>
                  <a:close/>
                </a:path>
              </a:pathLst>
            </a:custGeom>
            <a:grpFill/>
            <a:ln>
              <a:noFill/>
            </a:ln>
          </p:spPr>
          <p:txBody>
            <a:bodyPr anchor="ctr"/>
            <a:lstStyle/>
            <a:p>
              <a:pPr algn="ctr"/>
              <a:endParaRPr/>
            </a:p>
          </p:txBody>
        </p:sp>
        <p:sp>
          <p:nvSpPr>
            <p:cNvPr id="1049085" name="ïṥḷïdê"/>
            <p:cNvSpPr/>
            <p:nvPr/>
          </p:nvSpPr>
          <p:spPr bwMode="auto">
            <a:xfrm>
              <a:off x="3925094" y="3821114"/>
              <a:ext cx="88900" cy="119063"/>
            </a:xfrm>
            <a:custGeom>
              <a:avLst/>
              <a:gdLst>
                <a:gd name="T0" fmla="*/ 17 w 17"/>
                <a:gd name="T1" fmla="*/ 1 h 23"/>
                <a:gd name="T2" fmla="*/ 17 w 17"/>
                <a:gd name="T3" fmla="*/ 0 h 23"/>
                <a:gd name="T4" fmla="*/ 10 w 17"/>
                <a:gd name="T5" fmla="*/ 0 h 23"/>
                <a:gd name="T6" fmla="*/ 10 w 17"/>
                <a:gd name="T7" fmla="*/ 1 h 23"/>
                <a:gd name="T8" fmla="*/ 12 w 17"/>
                <a:gd name="T9" fmla="*/ 1 h 23"/>
                <a:gd name="T10" fmla="*/ 13 w 17"/>
                <a:gd name="T11" fmla="*/ 2 h 23"/>
                <a:gd name="T12" fmla="*/ 13 w 17"/>
                <a:gd name="T13" fmla="*/ 3 h 23"/>
                <a:gd name="T14" fmla="*/ 11 w 17"/>
                <a:gd name="T15" fmla="*/ 5 h 23"/>
                <a:gd name="T16" fmla="*/ 5 w 17"/>
                <a:gd name="T17" fmla="*/ 16 h 23"/>
                <a:gd name="T18" fmla="*/ 3 w 17"/>
                <a:gd name="T19" fmla="*/ 18 h 23"/>
                <a:gd name="T20" fmla="*/ 2 w 17"/>
                <a:gd name="T21" fmla="*/ 19 h 23"/>
                <a:gd name="T22" fmla="*/ 0 w 17"/>
                <a:gd name="T23" fmla="*/ 18 h 23"/>
                <a:gd name="T24" fmla="*/ 0 w 17"/>
                <a:gd name="T25" fmla="*/ 19 h 23"/>
                <a:gd name="T26" fmla="*/ 8 w 17"/>
                <a:gd name="T27" fmla="*/ 23 h 23"/>
                <a:gd name="T28" fmla="*/ 8 w 17"/>
                <a:gd name="T29" fmla="*/ 22 h 23"/>
                <a:gd name="T30" fmla="*/ 6 w 17"/>
                <a:gd name="T31" fmla="*/ 21 h 23"/>
                <a:gd name="T32" fmla="*/ 6 w 17"/>
                <a:gd name="T33" fmla="*/ 20 h 23"/>
                <a:gd name="T34" fmla="*/ 7 w 17"/>
                <a:gd name="T35" fmla="*/ 18 h 23"/>
                <a:gd name="T36" fmla="*/ 17 w 17"/>
                <a:gd name="T3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23">
                  <a:moveTo>
                    <a:pt x="17" y="1"/>
                  </a:moveTo>
                  <a:cubicBezTo>
                    <a:pt x="17" y="0"/>
                    <a:pt x="17" y="0"/>
                    <a:pt x="17" y="0"/>
                  </a:cubicBezTo>
                  <a:cubicBezTo>
                    <a:pt x="10" y="0"/>
                    <a:pt x="10" y="0"/>
                    <a:pt x="10" y="0"/>
                  </a:cubicBezTo>
                  <a:cubicBezTo>
                    <a:pt x="10" y="1"/>
                    <a:pt x="10" y="1"/>
                    <a:pt x="10" y="1"/>
                  </a:cubicBezTo>
                  <a:cubicBezTo>
                    <a:pt x="11" y="1"/>
                    <a:pt x="12" y="1"/>
                    <a:pt x="12" y="1"/>
                  </a:cubicBezTo>
                  <a:cubicBezTo>
                    <a:pt x="12" y="1"/>
                    <a:pt x="13" y="1"/>
                    <a:pt x="13" y="2"/>
                  </a:cubicBezTo>
                  <a:cubicBezTo>
                    <a:pt x="13" y="2"/>
                    <a:pt x="13" y="2"/>
                    <a:pt x="13" y="3"/>
                  </a:cubicBezTo>
                  <a:cubicBezTo>
                    <a:pt x="13" y="3"/>
                    <a:pt x="12" y="4"/>
                    <a:pt x="11" y="5"/>
                  </a:cubicBezTo>
                  <a:cubicBezTo>
                    <a:pt x="5" y="16"/>
                    <a:pt x="5" y="16"/>
                    <a:pt x="5" y="16"/>
                  </a:cubicBezTo>
                  <a:cubicBezTo>
                    <a:pt x="4" y="18"/>
                    <a:pt x="4" y="18"/>
                    <a:pt x="3" y="18"/>
                  </a:cubicBezTo>
                  <a:cubicBezTo>
                    <a:pt x="3" y="19"/>
                    <a:pt x="3" y="19"/>
                    <a:pt x="2" y="19"/>
                  </a:cubicBezTo>
                  <a:cubicBezTo>
                    <a:pt x="2" y="19"/>
                    <a:pt x="1" y="18"/>
                    <a:pt x="0" y="18"/>
                  </a:cubicBezTo>
                  <a:cubicBezTo>
                    <a:pt x="0" y="19"/>
                    <a:pt x="0" y="19"/>
                    <a:pt x="0" y="19"/>
                  </a:cubicBezTo>
                  <a:cubicBezTo>
                    <a:pt x="8" y="23"/>
                    <a:pt x="8" y="23"/>
                    <a:pt x="8" y="23"/>
                  </a:cubicBezTo>
                  <a:cubicBezTo>
                    <a:pt x="8" y="22"/>
                    <a:pt x="8" y="22"/>
                    <a:pt x="8" y="22"/>
                  </a:cubicBezTo>
                  <a:cubicBezTo>
                    <a:pt x="7" y="22"/>
                    <a:pt x="7" y="21"/>
                    <a:pt x="6" y="21"/>
                  </a:cubicBezTo>
                  <a:cubicBezTo>
                    <a:pt x="6" y="21"/>
                    <a:pt x="6" y="20"/>
                    <a:pt x="6" y="20"/>
                  </a:cubicBezTo>
                  <a:cubicBezTo>
                    <a:pt x="6" y="20"/>
                    <a:pt x="7" y="19"/>
                    <a:pt x="7" y="18"/>
                  </a:cubicBezTo>
                  <a:lnTo>
                    <a:pt x="17" y="1"/>
                  </a:lnTo>
                  <a:close/>
                </a:path>
              </a:pathLst>
            </a:custGeom>
            <a:grpFill/>
            <a:ln>
              <a:noFill/>
            </a:ln>
          </p:spPr>
          <p:txBody>
            <a:bodyPr anchor="ctr"/>
            <a:lstStyle/>
            <a:p>
              <a:pPr algn="ctr"/>
              <a:endParaRPr/>
            </a:p>
          </p:txBody>
        </p:sp>
        <p:sp>
          <p:nvSpPr>
            <p:cNvPr id="1049086" name="ïS1ïďê"/>
            <p:cNvSpPr/>
            <p:nvPr/>
          </p:nvSpPr>
          <p:spPr bwMode="auto">
            <a:xfrm>
              <a:off x="4091782" y="3862389"/>
              <a:ext cx="77788" cy="130175"/>
            </a:xfrm>
            <a:custGeom>
              <a:avLst/>
              <a:gdLst>
                <a:gd name="T0" fmla="*/ 9 w 15"/>
                <a:gd name="T1" fmla="*/ 1 h 25"/>
                <a:gd name="T2" fmla="*/ 4 w 15"/>
                <a:gd name="T3" fmla="*/ 2 h 25"/>
                <a:gd name="T4" fmla="*/ 2 w 15"/>
                <a:gd name="T5" fmla="*/ 5 h 25"/>
                <a:gd name="T6" fmla="*/ 2 w 15"/>
                <a:gd name="T7" fmla="*/ 8 h 25"/>
                <a:gd name="T8" fmla="*/ 5 w 15"/>
                <a:gd name="T9" fmla="*/ 12 h 25"/>
                <a:gd name="T10" fmla="*/ 1 w 15"/>
                <a:gd name="T11" fmla="*/ 15 h 25"/>
                <a:gd name="T12" fmla="*/ 0 w 15"/>
                <a:gd name="T13" fmla="*/ 18 h 25"/>
                <a:gd name="T14" fmla="*/ 1 w 15"/>
                <a:gd name="T15" fmla="*/ 22 h 25"/>
                <a:gd name="T16" fmla="*/ 6 w 15"/>
                <a:gd name="T17" fmla="*/ 25 h 25"/>
                <a:gd name="T18" fmla="*/ 11 w 15"/>
                <a:gd name="T19" fmla="*/ 24 h 25"/>
                <a:gd name="T20" fmla="*/ 14 w 15"/>
                <a:gd name="T21" fmla="*/ 20 h 25"/>
                <a:gd name="T22" fmla="*/ 13 w 15"/>
                <a:gd name="T23" fmla="*/ 16 h 25"/>
                <a:gd name="T24" fmla="*/ 9 w 15"/>
                <a:gd name="T25" fmla="*/ 12 h 25"/>
                <a:gd name="T26" fmla="*/ 14 w 15"/>
                <a:gd name="T27" fmla="*/ 9 h 25"/>
                <a:gd name="T28" fmla="*/ 15 w 15"/>
                <a:gd name="T29" fmla="*/ 7 h 25"/>
                <a:gd name="T30" fmla="*/ 14 w 15"/>
                <a:gd name="T31" fmla="*/ 3 h 25"/>
                <a:gd name="T32" fmla="*/ 9 w 15"/>
                <a:gd name="T33" fmla="*/ 1 h 25"/>
                <a:gd name="T34" fmla="*/ 11 w 15"/>
                <a:gd name="T35" fmla="*/ 19 h 25"/>
                <a:gd name="T36" fmla="*/ 11 w 15"/>
                <a:gd name="T37" fmla="*/ 21 h 25"/>
                <a:gd name="T38" fmla="*/ 10 w 15"/>
                <a:gd name="T39" fmla="*/ 23 h 25"/>
                <a:gd name="T40" fmla="*/ 6 w 15"/>
                <a:gd name="T41" fmla="*/ 24 h 25"/>
                <a:gd name="T42" fmla="*/ 3 w 15"/>
                <a:gd name="T43" fmla="*/ 22 h 25"/>
                <a:gd name="T44" fmla="*/ 3 w 15"/>
                <a:gd name="T45" fmla="*/ 18 h 25"/>
                <a:gd name="T46" fmla="*/ 4 w 15"/>
                <a:gd name="T47" fmla="*/ 15 h 25"/>
                <a:gd name="T48" fmla="*/ 6 w 15"/>
                <a:gd name="T49" fmla="*/ 13 h 25"/>
                <a:gd name="T50" fmla="*/ 11 w 15"/>
                <a:gd name="T51" fmla="*/ 19 h 25"/>
                <a:gd name="T52" fmla="*/ 12 w 15"/>
                <a:gd name="T53" fmla="*/ 8 h 25"/>
                <a:gd name="T54" fmla="*/ 8 w 15"/>
                <a:gd name="T55" fmla="*/ 11 h 25"/>
                <a:gd name="T56" fmla="*/ 6 w 15"/>
                <a:gd name="T57" fmla="*/ 8 h 25"/>
                <a:gd name="T58" fmla="*/ 5 w 15"/>
                <a:gd name="T59" fmla="*/ 6 h 25"/>
                <a:gd name="T60" fmla="*/ 5 w 15"/>
                <a:gd name="T61" fmla="*/ 5 h 25"/>
                <a:gd name="T62" fmla="*/ 6 w 15"/>
                <a:gd name="T63" fmla="*/ 2 h 25"/>
                <a:gd name="T64" fmla="*/ 9 w 15"/>
                <a:gd name="T65" fmla="*/ 2 h 25"/>
                <a:gd name="T66" fmla="*/ 12 w 15"/>
                <a:gd name="T67" fmla="*/ 3 h 25"/>
                <a:gd name="T68" fmla="*/ 12 w 15"/>
                <a:gd name="T69" fmla="*/ 6 h 25"/>
                <a:gd name="T70" fmla="*/ 12 w 15"/>
                <a:gd name="T7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 h="25">
                  <a:moveTo>
                    <a:pt x="9" y="1"/>
                  </a:moveTo>
                  <a:cubicBezTo>
                    <a:pt x="7" y="0"/>
                    <a:pt x="6" y="1"/>
                    <a:pt x="4" y="2"/>
                  </a:cubicBezTo>
                  <a:cubicBezTo>
                    <a:pt x="3" y="3"/>
                    <a:pt x="2" y="4"/>
                    <a:pt x="2" y="5"/>
                  </a:cubicBezTo>
                  <a:cubicBezTo>
                    <a:pt x="2" y="6"/>
                    <a:pt x="2" y="7"/>
                    <a:pt x="2" y="8"/>
                  </a:cubicBezTo>
                  <a:cubicBezTo>
                    <a:pt x="3" y="9"/>
                    <a:pt x="4" y="11"/>
                    <a:pt x="5" y="12"/>
                  </a:cubicBezTo>
                  <a:cubicBezTo>
                    <a:pt x="4" y="13"/>
                    <a:pt x="2" y="14"/>
                    <a:pt x="1" y="15"/>
                  </a:cubicBezTo>
                  <a:cubicBezTo>
                    <a:pt x="0" y="16"/>
                    <a:pt x="0" y="17"/>
                    <a:pt x="0" y="18"/>
                  </a:cubicBezTo>
                  <a:cubicBezTo>
                    <a:pt x="0" y="19"/>
                    <a:pt x="0" y="21"/>
                    <a:pt x="1" y="22"/>
                  </a:cubicBezTo>
                  <a:cubicBezTo>
                    <a:pt x="2" y="24"/>
                    <a:pt x="4" y="24"/>
                    <a:pt x="6" y="25"/>
                  </a:cubicBezTo>
                  <a:cubicBezTo>
                    <a:pt x="8" y="25"/>
                    <a:pt x="10" y="25"/>
                    <a:pt x="11" y="24"/>
                  </a:cubicBezTo>
                  <a:cubicBezTo>
                    <a:pt x="13" y="23"/>
                    <a:pt x="14" y="21"/>
                    <a:pt x="14" y="20"/>
                  </a:cubicBezTo>
                  <a:cubicBezTo>
                    <a:pt x="14" y="18"/>
                    <a:pt x="14" y="17"/>
                    <a:pt x="13" y="16"/>
                  </a:cubicBezTo>
                  <a:cubicBezTo>
                    <a:pt x="12" y="15"/>
                    <a:pt x="11" y="14"/>
                    <a:pt x="9" y="12"/>
                  </a:cubicBezTo>
                  <a:cubicBezTo>
                    <a:pt x="11" y="11"/>
                    <a:pt x="13" y="10"/>
                    <a:pt x="14" y="9"/>
                  </a:cubicBezTo>
                  <a:cubicBezTo>
                    <a:pt x="14" y="8"/>
                    <a:pt x="15" y="7"/>
                    <a:pt x="15" y="7"/>
                  </a:cubicBezTo>
                  <a:cubicBezTo>
                    <a:pt x="15" y="5"/>
                    <a:pt x="15" y="4"/>
                    <a:pt x="14" y="3"/>
                  </a:cubicBezTo>
                  <a:cubicBezTo>
                    <a:pt x="13" y="2"/>
                    <a:pt x="11" y="1"/>
                    <a:pt x="9" y="1"/>
                  </a:cubicBezTo>
                  <a:close/>
                  <a:moveTo>
                    <a:pt x="11" y="19"/>
                  </a:moveTo>
                  <a:cubicBezTo>
                    <a:pt x="11" y="19"/>
                    <a:pt x="11" y="20"/>
                    <a:pt x="11" y="21"/>
                  </a:cubicBezTo>
                  <a:cubicBezTo>
                    <a:pt x="11" y="22"/>
                    <a:pt x="10" y="23"/>
                    <a:pt x="10" y="23"/>
                  </a:cubicBezTo>
                  <a:cubicBezTo>
                    <a:pt x="9" y="24"/>
                    <a:pt x="8" y="24"/>
                    <a:pt x="6" y="24"/>
                  </a:cubicBezTo>
                  <a:cubicBezTo>
                    <a:pt x="5" y="24"/>
                    <a:pt x="4" y="23"/>
                    <a:pt x="3" y="22"/>
                  </a:cubicBezTo>
                  <a:cubicBezTo>
                    <a:pt x="3" y="21"/>
                    <a:pt x="2" y="20"/>
                    <a:pt x="3" y="18"/>
                  </a:cubicBezTo>
                  <a:cubicBezTo>
                    <a:pt x="3" y="17"/>
                    <a:pt x="3" y="16"/>
                    <a:pt x="4" y="15"/>
                  </a:cubicBezTo>
                  <a:cubicBezTo>
                    <a:pt x="4" y="15"/>
                    <a:pt x="5" y="14"/>
                    <a:pt x="6" y="13"/>
                  </a:cubicBezTo>
                  <a:cubicBezTo>
                    <a:pt x="9" y="15"/>
                    <a:pt x="10" y="17"/>
                    <a:pt x="11" y="19"/>
                  </a:cubicBezTo>
                  <a:close/>
                  <a:moveTo>
                    <a:pt x="12" y="8"/>
                  </a:moveTo>
                  <a:cubicBezTo>
                    <a:pt x="11" y="9"/>
                    <a:pt x="10" y="10"/>
                    <a:pt x="8" y="11"/>
                  </a:cubicBezTo>
                  <a:cubicBezTo>
                    <a:pt x="6" y="8"/>
                    <a:pt x="6" y="8"/>
                    <a:pt x="6" y="8"/>
                  </a:cubicBezTo>
                  <a:cubicBezTo>
                    <a:pt x="5" y="8"/>
                    <a:pt x="5" y="7"/>
                    <a:pt x="5" y="6"/>
                  </a:cubicBezTo>
                  <a:cubicBezTo>
                    <a:pt x="5" y="6"/>
                    <a:pt x="4" y="5"/>
                    <a:pt x="5" y="5"/>
                  </a:cubicBezTo>
                  <a:cubicBezTo>
                    <a:pt x="5" y="4"/>
                    <a:pt x="5" y="3"/>
                    <a:pt x="6" y="2"/>
                  </a:cubicBezTo>
                  <a:cubicBezTo>
                    <a:pt x="7" y="2"/>
                    <a:pt x="8" y="2"/>
                    <a:pt x="9" y="2"/>
                  </a:cubicBezTo>
                  <a:cubicBezTo>
                    <a:pt x="10" y="2"/>
                    <a:pt x="11" y="2"/>
                    <a:pt x="12" y="3"/>
                  </a:cubicBezTo>
                  <a:cubicBezTo>
                    <a:pt x="12" y="4"/>
                    <a:pt x="13" y="5"/>
                    <a:pt x="12" y="6"/>
                  </a:cubicBezTo>
                  <a:cubicBezTo>
                    <a:pt x="12" y="7"/>
                    <a:pt x="12" y="8"/>
                    <a:pt x="12" y="8"/>
                  </a:cubicBezTo>
                  <a:close/>
                </a:path>
              </a:pathLst>
            </a:custGeom>
            <a:grpFill/>
            <a:ln>
              <a:noFill/>
            </a:ln>
          </p:spPr>
          <p:txBody>
            <a:bodyPr anchor="ctr"/>
            <a:lstStyle/>
            <a:p>
              <a:pPr algn="ctr"/>
              <a:endParaRPr/>
            </a:p>
          </p:txBody>
        </p:sp>
        <p:sp>
          <p:nvSpPr>
            <p:cNvPr id="1049087" name="i$1ïdè"/>
            <p:cNvSpPr/>
            <p:nvPr/>
          </p:nvSpPr>
          <p:spPr bwMode="auto">
            <a:xfrm>
              <a:off x="4252119" y="3862389"/>
              <a:ext cx="84138" cy="136525"/>
            </a:xfrm>
            <a:custGeom>
              <a:avLst/>
              <a:gdLst>
                <a:gd name="T0" fmla="*/ 15 w 16"/>
                <a:gd name="T1" fmla="*/ 16 h 26"/>
                <a:gd name="T2" fmla="*/ 15 w 16"/>
                <a:gd name="T3" fmla="*/ 9 h 26"/>
                <a:gd name="T4" fmla="*/ 12 w 16"/>
                <a:gd name="T5" fmla="*/ 2 h 26"/>
                <a:gd name="T6" fmla="*/ 6 w 16"/>
                <a:gd name="T7" fmla="*/ 1 h 26"/>
                <a:gd name="T8" fmla="*/ 1 w 16"/>
                <a:gd name="T9" fmla="*/ 4 h 26"/>
                <a:gd name="T10" fmla="*/ 0 w 16"/>
                <a:gd name="T11" fmla="*/ 10 h 26"/>
                <a:gd name="T12" fmla="*/ 3 w 16"/>
                <a:gd name="T13" fmla="*/ 15 h 26"/>
                <a:gd name="T14" fmla="*/ 8 w 16"/>
                <a:gd name="T15" fmla="*/ 16 h 26"/>
                <a:gd name="T16" fmla="*/ 12 w 16"/>
                <a:gd name="T17" fmla="*/ 13 h 26"/>
                <a:gd name="T18" fmla="*/ 11 w 16"/>
                <a:gd name="T19" fmla="*/ 19 h 26"/>
                <a:gd name="T20" fmla="*/ 8 w 16"/>
                <a:gd name="T21" fmla="*/ 23 h 26"/>
                <a:gd name="T22" fmla="*/ 4 w 16"/>
                <a:gd name="T23" fmla="*/ 25 h 26"/>
                <a:gd name="T24" fmla="*/ 4 w 16"/>
                <a:gd name="T25" fmla="*/ 26 h 26"/>
                <a:gd name="T26" fmla="*/ 5 w 16"/>
                <a:gd name="T27" fmla="*/ 26 h 26"/>
                <a:gd name="T28" fmla="*/ 11 w 16"/>
                <a:gd name="T29" fmla="*/ 23 h 26"/>
                <a:gd name="T30" fmla="*/ 15 w 16"/>
                <a:gd name="T31" fmla="*/ 16 h 26"/>
                <a:gd name="T32" fmla="*/ 11 w 16"/>
                <a:gd name="T33" fmla="*/ 13 h 26"/>
                <a:gd name="T34" fmla="*/ 9 w 16"/>
                <a:gd name="T35" fmla="*/ 14 h 26"/>
                <a:gd name="T36" fmla="*/ 6 w 16"/>
                <a:gd name="T37" fmla="*/ 13 h 26"/>
                <a:gd name="T38" fmla="*/ 3 w 16"/>
                <a:gd name="T39" fmla="*/ 8 h 26"/>
                <a:gd name="T40" fmla="*/ 3 w 16"/>
                <a:gd name="T41" fmla="*/ 4 h 26"/>
                <a:gd name="T42" fmla="*/ 6 w 16"/>
                <a:gd name="T43" fmla="*/ 2 h 26"/>
                <a:gd name="T44" fmla="*/ 8 w 16"/>
                <a:gd name="T45" fmla="*/ 2 h 26"/>
                <a:gd name="T46" fmla="*/ 11 w 16"/>
                <a:gd name="T47" fmla="*/ 5 h 26"/>
                <a:gd name="T48" fmla="*/ 12 w 16"/>
                <a:gd name="T49" fmla="*/ 8 h 26"/>
                <a:gd name="T50" fmla="*/ 12 w 16"/>
                <a:gd name="T51" fmla="*/ 12 h 26"/>
                <a:gd name="T52" fmla="*/ 11 w 16"/>
                <a:gd name="T53"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6">
                  <a:moveTo>
                    <a:pt x="15" y="16"/>
                  </a:moveTo>
                  <a:cubicBezTo>
                    <a:pt x="16" y="14"/>
                    <a:pt x="16" y="11"/>
                    <a:pt x="15" y="9"/>
                  </a:cubicBezTo>
                  <a:cubicBezTo>
                    <a:pt x="15" y="6"/>
                    <a:pt x="14" y="4"/>
                    <a:pt x="12" y="2"/>
                  </a:cubicBezTo>
                  <a:cubicBezTo>
                    <a:pt x="10" y="1"/>
                    <a:pt x="8" y="0"/>
                    <a:pt x="6" y="1"/>
                  </a:cubicBezTo>
                  <a:cubicBezTo>
                    <a:pt x="4" y="1"/>
                    <a:pt x="2" y="2"/>
                    <a:pt x="1" y="4"/>
                  </a:cubicBezTo>
                  <a:cubicBezTo>
                    <a:pt x="0" y="6"/>
                    <a:pt x="0" y="8"/>
                    <a:pt x="0" y="10"/>
                  </a:cubicBezTo>
                  <a:cubicBezTo>
                    <a:pt x="1" y="12"/>
                    <a:pt x="1" y="14"/>
                    <a:pt x="3" y="15"/>
                  </a:cubicBezTo>
                  <a:cubicBezTo>
                    <a:pt x="4" y="16"/>
                    <a:pt x="6" y="16"/>
                    <a:pt x="8" y="16"/>
                  </a:cubicBezTo>
                  <a:cubicBezTo>
                    <a:pt x="9" y="16"/>
                    <a:pt x="11" y="15"/>
                    <a:pt x="12" y="13"/>
                  </a:cubicBezTo>
                  <a:cubicBezTo>
                    <a:pt x="12" y="15"/>
                    <a:pt x="12" y="17"/>
                    <a:pt x="11" y="19"/>
                  </a:cubicBezTo>
                  <a:cubicBezTo>
                    <a:pt x="10" y="21"/>
                    <a:pt x="9" y="22"/>
                    <a:pt x="8" y="23"/>
                  </a:cubicBezTo>
                  <a:cubicBezTo>
                    <a:pt x="6" y="24"/>
                    <a:pt x="5" y="25"/>
                    <a:pt x="4" y="25"/>
                  </a:cubicBezTo>
                  <a:cubicBezTo>
                    <a:pt x="4" y="26"/>
                    <a:pt x="4" y="26"/>
                    <a:pt x="4" y="26"/>
                  </a:cubicBezTo>
                  <a:cubicBezTo>
                    <a:pt x="5" y="26"/>
                    <a:pt x="5" y="26"/>
                    <a:pt x="5" y="26"/>
                  </a:cubicBezTo>
                  <a:cubicBezTo>
                    <a:pt x="7" y="25"/>
                    <a:pt x="9" y="24"/>
                    <a:pt x="11" y="23"/>
                  </a:cubicBezTo>
                  <a:cubicBezTo>
                    <a:pt x="13" y="21"/>
                    <a:pt x="14" y="19"/>
                    <a:pt x="15" y="16"/>
                  </a:cubicBezTo>
                  <a:close/>
                  <a:moveTo>
                    <a:pt x="11" y="13"/>
                  </a:moveTo>
                  <a:cubicBezTo>
                    <a:pt x="10" y="14"/>
                    <a:pt x="9" y="14"/>
                    <a:pt x="9" y="14"/>
                  </a:cubicBezTo>
                  <a:cubicBezTo>
                    <a:pt x="8" y="14"/>
                    <a:pt x="7" y="14"/>
                    <a:pt x="6" y="13"/>
                  </a:cubicBezTo>
                  <a:cubicBezTo>
                    <a:pt x="4" y="12"/>
                    <a:pt x="3" y="10"/>
                    <a:pt x="3" y="8"/>
                  </a:cubicBezTo>
                  <a:cubicBezTo>
                    <a:pt x="3" y="6"/>
                    <a:pt x="3" y="5"/>
                    <a:pt x="3" y="4"/>
                  </a:cubicBezTo>
                  <a:cubicBezTo>
                    <a:pt x="4" y="3"/>
                    <a:pt x="5" y="2"/>
                    <a:pt x="6" y="2"/>
                  </a:cubicBezTo>
                  <a:cubicBezTo>
                    <a:pt x="7" y="2"/>
                    <a:pt x="8" y="2"/>
                    <a:pt x="8" y="2"/>
                  </a:cubicBezTo>
                  <a:cubicBezTo>
                    <a:pt x="9" y="3"/>
                    <a:pt x="10" y="4"/>
                    <a:pt x="11" y="5"/>
                  </a:cubicBezTo>
                  <a:cubicBezTo>
                    <a:pt x="11" y="6"/>
                    <a:pt x="12" y="7"/>
                    <a:pt x="12" y="8"/>
                  </a:cubicBezTo>
                  <a:cubicBezTo>
                    <a:pt x="12" y="9"/>
                    <a:pt x="12" y="10"/>
                    <a:pt x="12" y="12"/>
                  </a:cubicBezTo>
                  <a:cubicBezTo>
                    <a:pt x="12" y="13"/>
                    <a:pt x="11" y="13"/>
                    <a:pt x="11" y="13"/>
                  </a:cubicBezTo>
                  <a:close/>
                </a:path>
              </a:pathLst>
            </a:custGeom>
            <a:grpFill/>
            <a:ln>
              <a:noFill/>
            </a:ln>
          </p:spPr>
          <p:txBody>
            <a:bodyPr anchor="ctr"/>
            <a:lstStyle/>
            <a:p>
              <a:pPr algn="ctr"/>
              <a:endParaRPr/>
            </a:p>
          </p:txBody>
        </p:sp>
        <p:sp>
          <p:nvSpPr>
            <p:cNvPr id="1049088" name="îṧlîḑé"/>
            <p:cNvSpPr/>
            <p:nvPr/>
          </p:nvSpPr>
          <p:spPr bwMode="auto">
            <a:xfrm>
              <a:off x="4398169" y="3841752"/>
              <a:ext cx="73025" cy="130175"/>
            </a:xfrm>
            <a:custGeom>
              <a:avLst/>
              <a:gdLst>
                <a:gd name="T0" fmla="*/ 11 w 14"/>
                <a:gd name="T1" fmla="*/ 24 h 25"/>
                <a:gd name="T2" fmla="*/ 14 w 14"/>
                <a:gd name="T3" fmla="*/ 0 h 25"/>
                <a:gd name="T4" fmla="*/ 14 w 14"/>
                <a:gd name="T5" fmla="*/ 0 h 25"/>
                <a:gd name="T6" fmla="*/ 1 w 14"/>
                <a:gd name="T7" fmla="*/ 2 h 25"/>
                <a:gd name="T8" fmla="*/ 0 w 14"/>
                <a:gd name="T9" fmla="*/ 8 h 25"/>
                <a:gd name="T10" fmla="*/ 0 w 14"/>
                <a:gd name="T11" fmla="*/ 8 h 25"/>
                <a:gd name="T12" fmla="*/ 2 w 14"/>
                <a:gd name="T13" fmla="*/ 5 h 25"/>
                <a:gd name="T14" fmla="*/ 5 w 14"/>
                <a:gd name="T15" fmla="*/ 4 h 25"/>
                <a:gd name="T16" fmla="*/ 12 w 14"/>
                <a:gd name="T17" fmla="*/ 3 h 25"/>
                <a:gd name="T18" fmla="*/ 9 w 14"/>
                <a:gd name="T19" fmla="*/ 25 h 25"/>
                <a:gd name="T20" fmla="*/ 11 w 14"/>
                <a:gd name="T2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5">
                  <a:moveTo>
                    <a:pt x="11" y="24"/>
                  </a:moveTo>
                  <a:cubicBezTo>
                    <a:pt x="14" y="0"/>
                    <a:pt x="14" y="0"/>
                    <a:pt x="14" y="0"/>
                  </a:cubicBezTo>
                  <a:cubicBezTo>
                    <a:pt x="14" y="0"/>
                    <a:pt x="14" y="0"/>
                    <a:pt x="14" y="0"/>
                  </a:cubicBezTo>
                  <a:cubicBezTo>
                    <a:pt x="1" y="2"/>
                    <a:pt x="1" y="2"/>
                    <a:pt x="1" y="2"/>
                  </a:cubicBezTo>
                  <a:cubicBezTo>
                    <a:pt x="0" y="8"/>
                    <a:pt x="0" y="8"/>
                    <a:pt x="0" y="8"/>
                  </a:cubicBezTo>
                  <a:cubicBezTo>
                    <a:pt x="0" y="8"/>
                    <a:pt x="0" y="8"/>
                    <a:pt x="0" y="8"/>
                  </a:cubicBezTo>
                  <a:cubicBezTo>
                    <a:pt x="1" y="7"/>
                    <a:pt x="1" y="6"/>
                    <a:pt x="2" y="5"/>
                  </a:cubicBezTo>
                  <a:cubicBezTo>
                    <a:pt x="3" y="5"/>
                    <a:pt x="4" y="4"/>
                    <a:pt x="5" y="4"/>
                  </a:cubicBezTo>
                  <a:cubicBezTo>
                    <a:pt x="12" y="3"/>
                    <a:pt x="12" y="3"/>
                    <a:pt x="12" y="3"/>
                  </a:cubicBezTo>
                  <a:cubicBezTo>
                    <a:pt x="9" y="25"/>
                    <a:pt x="9" y="25"/>
                    <a:pt x="9" y="25"/>
                  </a:cubicBezTo>
                  <a:lnTo>
                    <a:pt x="11" y="24"/>
                  </a:lnTo>
                  <a:close/>
                </a:path>
              </a:pathLst>
            </a:custGeom>
            <a:grpFill/>
            <a:ln>
              <a:noFill/>
            </a:ln>
          </p:spPr>
          <p:txBody>
            <a:bodyPr anchor="ctr"/>
            <a:lstStyle/>
            <a:p>
              <a:pPr algn="ctr"/>
              <a:endParaRPr/>
            </a:p>
          </p:txBody>
        </p:sp>
        <p:sp>
          <p:nvSpPr>
            <p:cNvPr id="1049089" name="iṥlîḍè"/>
            <p:cNvSpPr/>
            <p:nvPr/>
          </p:nvSpPr>
          <p:spPr bwMode="auto">
            <a:xfrm>
              <a:off x="3417094" y="3121027"/>
              <a:ext cx="77788" cy="52388"/>
            </a:xfrm>
            <a:custGeom>
              <a:avLst/>
              <a:gdLst>
                <a:gd name="T0" fmla="*/ 8 w 15"/>
                <a:gd name="T1" fmla="*/ 7 h 10"/>
                <a:gd name="T2" fmla="*/ 12 w 15"/>
                <a:gd name="T3" fmla="*/ 10 h 10"/>
                <a:gd name="T4" fmla="*/ 14 w 15"/>
                <a:gd name="T5" fmla="*/ 3 h 10"/>
                <a:gd name="T6" fmla="*/ 10 w 15"/>
                <a:gd name="T7" fmla="*/ 0 h 10"/>
                <a:gd name="T8" fmla="*/ 0 w 15"/>
                <a:gd name="T9" fmla="*/ 2 h 10"/>
                <a:gd name="T10" fmla="*/ 8 w 15"/>
                <a:gd name="T11" fmla="*/ 7 h 10"/>
              </a:gdLst>
              <a:ahLst/>
              <a:cxnLst>
                <a:cxn ang="0">
                  <a:pos x="T0" y="T1"/>
                </a:cxn>
                <a:cxn ang="0">
                  <a:pos x="T2" y="T3"/>
                </a:cxn>
                <a:cxn ang="0">
                  <a:pos x="T4" y="T5"/>
                </a:cxn>
                <a:cxn ang="0">
                  <a:pos x="T6" y="T7"/>
                </a:cxn>
                <a:cxn ang="0">
                  <a:pos x="T8" y="T9"/>
                </a:cxn>
                <a:cxn ang="0">
                  <a:pos x="T10" y="T11"/>
                </a:cxn>
              </a:cxnLst>
              <a:rect l="0" t="0" r="r" b="b"/>
              <a:pathLst>
                <a:path w="15" h="10">
                  <a:moveTo>
                    <a:pt x="8" y="7"/>
                  </a:moveTo>
                  <a:cubicBezTo>
                    <a:pt x="12" y="10"/>
                    <a:pt x="12" y="10"/>
                    <a:pt x="12" y="10"/>
                  </a:cubicBezTo>
                  <a:cubicBezTo>
                    <a:pt x="12" y="7"/>
                    <a:pt x="15" y="5"/>
                    <a:pt x="14" y="3"/>
                  </a:cubicBezTo>
                  <a:cubicBezTo>
                    <a:pt x="10" y="0"/>
                    <a:pt x="10" y="0"/>
                    <a:pt x="10" y="0"/>
                  </a:cubicBezTo>
                  <a:cubicBezTo>
                    <a:pt x="7" y="0"/>
                    <a:pt x="3" y="0"/>
                    <a:pt x="0" y="2"/>
                  </a:cubicBezTo>
                  <a:cubicBezTo>
                    <a:pt x="1" y="4"/>
                    <a:pt x="4" y="8"/>
                    <a:pt x="8" y="7"/>
                  </a:cubicBezTo>
                  <a:close/>
                </a:path>
              </a:pathLst>
            </a:custGeom>
            <a:grpFill/>
            <a:ln>
              <a:noFill/>
            </a:ln>
          </p:spPr>
          <p:txBody>
            <a:bodyPr anchor="ctr"/>
            <a:lstStyle/>
            <a:p>
              <a:pPr algn="ctr"/>
              <a:endParaRPr/>
            </a:p>
          </p:txBody>
        </p:sp>
        <p:sp>
          <p:nvSpPr>
            <p:cNvPr id="1049090" name="íšḻîďe"/>
            <p:cNvSpPr/>
            <p:nvPr/>
          </p:nvSpPr>
          <p:spPr bwMode="auto">
            <a:xfrm>
              <a:off x="3483769" y="3194052"/>
              <a:ext cx="61913" cy="42863"/>
            </a:xfrm>
            <a:custGeom>
              <a:avLst/>
              <a:gdLst>
                <a:gd name="T0" fmla="*/ 7 w 12"/>
                <a:gd name="T1" fmla="*/ 7 h 8"/>
                <a:gd name="T2" fmla="*/ 9 w 12"/>
                <a:gd name="T3" fmla="*/ 8 h 8"/>
                <a:gd name="T4" fmla="*/ 12 w 12"/>
                <a:gd name="T5" fmla="*/ 6 h 8"/>
                <a:gd name="T6" fmla="*/ 11 w 12"/>
                <a:gd name="T7" fmla="*/ 2 h 8"/>
                <a:gd name="T8" fmla="*/ 8 w 12"/>
                <a:gd name="T9" fmla="*/ 0 h 8"/>
                <a:gd name="T10" fmla="*/ 0 w 12"/>
                <a:gd name="T11" fmla="*/ 3 h 8"/>
                <a:gd name="T12" fmla="*/ 7 w 12"/>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7" y="7"/>
                  </a:moveTo>
                  <a:cubicBezTo>
                    <a:pt x="9" y="8"/>
                    <a:pt x="9" y="8"/>
                    <a:pt x="9" y="8"/>
                  </a:cubicBezTo>
                  <a:cubicBezTo>
                    <a:pt x="10" y="8"/>
                    <a:pt x="11" y="6"/>
                    <a:pt x="12" y="6"/>
                  </a:cubicBezTo>
                  <a:cubicBezTo>
                    <a:pt x="12" y="4"/>
                    <a:pt x="11" y="2"/>
                    <a:pt x="11" y="2"/>
                  </a:cubicBezTo>
                  <a:cubicBezTo>
                    <a:pt x="11" y="0"/>
                    <a:pt x="9" y="1"/>
                    <a:pt x="8" y="0"/>
                  </a:cubicBezTo>
                  <a:cubicBezTo>
                    <a:pt x="5" y="1"/>
                    <a:pt x="1" y="0"/>
                    <a:pt x="0" y="3"/>
                  </a:cubicBezTo>
                  <a:cubicBezTo>
                    <a:pt x="2" y="5"/>
                    <a:pt x="5" y="6"/>
                    <a:pt x="7" y="7"/>
                  </a:cubicBezTo>
                  <a:close/>
                </a:path>
              </a:pathLst>
            </a:custGeom>
            <a:grpFill/>
            <a:ln>
              <a:noFill/>
            </a:ln>
          </p:spPr>
          <p:txBody>
            <a:bodyPr anchor="ctr"/>
            <a:lstStyle/>
            <a:p>
              <a:pPr algn="ctr"/>
              <a:endParaRPr/>
            </a:p>
          </p:txBody>
        </p:sp>
        <p:sp>
          <p:nvSpPr>
            <p:cNvPr id="1049091" name="ïS1ïḓe"/>
            <p:cNvSpPr/>
            <p:nvPr/>
          </p:nvSpPr>
          <p:spPr bwMode="auto">
            <a:xfrm>
              <a:off x="3520282" y="3006727"/>
              <a:ext cx="228600" cy="376238"/>
            </a:xfrm>
            <a:custGeom>
              <a:avLst/>
              <a:gdLst>
                <a:gd name="T0" fmla="*/ 9 w 44"/>
                <a:gd name="T1" fmla="*/ 32 h 72"/>
                <a:gd name="T2" fmla="*/ 12 w 44"/>
                <a:gd name="T3" fmla="*/ 31 h 72"/>
                <a:gd name="T4" fmla="*/ 15 w 44"/>
                <a:gd name="T5" fmla="*/ 33 h 72"/>
                <a:gd name="T6" fmla="*/ 13 w 44"/>
                <a:gd name="T7" fmla="*/ 44 h 72"/>
                <a:gd name="T8" fmla="*/ 8 w 44"/>
                <a:gd name="T9" fmla="*/ 41 h 72"/>
                <a:gd name="T10" fmla="*/ 14 w 44"/>
                <a:gd name="T11" fmla="*/ 68 h 72"/>
                <a:gd name="T12" fmla="*/ 26 w 44"/>
                <a:gd name="T13" fmla="*/ 72 h 72"/>
                <a:gd name="T14" fmla="*/ 27 w 44"/>
                <a:gd name="T15" fmla="*/ 69 h 72"/>
                <a:gd name="T16" fmla="*/ 15 w 44"/>
                <a:gd name="T17" fmla="*/ 52 h 72"/>
                <a:gd name="T18" fmla="*/ 21 w 44"/>
                <a:gd name="T19" fmla="*/ 49 h 72"/>
                <a:gd name="T20" fmla="*/ 21 w 44"/>
                <a:gd name="T21" fmla="*/ 40 h 72"/>
                <a:gd name="T22" fmla="*/ 26 w 44"/>
                <a:gd name="T23" fmla="*/ 45 h 72"/>
                <a:gd name="T24" fmla="*/ 19 w 44"/>
                <a:gd name="T25" fmla="*/ 31 h 72"/>
                <a:gd name="T26" fmla="*/ 19 w 44"/>
                <a:gd name="T27" fmla="*/ 21 h 72"/>
                <a:gd name="T28" fmla="*/ 30 w 44"/>
                <a:gd name="T29" fmla="*/ 30 h 72"/>
                <a:gd name="T30" fmla="*/ 26 w 44"/>
                <a:gd name="T31" fmla="*/ 19 h 72"/>
                <a:gd name="T32" fmla="*/ 29 w 44"/>
                <a:gd name="T33" fmla="*/ 16 h 72"/>
                <a:gd name="T34" fmla="*/ 43 w 44"/>
                <a:gd name="T35" fmla="*/ 28 h 72"/>
                <a:gd name="T36" fmla="*/ 29 w 44"/>
                <a:gd name="T37" fmla="*/ 8 h 72"/>
                <a:gd name="T38" fmla="*/ 24 w 44"/>
                <a:gd name="T39" fmla="*/ 6 h 72"/>
                <a:gd name="T40" fmla="*/ 24 w 44"/>
                <a:gd name="T41" fmla="*/ 13 h 72"/>
                <a:gd name="T42" fmla="*/ 17 w 44"/>
                <a:gd name="T43" fmla="*/ 11 h 72"/>
                <a:gd name="T44" fmla="*/ 16 w 44"/>
                <a:gd name="T45" fmla="*/ 0 h 72"/>
                <a:gd name="T46" fmla="*/ 14 w 44"/>
                <a:gd name="T47" fmla="*/ 6 h 72"/>
                <a:gd name="T48" fmla="*/ 9 w 44"/>
                <a:gd name="T49" fmla="*/ 8 h 72"/>
                <a:gd name="T50" fmla="*/ 16 w 44"/>
                <a:gd name="T51" fmla="*/ 16 h 72"/>
                <a:gd name="T52" fmla="*/ 16 w 44"/>
                <a:gd name="T53" fmla="*/ 25 h 72"/>
                <a:gd name="T54" fmla="*/ 11 w 44"/>
                <a:gd name="T55" fmla="*/ 20 h 72"/>
                <a:gd name="T56" fmla="*/ 0 w 44"/>
                <a:gd name="T57" fmla="*/ 19 h 72"/>
                <a:gd name="T58" fmla="*/ 9 w 44"/>
                <a:gd name="T59" fmla="*/ 28 h 72"/>
                <a:gd name="T60" fmla="*/ 9 w 44"/>
                <a:gd name="T61" fmla="*/ 3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72">
                  <a:moveTo>
                    <a:pt x="9" y="32"/>
                  </a:moveTo>
                  <a:cubicBezTo>
                    <a:pt x="10" y="33"/>
                    <a:pt x="11" y="32"/>
                    <a:pt x="12" y="31"/>
                  </a:cubicBezTo>
                  <a:cubicBezTo>
                    <a:pt x="15" y="33"/>
                    <a:pt x="15" y="33"/>
                    <a:pt x="15" y="33"/>
                  </a:cubicBezTo>
                  <a:cubicBezTo>
                    <a:pt x="16" y="37"/>
                    <a:pt x="15" y="41"/>
                    <a:pt x="13" y="44"/>
                  </a:cubicBezTo>
                  <a:cubicBezTo>
                    <a:pt x="11" y="46"/>
                    <a:pt x="10" y="42"/>
                    <a:pt x="8" y="41"/>
                  </a:cubicBezTo>
                  <a:cubicBezTo>
                    <a:pt x="10" y="50"/>
                    <a:pt x="15" y="60"/>
                    <a:pt x="14" y="68"/>
                  </a:cubicBezTo>
                  <a:cubicBezTo>
                    <a:pt x="20" y="72"/>
                    <a:pt x="24" y="72"/>
                    <a:pt x="26" y="72"/>
                  </a:cubicBezTo>
                  <a:cubicBezTo>
                    <a:pt x="27" y="69"/>
                    <a:pt x="27" y="69"/>
                    <a:pt x="27" y="69"/>
                  </a:cubicBezTo>
                  <a:cubicBezTo>
                    <a:pt x="19" y="64"/>
                    <a:pt x="16" y="54"/>
                    <a:pt x="15" y="52"/>
                  </a:cubicBezTo>
                  <a:cubicBezTo>
                    <a:pt x="21" y="49"/>
                    <a:pt x="21" y="49"/>
                    <a:pt x="21" y="49"/>
                  </a:cubicBezTo>
                  <a:cubicBezTo>
                    <a:pt x="21" y="46"/>
                    <a:pt x="20" y="41"/>
                    <a:pt x="21" y="40"/>
                  </a:cubicBezTo>
                  <a:cubicBezTo>
                    <a:pt x="24" y="41"/>
                    <a:pt x="25" y="43"/>
                    <a:pt x="26" y="45"/>
                  </a:cubicBezTo>
                  <a:cubicBezTo>
                    <a:pt x="33" y="42"/>
                    <a:pt x="22" y="36"/>
                    <a:pt x="19" y="31"/>
                  </a:cubicBezTo>
                  <a:cubicBezTo>
                    <a:pt x="19" y="27"/>
                    <a:pt x="19" y="24"/>
                    <a:pt x="19" y="21"/>
                  </a:cubicBezTo>
                  <a:cubicBezTo>
                    <a:pt x="23" y="22"/>
                    <a:pt x="27" y="27"/>
                    <a:pt x="30" y="30"/>
                  </a:cubicBezTo>
                  <a:cubicBezTo>
                    <a:pt x="33" y="27"/>
                    <a:pt x="27" y="23"/>
                    <a:pt x="26" y="19"/>
                  </a:cubicBezTo>
                  <a:cubicBezTo>
                    <a:pt x="25" y="17"/>
                    <a:pt x="27" y="17"/>
                    <a:pt x="29" y="16"/>
                  </a:cubicBezTo>
                  <a:cubicBezTo>
                    <a:pt x="43" y="28"/>
                    <a:pt x="43" y="28"/>
                    <a:pt x="43" y="28"/>
                  </a:cubicBezTo>
                  <a:cubicBezTo>
                    <a:pt x="44" y="21"/>
                    <a:pt x="34" y="15"/>
                    <a:pt x="29" y="8"/>
                  </a:cubicBezTo>
                  <a:cubicBezTo>
                    <a:pt x="30" y="6"/>
                    <a:pt x="29" y="4"/>
                    <a:pt x="24" y="6"/>
                  </a:cubicBezTo>
                  <a:cubicBezTo>
                    <a:pt x="22" y="6"/>
                    <a:pt x="19" y="7"/>
                    <a:pt x="24" y="13"/>
                  </a:cubicBezTo>
                  <a:cubicBezTo>
                    <a:pt x="21" y="17"/>
                    <a:pt x="19" y="12"/>
                    <a:pt x="17" y="11"/>
                  </a:cubicBezTo>
                  <a:cubicBezTo>
                    <a:pt x="18" y="6"/>
                    <a:pt x="20" y="1"/>
                    <a:pt x="16" y="0"/>
                  </a:cubicBezTo>
                  <a:cubicBezTo>
                    <a:pt x="16" y="2"/>
                    <a:pt x="16" y="4"/>
                    <a:pt x="14" y="6"/>
                  </a:cubicBezTo>
                  <a:cubicBezTo>
                    <a:pt x="9" y="8"/>
                    <a:pt x="9" y="8"/>
                    <a:pt x="9" y="8"/>
                  </a:cubicBezTo>
                  <a:cubicBezTo>
                    <a:pt x="9" y="10"/>
                    <a:pt x="14" y="13"/>
                    <a:pt x="16" y="16"/>
                  </a:cubicBezTo>
                  <a:cubicBezTo>
                    <a:pt x="17" y="20"/>
                    <a:pt x="16" y="23"/>
                    <a:pt x="16" y="25"/>
                  </a:cubicBezTo>
                  <a:cubicBezTo>
                    <a:pt x="12" y="27"/>
                    <a:pt x="13" y="22"/>
                    <a:pt x="11" y="20"/>
                  </a:cubicBezTo>
                  <a:cubicBezTo>
                    <a:pt x="7" y="17"/>
                    <a:pt x="2" y="18"/>
                    <a:pt x="0" y="19"/>
                  </a:cubicBezTo>
                  <a:cubicBezTo>
                    <a:pt x="9" y="28"/>
                    <a:pt x="9" y="28"/>
                    <a:pt x="9" y="28"/>
                  </a:cubicBezTo>
                  <a:cubicBezTo>
                    <a:pt x="9" y="29"/>
                    <a:pt x="6" y="32"/>
                    <a:pt x="9" y="32"/>
                  </a:cubicBezTo>
                  <a:close/>
                </a:path>
              </a:pathLst>
            </a:custGeom>
            <a:grpFill/>
            <a:ln>
              <a:noFill/>
            </a:ln>
          </p:spPr>
          <p:txBody>
            <a:bodyPr anchor="ctr"/>
            <a:lstStyle/>
            <a:p>
              <a:pPr algn="ctr"/>
              <a:endParaRPr/>
            </a:p>
          </p:txBody>
        </p:sp>
        <p:sp>
          <p:nvSpPr>
            <p:cNvPr id="1049092" name="îSļïde"/>
            <p:cNvSpPr/>
            <p:nvPr/>
          </p:nvSpPr>
          <p:spPr bwMode="auto">
            <a:xfrm>
              <a:off x="3961607" y="2662239"/>
              <a:ext cx="68263" cy="68263"/>
            </a:xfrm>
            <a:custGeom>
              <a:avLst/>
              <a:gdLst>
                <a:gd name="T0" fmla="*/ 2 w 13"/>
                <a:gd name="T1" fmla="*/ 13 h 13"/>
                <a:gd name="T2" fmla="*/ 9 w 13"/>
                <a:gd name="T3" fmla="*/ 13 h 13"/>
                <a:gd name="T4" fmla="*/ 3 w 13"/>
                <a:gd name="T5" fmla="*/ 0 h 13"/>
                <a:gd name="T6" fmla="*/ 2 w 13"/>
                <a:gd name="T7" fmla="*/ 8 h 13"/>
                <a:gd name="T8" fmla="*/ 2 w 13"/>
                <a:gd name="T9" fmla="*/ 13 h 13"/>
              </a:gdLst>
              <a:ahLst/>
              <a:cxnLst>
                <a:cxn ang="0">
                  <a:pos x="T0" y="T1"/>
                </a:cxn>
                <a:cxn ang="0">
                  <a:pos x="T2" y="T3"/>
                </a:cxn>
                <a:cxn ang="0">
                  <a:pos x="T4" y="T5"/>
                </a:cxn>
                <a:cxn ang="0">
                  <a:pos x="T6" y="T7"/>
                </a:cxn>
                <a:cxn ang="0">
                  <a:pos x="T8" y="T9"/>
                </a:cxn>
              </a:cxnLst>
              <a:rect l="0" t="0" r="r" b="b"/>
              <a:pathLst>
                <a:path w="13" h="13">
                  <a:moveTo>
                    <a:pt x="2" y="13"/>
                  </a:moveTo>
                  <a:cubicBezTo>
                    <a:pt x="4" y="13"/>
                    <a:pt x="6" y="13"/>
                    <a:pt x="9" y="13"/>
                  </a:cubicBezTo>
                  <a:cubicBezTo>
                    <a:pt x="13" y="8"/>
                    <a:pt x="6" y="3"/>
                    <a:pt x="3" y="0"/>
                  </a:cubicBezTo>
                  <a:cubicBezTo>
                    <a:pt x="0" y="1"/>
                    <a:pt x="2" y="6"/>
                    <a:pt x="2" y="8"/>
                  </a:cubicBezTo>
                  <a:cubicBezTo>
                    <a:pt x="2" y="9"/>
                    <a:pt x="1" y="11"/>
                    <a:pt x="2" y="13"/>
                  </a:cubicBezTo>
                  <a:close/>
                </a:path>
              </a:pathLst>
            </a:custGeom>
            <a:grpFill/>
            <a:ln>
              <a:noFill/>
            </a:ln>
          </p:spPr>
          <p:txBody>
            <a:bodyPr anchor="ctr"/>
            <a:lstStyle/>
            <a:p>
              <a:pPr algn="ctr"/>
              <a:endParaRPr/>
            </a:p>
          </p:txBody>
        </p:sp>
        <p:sp>
          <p:nvSpPr>
            <p:cNvPr id="1049093" name="ïš1ïḑé"/>
            <p:cNvSpPr/>
            <p:nvPr/>
          </p:nvSpPr>
          <p:spPr bwMode="auto">
            <a:xfrm>
              <a:off x="3936207" y="2767014"/>
              <a:ext cx="41275" cy="57150"/>
            </a:xfrm>
            <a:custGeom>
              <a:avLst/>
              <a:gdLst>
                <a:gd name="T0" fmla="*/ 2 w 8"/>
                <a:gd name="T1" fmla="*/ 11 h 11"/>
                <a:gd name="T2" fmla="*/ 8 w 8"/>
                <a:gd name="T3" fmla="*/ 9 h 11"/>
                <a:gd name="T4" fmla="*/ 7 w 8"/>
                <a:gd name="T5" fmla="*/ 4 h 11"/>
                <a:gd name="T6" fmla="*/ 3 w 8"/>
                <a:gd name="T7" fmla="*/ 0 h 11"/>
                <a:gd name="T8" fmla="*/ 1 w 8"/>
                <a:gd name="T9" fmla="*/ 5 h 11"/>
                <a:gd name="T10" fmla="*/ 2 w 8"/>
                <a:gd name="T11" fmla="*/ 11 h 11"/>
              </a:gdLst>
              <a:ahLst/>
              <a:cxnLst>
                <a:cxn ang="0">
                  <a:pos x="T0" y="T1"/>
                </a:cxn>
                <a:cxn ang="0">
                  <a:pos x="T2" y="T3"/>
                </a:cxn>
                <a:cxn ang="0">
                  <a:pos x="T4" y="T5"/>
                </a:cxn>
                <a:cxn ang="0">
                  <a:pos x="T6" y="T7"/>
                </a:cxn>
                <a:cxn ang="0">
                  <a:pos x="T8" y="T9"/>
                </a:cxn>
                <a:cxn ang="0">
                  <a:pos x="T10" y="T11"/>
                </a:cxn>
              </a:cxnLst>
              <a:rect l="0" t="0" r="r" b="b"/>
              <a:pathLst>
                <a:path w="8" h="11">
                  <a:moveTo>
                    <a:pt x="2" y="11"/>
                  </a:moveTo>
                  <a:cubicBezTo>
                    <a:pt x="4" y="11"/>
                    <a:pt x="6" y="10"/>
                    <a:pt x="8" y="9"/>
                  </a:cubicBezTo>
                  <a:cubicBezTo>
                    <a:pt x="8" y="7"/>
                    <a:pt x="8" y="6"/>
                    <a:pt x="7" y="4"/>
                  </a:cubicBezTo>
                  <a:cubicBezTo>
                    <a:pt x="6" y="3"/>
                    <a:pt x="5" y="1"/>
                    <a:pt x="3" y="0"/>
                  </a:cubicBezTo>
                  <a:cubicBezTo>
                    <a:pt x="3" y="0"/>
                    <a:pt x="0" y="1"/>
                    <a:pt x="1" y="5"/>
                  </a:cubicBezTo>
                  <a:cubicBezTo>
                    <a:pt x="2" y="8"/>
                    <a:pt x="2" y="9"/>
                    <a:pt x="2" y="11"/>
                  </a:cubicBezTo>
                  <a:close/>
                </a:path>
              </a:pathLst>
            </a:custGeom>
            <a:grpFill/>
            <a:ln>
              <a:noFill/>
            </a:ln>
          </p:spPr>
          <p:txBody>
            <a:bodyPr anchor="ctr"/>
            <a:lstStyle/>
            <a:p>
              <a:pPr algn="ctr"/>
              <a:endParaRPr/>
            </a:p>
          </p:txBody>
        </p:sp>
        <p:sp>
          <p:nvSpPr>
            <p:cNvPr id="1049094" name="ïś1iḓè"/>
            <p:cNvSpPr/>
            <p:nvPr/>
          </p:nvSpPr>
          <p:spPr bwMode="auto">
            <a:xfrm>
              <a:off x="4050507" y="2719389"/>
              <a:ext cx="93663" cy="88900"/>
            </a:xfrm>
            <a:custGeom>
              <a:avLst/>
              <a:gdLst>
                <a:gd name="T0" fmla="*/ 5 w 18"/>
                <a:gd name="T1" fmla="*/ 11 h 17"/>
                <a:gd name="T2" fmla="*/ 7 w 18"/>
                <a:gd name="T3" fmla="*/ 11 h 17"/>
                <a:gd name="T4" fmla="*/ 7 w 18"/>
                <a:gd name="T5" fmla="*/ 17 h 17"/>
                <a:gd name="T6" fmla="*/ 8 w 18"/>
                <a:gd name="T7" fmla="*/ 17 h 17"/>
                <a:gd name="T8" fmla="*/ 12 w 18"/>
                <a:gd name="T9" fmla="*/ 14 h 17"/>
                <a:gd name="T10" fmla="*/ 13 w 18"/>
                <a:gd name="T11" fmla="*/ 12 h 17"/>
                <a:gd name="T12" fmla="*/ 17 w 18"/>
                <a:gd name="T13" fmla="*/ 7 h 17"/>
                <a:gd name="T14" fmla="*/ 13 w 18"/>
                <a:gd name="T15" fmla="*/ 0 h 17"/>
                <a:gd name="T16" fmla="*/ 2 w 18"/>
                <a:gd name="T17" fmla="*/ 3 h 17"/>
                <a:gd name="T18" fmla="*/ 5 w 18"/>
                <a:gd name="T19"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7">
                  <a:moveTo>
                    <a:pt x="5" y="11"/>
                  </a:moveTo>
                  <a:cubicBezTo>
                    <a:pt x="7" y="11"/>
                    <a:pt x="7" y="11"/>
                    <a:pt x="7" y="11"/>
                  </a:cubicBezTo>
                  <a:cubicBezTo>
                    <a:pt x="7" y="13"/>
                    <a:pt x="7" y="15"/>
                    <a:pt x="7" y="17"/>
                  </a:cubicBezTo>
                  <a:cubicBezTo>
                    <a:pt x="8" y="17"/>
                    <a:pt x="8" y="17"/>
                    <a:pt x="8" y="17"/>
                  </a:cubicBezTo>
                  <a:cubicBezTo>
                    <a:pt x="9" y="15"/>
                    <a:pt x="11" y="15"/>
                    <a:pt x="12" y="14"/>
                  </a:cubicBezTo>
                  <a:cubicBezTo>
                    <a:pt x="13" y="12"/>
                    <a:pt x="13" y="12"/>
                    <a:pt x="13" y="12"/>
                  </a:cubicBezTo>
                  <a:cubicBezTo>
                    <a:pt x="17" y="7"/>
                    <a:pt x="17" y="7"/>
                    <a:pt x="17" y="7"/>
                  </a:cubicBezTo>
                  <a:cubicBezTo>
                    <a:pt x="18" y="5"/>
                    <a:pt x="17" y="2"/>
                    <a:pt x="13" y="0"/>
                  </a:cubicBezTo>
                  <a:cubicBezTo>
                    <a:pt x="10" y="1"/>
                    <a:pt x="7" y="2"/>
                    <a:pt x="2" y="3"/>
                  </a:cubicBezTo>
                  <a:cubicBezTo>
                    <a:pt x="0" y="7"/>
                    <a:pt x="3" y="10"/>
                    <a:pt x="5" y="11"/>
                  </a:cubicBezTo>
                  <a:close/>
                </a:path>
              </a:pathLst>
            </a:custGeom>
            <a:grpFill/>
            <a:ln>
              <a:noFill/>
            </a:ln>
          </p:spPr>
          <p:txBody>
            <a:bodyPr anchor="ctr"/>
            <a:lstStyle/>
            <a:p>
              <a:pPr algn="ctr"/>
              <a:endParaRPr/>
            </a:p>
          </p:txBody>
        </p:sp>
        <p:sp>
          <p:nvSpPr>
            <p:cNvPr id="1049095" name="îśļîḍê"/>
            <p:cNvSpPr/>
            <p:nvPr/>
          </p:nvSpPr>
          <p:spPr bwMode="auto">
            <a:xfrm>
              <a:off x="4050507" y="2803527"/>
              <a:ext cx="87313" cy="66675"/>
            </a:xfrm>
            <a:custGeom>
              <a:avLst/>
              <a:gdLst>
                <a:gd name="T0" fmla="*/ 6 w 17"/>
                <a:gd name="T1" fmla="*/ 13 h 13"/>
                <a:gd name="T2" fmla="*/ 15 w 17"/>
                <a:gd name="T3" fmla="*/ 4 h 13"/>
                <a:gd name="T4" fmla="*/ 16 w 17"/>
                <a:gd name="T5" fmla="*/ 0 h 13"/>
                <a:gd name="T6" fmla="*/ 1 w 17"/>
                <a:gd name="T7" fmla="*/ 5 h 13"/>
                <a:gd name="T8" fmla="*/ 6 w 17"/>
                <a:gd name="T9" fmla="*/ 13 h 13"/>
              </a:gdLst>
              <a:ahLst/>
              <a:cxnLst>
                <a:cxn ang="0">
                  <a:pos x="T0" y="T1"/>
                </a:cxn>
                <a:cxn ang="0">
                  <a:pos x="T2" y="T3"/>
                </a:cxn>
                <a:cxn ang="0">
                  <a:pos x="T4" y="T5"/>
                </a:cxn>
                <a:cxn ang="0">
                  <a:pos x="T6" y="T7"/>
                </a:cxn>
                <a:cxn ang="0">
                  <a:pos x="T8" y="T9"/>
                </a:cxn>
              </a:cxnLst>
              <a:rect l="0" t="0" r="r" b="b"/>
              <a:pathLst>
                <a:path w="17" h="13">
                  <a:moveTo>
                    <a:pt x="6" y="13"/>
                  </a:moveTo>
                  <a:cubicBezTo>
                    <a:pt x="9" y="10"/>
                    <a:pt x="13" y="8"/>
                    <a:pt x="15" y="4"/>
                  </a:cubicBezTo>
                  <a:cubicBezTo>
                    <a:pt x="16" y="3"/>
                    <a:pt x="17" y="2"/>
                    <a:pt x="16" y="0"/>
                  </a:cubicBezTo>
                  <a:cubicBezTo>
                    <a:pt x="11" y="0"/>
                    <a:pt x="6" y="5"/>
                    <a:pt x="1" y="5"/>
                  </a:cubicBezTo>
                  <a:cubicBezTo>
                    <a:pt x="0" y="10"/>
                    <a:pt x="4" y="11"/>
                    <a:pt x="6" y="13"/>
                  </a:cubicBezTo>
                  <a:close/>
                </a:path>
              </a:pathLst>
            </a:custGeom>
            <a:grpFill/>
            <a:ln>
              <a:noFill/>
            </a:ln>
          </p:spPr>
          <p:txBody>
            <a:bodyPr anchor="ctr"/>
            <a:lstStyle/>
            <a:p>
              <a:pPr algn="ctr"/>
              <a:endParaRPr/>
            </a:p>
          </p:txBody>
        </p:sp>
        <p:sp>
          <p:nvSpPr>
            <p:cNvPr id="1049096" name="iṥlïďe"/>
            <p:cNvSpPr/>
            <p:nvPr/>
          </p:nvSpPr>
          <p:spPr bwMode="auto">
            <a:xfrm>
              <a:off x="3867944" y="2828927"/>
              <a:ext cx="120650" cy="166688"/>
            </a:xfrm>
            <a:custGeom>
              <a:avLst/>
              <a:gdLst>
                <a:gd name="T0" fmla="*/ 7 w 23"/>
                <a:gd name="T1" fmla="*/ 32 h 32"/>
                <a:gd name="T2" fmla="*/ 23 w 23"/>
                <a:gd name="T3" fmla="*/ 0 h 32"/>
                <a:gd name="T4" fmla="*/ 3 w 23"/>
                <a:gd name="T5" fmla="*/ 23 h 32"/>
                <a:gd name="T6" fmla="*/ 7 w 23"/>
                <a:gd name="T7" fmla="*/ 32 h 32"/>
              </a:gdLst>
              <a:ahLst/>
              <a:cxnLst>
                <a:cxn ang="0">
                  <a:pos x="T0" y="T1"/>
                </a:cxn>
                <a:cxn ang="0">
                  <a:pos x="T2" y="T3"/>
                </a:cxn>
                <a:cxn ang="0">
                  <a:pos x="T4" y="T5"/>
                </a:cxn>
                <a:cxn ang="0">
                  <a:pos x="T6" y="T7"/>
                </a:cxn>
              </a:cxnLst>
              <a:rect l="0" t="0" r="r" b="b"/>
              <a:pathLst>
                <a:path w="23" h="32">
                  <a:moveTo>
                    <a:pt x="7" y="32"/>
                  </a:moveTo>
                  <a:cubicBezTo>
                    <a:pt x="13" y="23"/>
                    <a:pt x="20" y="11"/>
                    <a:pt x="23" y="0"/>
                  </a:cubicBezTo>
                  <a:cubicBezTo>
                    <a:pt x="17" y="9"/>
                    <a:pt x="11" y="18"/>
                    <a:pt x="3" y="23"/>
                  </a:cubicBezTo>
                  <a:cubicBezTo>
                    <a:pt x="0" y="28"/>
                    <a:pt x="6" y="31"/>
                    <a:pt x="7" y="32"/>
                  </a:cubicBezTo>
                  <a:close/>
                </a:path>
              </a:pathLst>
            </a:custGeom>
            <a:grpFill/>
            <a:ln>
              <a:noFill/>
            </a:ln>
          </p:spPr>
          <p:txBody>
            <a:bodyPr anchor="ctr"/>
            <a:lstStyle/>
            <a:p>
              <a:pPr algn="ctr"/>
              <a:endParaRPr/>
            </a:p>
          </p:txBody>
        </p:sp>
        <p:sp>
          <p:nvSpPr>
            <p:cNvPr id="1049097" name="iš1idè"/>
            <p:cNvSpPr/>
            <p:nvPr/>
          </p:nvSpPr>
          <p:spPr bwMode="auto">
            <a:xfrm>
              <a:off x="4377532" y="2719389"/>
              <a:ext cx="212725" cy="230188"/>
            </a:xfrm>
            <a:custGeom>
              <a:avLst/>
              <a:gdLst>
                <a:gd name="T0" fmla="*/ 9 w 41"/>
                <a:gd name="T1" fmla="*/ 38 h 44"/>
                <a:gd name="T2" fmla="*/ 22 w 41"/>
                <a:gd name="T3" fmla="*/ 33 h 44"/>
                <a:gd name="T4" fmla="*/ 12 w 41"/>
                <a:gd name="T5" fmla="*/ 44 h 44"/>
                <a:gd name="T6" fmla="*/ 29 w 41"/>
                <a:gd name="T7" fmla="*/ 31 h 44"/>
                <a:gd name="T8" fmla="*/ 39 w 41"/>
                <a:gd name="T9" fmla="*/ 26 h 44"/>
                <a:gd name="T10" fmla="*/ 40 w 41"/>
                <a:gd name="T11" fmla="*/ 22 h 44"/>
                <a:gd name="T12" fmla="*/ 39 w 41"/>
                <a:gd name="T13" fmla="*/ 22 h 44"/>
                <a:gd name="T14" fmla="*/ 36 w 41"/>
                <a:gd name="T15" fmla="*/ 24 h 44"/>
                <a:gd name="T16" fmla="*/ 34 w 41"/>
                <a:gd name="T17" fmla="*/ 23 h 44"/>
                <a:gd name="T18" fmla="*/ 37 w 41"/>
                <a:gd name="T19" fmla="*/ 18 h 44"/>
                <a:gd name="T20" fmla="*/ 40 w 41"/>
                <a:gd name="T21" fmla="*/ 14 h 44"/>
                <a:gd name="T22" fmla="*/ 37 w 41"/>
                <a:gd name="T23" fmla="*/ 0 h 44"/>
                <a:gd name="T24" fmla="*/ 29 w 41"/>
                <a:gd name="T25" fmla="*/ 23 h 44"/>
                <a:gd name="T26" fmla="*/ 23 w 41"/>
                <a:gd name="T27" fmla="*/ 27 h 44"/>
                <a:gd name="T28" fmla="*/ 6 w 41"/>
                <a:gd name="T29" fmla="*/ 29 h 44"/>
                <a:gd name="T30" fmla="*/ 4 w 41"/>
                <a:gd name="T31" fmla="*/ 28 h 44"/>
                <a:gd name="T32" fmla="*/ 6 w 41"/>
                <a:gd name="T33" fmla="*/ 37 h 44"/>
                <a:gd name="T34" fmla="*/ 9 w 41"/>
                <a:gd name="T35"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44">
                  <a:moveTo>
                    <a:pt x="9" y="38"/>
                  </a:moveTo>
                  <a:cubicBezTo>
                    <a:pt x="14" y="36"/>
                    <a:pt x="18" y="33"/>
                    <a:pt x="22" y="33"/>
                  </a:cubicBezTo>
                  <a:cubicBezTo>
                    <a:pt x="22" y="37"/>
                    <a:pt x="15" y="41"/>
                    <a:pt x="12" y="44"/>
                  </a:cubicBezTo>
                  <a:cubicBezTo>
                    <a:pt x="22" y="43"/>
                    <a:pt x="26" y="37"/>
                    <a:pt x="29" y="31"/>
                  </a:cubicBezTo>
                  <a:cubicBezTo>
                    <a:pt x="32" y="28"/>
                    <a:pt x="36" y="27"/>
                    <a:pt x="39" y="26"/>
                  </a:cubicBezTo>
                  <a:cubicBezTo>
                    <a:pt x="40" y="25"/>
                    <a:pt x="41" y="25"/>
                    <a:pt x="40" y="22"/>
                  </a:cubicBezTo>
                  <a:cubicBezTo>
                    <a:pt x="40" y="22"/>
                    <a:pt x="39" y="22"/>
                    <a:pt x="39" y="22"/>
                  </a:cubicBezTo>
                  <a:cubicBezTo>
                    <a:pt x="38" y="23"/>
                    <a:pt x="37" y="24"/>
                    <a:pt x="36" y="24"/>
                  </a:cubicBezTo>
                  <a:cubicBezTo>
                    <a:pt x="35" y="25"/>
                    <a:pt x="33" y="25"/>
                    <a:pt x="34" y="23"/>
                  </a:cubicBezTo>
                  <a:cubicBezTo>
                    <a:pt x="35" y="21"/>
                    <a:pt x="36" y="19"/>
                    <a:pt x="37" y="18"/>
                  </a:cubicBezTo>
                  <a:cubicBezTo>
                    <a:pt x="40" y="14"/>
                    <a:pt x="40" y="14"/>
                    <a:pt x="40" y="14"/>
                  </a:cubicBezTo>
                  <a:cubicBezTo>
                    <a:pt x="40" y="11"/>
                    <a:pt x="40" y="3"/>
                    <a:pt x="37" y="0"/>
                  </a:cubicBezTo>
                  <a:cubicBezTo>
                    <a:pt x="33" y="3"/>
                    <a:pt x="31" y="15"/>
                    <a:pt x="29" y="23"/>
                  </a:cubicBezTo>
                  <a:cubicBezTo>
                    <a:pt x="27" y="27"/>
                    <a:pt x="25" y="27"/>
                    <a:pt x="23" y="27"/>
                  </a:cubicBezTo>
                  <a:cubicBezTo>
                    <a:pt x="18" y="28"/>
                    <a:pt x="10" y="30"/>
                    <a:pt x="6" y="29"/>
                  </a:cubicBezTo>
                  <a:cubicBezTo>
                    <a:pt x="4" y="28"/>
                    <a:pt x="4" y="28"/>
                    <a:pt x="4" y="28"/>
                  </a:cubicBezTo>
                  <a:cubicBezTo>
                    <a:pt x="0" y="32"/>
                    <a:pt x="5" y="35"/>
                    <a:pt x="6" y="37"/>
                  </a:cubicBezTo>
                  <a:lnTo>
                    <a:pt x="9" y="38"/>
                  </a:lnTo>
                  <a:close/>
                </a:path>
              </a:pathLst>
            </a:custGeom>
            <a:grpFill/>
            <a:ln>
              <a:noFill/>
            </a:ln>
          </p:spPr>
          <p:txBody>
            <a:bodyPr anchor="ctr"/>
            <a:lstStyle/>
            <a:p>
              <a:pPr algn="ctr"/>
              <a:endParaRPr/>
            </a:p>
          </p:txBody>
        </p:sp>
        <p:sp>
          <p:nvSpPr>
            <p:cNvPr id="1049098" name="ïśļiḓé"/>
            <p:cNvSpPr/>
            <p:nvPr/>
          </p:nvSpPr>
          <p:spPr bwMode="auto">
            <a:xfrm>
              <a:off x="4544219" y="2928939"/>
              <a:ext cx="50800" cy="73025"/>
            </a:xfrm>
            <a:custGeom>
              <a:avLst/>
              <a:gdLst>
                <a:gd name="T0" fmla="*/ 4 w 10"/>
                <a:gd name="T1" fmla="*/ 14 h 14"/>
                <a:gd name="T2" fmla="*/ 9 w 10"/>
                <a:gd name="T3" fmla="*/ 12 h 14"/>
                <a:gd name="T4" fmla="*/ 2 w 10"/>
                <a:gd name="T5" fmla="*/ 0 h 14"/>
                <a:gd name="T6" fmla="*/ 1 w 10"/>
                <a:gd name="T7" fmla="*/ 10 h 14"/>
                <a:gd name="T8" fmla="*/ 4 w 10"/>
                <a:gd name="T9" fmla="*/ 14 h 14"/>
              </a:gdLst>
              <a:ahLst/>
              <a:cxnLst>
                <a:cxn ang="0">
                  <a:pos x="T0" y="T1"/>
                </a:cxn>
                <a:cxn ang="0">
                  <a:pos x="T2" y="T3"/>
                </a:cxn>
                <a:cxn ang="0">
                  <a:pos x="T4" y="T5"/>
                </a:cxn>
                <a:cxn ang="0">
                  <a:pos x="T6" y="T7"/>
                </a:cxn>
                <a:cxn ang="0">
                  <a:pos x="T8" y="T9"/>
                </a:cxn>
              </a:cxnLst>
              <a:rect l="0" t="0" r="r" b="b"/>
              <a:pathLst>
                <a:path w="10" h="14">
                  <a:moveTo>
                    <a:pt x="4" y="14"/>
                  </a:moveTo>
                  <a:cubicBezTo>
                    <a:pt x="6" y="14"/>
                    <a:pt x="7" y="14"/>
                    <a:pt x="9" y="12"/>
                  </a:cubicBezTo>
                  <a:cubicBezTo>
                    <a:pt x="10" y="7"/>
                    <a:pt x="8" y="2"/>
                    <a:pt x="2" y="0"/>
                  </a:cubicBezTo>
                  <a:cubicBezTo>
                    <a:pt x="0" y="3"/>
                    <a:pt x="2" y="6"/>
                    <a:pt x="1" y="10"/>
                  </a:cubicBezTo>
                  <a:cubicBezTo>
                    <a:pt x="0" y="13"/>
                    <a:pt x="3" y="12"/>
                    <a:pt x="4" y="14"/>
                  </a:cubicBezTo>
                  <a:close/>
                </a:path>
              </a:pathLst>
            </a:custGeom>
            <a:grpFill/>
            <a:ln>
              <a:noFill/>
            </a:ln>
          </p:spPr>
          <p:txBody>
            <a:bodyPr anchor="ctr"/>
            <a:lstStyle/>
            <a:p>
              <a:pPr algn="ctr"/>
              <a:endParaRPr/>
            </a:p>
          </p:txBody>
        </p:sp>
        <p:sp>
          <p:nvSpPr>
            <p:cNvPr id="1049099" name="íṣlíḓé"/>
            <p:cNvSpPr/>
            <p:nvPr/>
          </p:nvSpPr>
          <p:spPr bwMode="auto">
            <a:xfrm>
              <a:off x="4766469" y="3084514"/>
              <a:ext cx="47625" cy="47625"/>
            </a:xfrm>
            <a:custGeom>
              <a:avLst/>
              <a:gdLst>
                <a:gd name="T0" fmla="*/ 7 w 9"/>
                <a:gd name="T1" fmla="*/ 6 h 9"/>
                <a:gd name="T2" fmla="*/ 8 w 9"/>
                <a:gd name="T3" fmla="*/ 1 h 9"/>
                <a:gd name="T4" fmla="*/ 2 w 9"/>
                <a:gd name="T5" fmla="*/ 2 h 9"/>
                <a:gd name="T6" fmla="*/ 0 w 9"/>
                <a:gd name="T7" fmla="*/ 6 h 9"/>
                <a:gd name="T8" fmla="*/ 7 w 9"/>
                <a:gd name="T9" fmla="*/ 6 h 9"/>
              </a:gdLst>
              <a:ahLst/>
              <a:cxnLst>
                <a:cxn ang="0">
                  <a:pos x="T0" y="T1"/>
                </a:cxn>
                <a:cxn ang="0">
                  <a:pos x="T2" y="T3"/>
                </a:cxn>
                <a:cxn ang="0">
                  <a:pos x="T4" y="T5"/>
                </a:cxn>
                <a:cxn ang="0">
                  <a:pos x="T6" y="T7"/>
                </a:cxn>
                <a:cxn ang="0">
                  <a:pos x="T8" y="T9"/>
                </a:cxn>
              </a:cxnLst>
              <a:rect l="0" t="0" r="r" b="b"/>
              <a:pathLst>
                <a:path w="9" h="9">
                  <a:moveTo>
                    <a:pt x="7" y="6"/>
                  </a:moveTo>
                  <a:cubicBezTo>
                    <a:pt x="8" y="4"/>
                    <a:pt x="9" y="2"/>
                    <a:pt x="8" y="1"/>
                  </a:cubicBezTo>
                  <a:cubicBezTo>
                    <a:pt x="6" y="0"/>
                    <a:pt x="4" y="2"/>
                    <a:pt x="2" y="2"/>
                  </a:cubicBezTo>
                  <a:cubicBezTo>
                    <a:pt x="0" y="3"/>
                    <a:pt x="0" y="5"/>
                    <a:pt x="0" y="6"/>
                  </a:cubicBezTo>
                  <a:cubicBezTo>
                    <a:pt x="1" y="9"/>
                    <a:pt x="4" y="8"/>
                    <a:pt x="7" y="6"/>
                  </a:cubicBezTo>
                  <a:close/>
                </a:path>
              </a:pathLst>
            </a:custGeom>
            <a:grpFill/>
            <a:ln>
              <a:noFill/>
            </a:ln>
          </p:spPr>
          <p:txBody>
            <a:bodyPr anchor="ctr"/>
            <a:lstStyle/>
            <a:p>
              <a:pPr algn="ctr"/>
              <a:endParaRPr/>
            </a:p>
          </p:txBody>
        </p:sp>
        <p:sp>
          <p:nvSpPr>
            <p:cNvPr id="1049100" name="ïŝlîdè"/>
            <p:cNvSpPr/>
            <p:nvPr/>
          </p:nvSpPr>
          <p:spPr bwMode="auto">
            <a:xfrm>
              <a:off x="4688682" y="3152777"/>
              <a:ext cx="139700" cy="141288"/>
            </a:xfrm>
            <a:custGeom>
              <a:avLst/>
              <a:gdLst>
                <a:gd name="T0" fmla="*/ 6 w 27"/>
                <a:gd name="T1" fmla="*/ 10 h 27"/>
                <a:gd name="T2" fmla="*/ 14 w 27"/>
                <a:gd name="T3" fmla="*/ 14 h 27"/>
                <a:gd name="T4" fmla="*/ 9 w 27"/>
                <a:gd name="T5" fmla="*/ 18 h 27"/>
                <a:gd name="T6" fmla="*/ 4 w 27"/>
                <a:gd name="T7" fmla="*/ 16 h 27"/>
                <a:gd name="T8" fmla="*/ 2 w 27"/>
                <a:gd name="T9" fmla="*/ 17 h 27"/>
                <a:gd name="T10" fmla="*/ 8 w 27"/>
                <a:gd name="T11" fmla="*/ 27 h 27"/>
                <a:gd name="T12" fmla="*/ 22 w 27"/>
                <a:gd name="T13" fmla="*/ 17 h 27"/>
                <a:gd name="T14" fmla="*/ 25 w 27"/>
                <a:gd name="T15" fmla="*/ 18 h 27"/>
                <a:gd name="T16" fmla="*/ 26 w 27"/>
                <a:gd name="T17" fmla="*/ 16 h 27"/>
                <a:gd name="T18" fmla="*/ 24 w 27"/>
                <a:gd name="T19" fmla="*/ 14 h 27"/>
                <a:gd name="T20" fmla="*/ 24 w 27"/>
                <a:gd name="T21" fmla="*/ 11 h 27"/>
                <a:gd name="T22" fmla="*/ 23 w 27"/>
                <a:gd name="T23" fmla="*/ 9 h 27"/>
                <a:gd name="T24" fmla="*/ 19 w 27"/>
                <a:gd name="T25" fmla="*/ 12 h 27"/>
                <a:gd name="T26" fmla="*/ 11 w 27"/>
                <a:gd name="T27" fmla="*/ 7 h 27"/>
                <a:gd name="T28" fmla="*/ 4 w 27"/>
                <a:gd name="T29" fmla="*/ 2 h 27"/>
                <a:gd name="T30" fmla="*/ 0 w 27"/>
                <a:gd name="T31" fmla="*/ 3 h 27"/>
                <a:gd name="T32" fmla="*/ 6 w 27"/>
                <a:gd name="T33"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7">
                  <a:moveTo>
                    <a:pt x="6" y="10"/>
                  </a:moveTo>
                  <a:cubicBezTo>
                    <a:pt x="9" y="11"/>
                    <a:pt x="12" y="12"/>
                    <a:pt x="14" y="14"/>
                  </a:cubicBezTo>
                  <a:cubicBezTo>
                    <a:pt x="14" y="15"/>
                    <a:pt x="11" y="17"/>
                    <a:pt x="9" y="18"/>
                  </a:cubicBezTo>
                  <a:cubicBezTo>
                    <a:pt x="7" y="19"/>
                    <a:pt x="6" y="16"/>
                    <a:pt x="4" y="16"/>
                  </a:cubicBezTo>
                  <a:cubicBezTo>
                    <a:pt x="3" y="15"/>
                    <a:pt x="2" y="15"/>
                    <a:pt x="2" y="17"/>
                  </a:cubicBezTo>
                  <a:cubicBezTo>
                    <a:pt x="4" y="20"/>
                    <a:pt x="4" y="25"/>
                    <a:pt x="8" y="27"/>
                  </a:cubicBezTo>
                  <a:cubicBezTo>
                    <a:pt x="13" y="23"/>
                    <a:pt x="17" y="20"/>
                    <a:pt x="22" y="17"/>
                  </a:cubicBezTo>
                  <a:cubicBezTo>
                    <a:pt x="25" y="18"/>
                    <a:pt x="25" y="18"/>
                    <a:pt x="25" y="18"/>
                  </a:cubicBezTo>
                  <a:cubicBezTo>
                    <a:pt x="26" y="18"/>
                    <a:pt x="27" y="17"/>
                    <a:pt x="26" y="16"/>
                  </a:cubicBezTo>
                  <a:cubicBezTo>
                    <a:pt x="26" y="16"/>
                    <a:pt x="25" y="14"/>
                    <a:pt x="24" y="14"/>
                  </a:cubicBezTo>
                  <a:cubicBezTo>
                    <a:pt x="24" y="11"/>
                    <a:pt x="24" y="11"/>
                    <a:pt x="24" y="11"/>
                  </a:cubicBezTo>
                  <a:cubicBezTo>
                    <a:pt x="23" y="9"/>
                    <a:pt x="23" y="9"/>
                    <a:pt x="23" y="9"/>
                  </a:cubicBezTo>
                  <a:cubicBezTo>
                    <a:pt x="22" y="10"/>
                    <a:pt x="20" y="11"/>
                    <a:pt x="19" y="12"/>
                  </a:cubicBezTo>
                  <a:cubicBezTo>
                    <a:pt x="16" y="10"/>
                    <a:pt x="13" y="9"/>
                    <a:pt x="11" y="7"/>
                  </a:cubicBezTo>
                  <a:cubicBezTo>
                    <a:pt x="8" y="6"/>
                    <a:pt x="6" y="4"/>
                    <a:pt x="4" y="2"/>
                  </a:cubicBezTo>
                  <a:cubicBezTo>
                    <a:pt x="1" y="0"/>
                    <a:pt x="0" y="1"/>
                    <a:pt x="0" y="3"/>
                  </a:cubicBezTo>
                  <a:cubicBezTo>
                    <a:pt x="0" y="9"/>
                    <a:pt x="3" y="10"/>
                    <a:pt x="6" y="10"/>
                  </a:cubicBezTo>
                  <a:close/>
                </a:path>
              </a:pathLst>
            </a:custGeom>
            <a:grpFill/>
            <a:ln>
              <a:noFill/>
            </a:ln>
          </p:spPr>
          <p:txBody>
            <a:bodyPr anchor="ctr"/>
            <a:lstStyle/>
            <a:p>
              <a:pPr algn="ctr"/>
              <a:endParaRPr/>
            </a:p>
          </p:txBody>
        </p:sp>
        <p:sp>
          <p:nvSpPr>
            <p:cNvPr id="1049101" name="îşļîḓè"/>
            <p:cNvSpPr/>
            <p:nvPr/>
          </p:nvSpPr>
          <p:spPr bwMode="auto">
            <a:xfrm>
              <a:off x="4745832" y="3068639"/>
              <a:ext cx="280988" cy="173038"/>
            </a:xfrm>
            <a:custGeom>
              <a:avLst/>
              <a:gdLst>
                <a:gd name="T0" fmla="*/ 52 w 54"/>
                <a:gd name="T1" fmla="*/ 10 h 33"/>
                <a:gd name="T2" fmla="*/ 41 w 54"/>
                <a:gd name="T3" fmla="*/ 13 h 33"/>
                <a:gd name="T4" fmla="*/ 37 w 54"/>
                <a:gd name="T5" fmla="*/ 11 h 33"/>
                <a:gd name="T6" fmla="*/ 35 w 54"/>
                <a:gd name="T7" fmla="*/ 12 h 33"/>
                <a:gd name="T8" fmla="*/ 29 w 54"/>
                <a:gd name="T9" fmla="*/ 15 h 33"/>
                <a:gd name="T10" fmla="*/ 28 w 54"/>
                <a:gd name="T11" fmla="*/ 13 h 33"/>
                <a:gd name="T12" fmla="*/ 23 w 54"/>
                <a:gd name="T13" fmla="*/ 15 h 33"/>
                <a:gd name="T14" fmla="*/ 19 w 54"/>
                <a:gd name="T15" fmla="*/ 15 h 33"/>
                <a:gd name="T16" fmla="*/ 26 w 54"/>
                <a:gd name="T17" fmla="*/ 0 h 33"/>
                <a:gd name="T18" fmla="*/ 19 w 54"/>
                <a:gd name="T19" fmla="*/ 6 h 33"/>
                <a:gd name="T20" fmla="*/ 14 w 54"/>
                <a:gd name="T21" fmla="*/ 10 h 33"/>
                <a:gd name="T22" fmla="*/ 10 w 54"/>
                <a:gd name="T23" fmla="*/ 15 h 33"/>
                <a:gd name="T24" fmla="*/ 17 w 54"/>
                <a:gd name="T25" fmla="*/ 16 h 33"/>
                <a:gd name="T26" fmla="*/ 24 w 54"/>
                <a:gd name="T27" fmla="*/ 19 h 33"/>
                <a:gd name="T28" fmla="*/ 23 w 54"/>
                <a:gd name="T29" fmla="*/ 23 h 33"/>
                <a:gd name="T30" fmla="*/ 3 w 54"/>
                <a:gd name="T31" fmla="*/ 13 h 33"/>
                <a:gd name="T32" fmla="*/ 0 w 54"/>
                <a:gd name="T33" fmla="*/ 15 h 33"/>
                <a:gd name="T34" fmla="*/ 4 w 54"/>
                <a:gd name="T35" fmla="*/ 21 h 33"/>
                <a:gd name="T36" fmla="*/ 8 w 54"/>
                <a:gd name="T37" fmla="*/ 22 h 33"/>
                <a:gd name="T38" fmla="*/ 24 w 54"/>
                <a:gd name="T39" fmla="*/ 27 h 33"/>
                <a:gd name="T40" fmla="*/ 14 w 54"/>
                <a:gd name="T41" fmla="*/ 26 h 33"/>
                <a:gd name="T42" fmla="*/ 21 w 54"/>
                <a:gd name="T43" fmla="*/ 30 h 33"/>
                <a:gd name="T44" fmla="*/ 29 w 54"/>
                <a:gd name="T45" fmla="*/ 33 h 33"/>
                <a:gd name="T46" fmla="*/ 34 w 54"/>
                <a:gd name="T47" fmla="*/ 28 h 33"/>
                <a:gd name="T48" fmla="*/ 45 w 54"/>
                <a:gd name="T49" fmla="*/ 28 h 33"/>
                <a:gd name="T50" fmla="*/ 46 w 54"/>
                <a:gd name="T51" fmla="*/ 23 h 33"/>
                <a:gd name="T52" fmla="*/ 42 w 54"/>
                <a:gd name="T53" fmla="*/ 19 h 33"/>
                <a:gd name="T54" fmla="*/ 43 w 54"/>
                <a:gd name="T55" fmla="*/ 18 h 33"/>
                <a:gd name="T56" fmla="*/ 50 w 54"/>
                <a:gd name="T57" fmla="*/ 17 h 33"/>
                <a:gd name="T58" fmla="*/ 52 w 54"/>
                <a:gd name="T59" fmla="*/ 10 h 33"/>
                <a:gd name="T60" fmla="*/ 38 w 54"/>
                <a:gd name="T61" fmla="*/ 23 h 33"/>
                <a:gd name="T62" fmla="*/ 30 w 54"/>
                <a:gd name="T63" fmla="*/ 24 h 33"/>
                <a:gd name="T64" fmla="*/ 33 w 54"/>
                <a:gd name="T65" fmla="*/ 23 h 33"/>
                <a:gd name="T66" fmla="*/ 35 w 54"/>
                <a:gd name="T67" fmla="*/ 21 h 33"/>
                <a:gd name="T68" fmla="*/ 31 w 54"/>
                <a:gd name="T69" fmla="*/ 20 h 33"/>
                <a:gd name="T70" fmla="*/ 30 w 54"/>
                <a:gd name="T71" fmla="*/ 19 h 33"/>
                <a:gd name="T72" fmla="*/ 33 w 54"/>
                <a:gd name="T73" fmla="*/ 17 h 33"/>
                <a:gd name="T74" fmla="*/ 37 w 54"/>
                <a:gd name="T75" fmla="*/ 17 h 33"/>
                <a:gd name="T76" fmla="*/ 38 w 54"/>
                <a:gd name="T77"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33">
                  <a:moveTo>
                    <a:pt x="52" y="10"/>
                  </a:moveTo>
                  <a:cubicBezTo>
                    <a:pt x="49" y="11"/>
                    <a:pt x="45" y="11"/>
                    <a:pt x="41" y="13"/>
                  </a:cubicBezTo>
                  <a:cubicBezTo>
                    <a:pt x="39" y="13"/>
                    <a:pt x="38" y="12"/>
                    <a:pt x="37" y="11"/>
                  </a:cubicBezTo>
                  <a:cubicBezTo>
                    <a:pt x="35" y="11"/>
                    <a:pt x="34" y="11"/>
                    <a:pt x="35" y="12"/>
                  </a:cubicBezTo>
                  <a:cubicBezTo>
                    <a:pt x="33" y="14"/>
                    <a:pt x="31" y="15"/>
                    <a:pt x="29" y="15"/>
                  </a:cubicBezTo>
                  <a:cubicBezTo>
                    <a:pt x="28" y="13"/>
                    <a:pt x="28" y="13"/>
                    <a:pt x="28" y="13"/>
                  </a:cubicBezTo>
                  <a:cubicBezTo>
                    <a:pt x="25" y="12"/>
                    <a:pt x="25" y="14"/>
                    <a:pt x="23" y="15"/>
                  </a:cubicBezTo>
                  <a:cubicBezTo>
                    <a:pt x="23" y="14"/>
                    <a:pt x="19" y="16"/>
                    <a:pt x="19" y="15"/>
                  </a:cubicBezTo>
                  <a:cubicBezTo>
                    <a:pt x="21" y="11"/>
                    <a:pt x="26" y="5"/>
                    <a:pt x="26" y="0"/>
                  </a:cubicBezTo>
                  <a:cubicBezTo>
                    <a:pt x="23" y="0"/>
                    <a:pt x="22" y="3"/>
                    <a:pt x="19" y="6"/>
                  </a:cubicBezTo>
                  <a:cubicBezTo>
                    <a:pt x="14" y="10"/>
                    <a:pt x="14" y="10"/>
                    <a:pt x="14" y="10"/>
                  </a:cubicBezTo>
                  <a:cubicBezTo>
                    <a:pt x="12" y="12"/>
                    <a:pt x="10" y="13"/>
                    <a:pt x="10" y="15"/>
                  </a:cubicBezTo>
                  <a:cubicBezTo>
                    <a:pt x="12" y="15"/>
                    <a:pt x="14" y="16"/>
                    <a:pt x="17" y="16"/>
                  </a:cubicBezTo>
                  <a:cubicBezTo>
                    <a:pt x="20" y="18"/>
                    <a:pt x="21" y="19"/>
                    <a:pt x="24" y="19"/>
                  </a:cubicBezTo>
                  <a:cubicBezTo>
                    <a:pt x="25" y="21"/>
                    <a:pt x="24" y="22"/>
                    <a:pt x="23" y="23"/>
                  </a:cubicBezTo>
                  <a:cubicBezTo>
                    <a:pt x="16" y="20"/>
                    <a:pt x="9" y="16"/>
                    <a:pt x="3" y="13"/>
                  </a:cubicBezTo>
                  <a:cubicBezTo>
                    <a:pt x="1" y="13"/>
                    <a:pt x="1" y="14"/>
                    <a:pt x="0" y="15"/>
                  </a:cubicBezTo>
                  <a:cubicBezTo>
                    <a:pt x="2" y="17"/>
                    <a:pt x="3" y="20"/>
                    <a:pt x="4" y="21"/>
                  </a:cubicBezTo>
                  <a:cubicBezTo>
                    <a:pt x="8" y="22"/>
                    <a:pt x="8" y="22"/>
                    <a:pt x="8" y="22"/>
                  </a:cubicBezTo>
                  <a:cubicBezTo>
                    <a:pt x="9" y="22"/>
                    <a:pt x="20" y="25"/>
                    <a:pt x="24" y="27"/>
                  </a:cubicBezTo>
                  <a:cubicBezTo>
                    <a:pt x="23" y="29"/>
                    <a:pt x="15" y="25"/>
                    <a:pt x="14" y="26"/>
                  </a:cubicBezTo>
                  <a:cubicBezTo>
                    <a:pt x="16" y="29"/>
                    <a:pt x="19" y="28"/>
                    <a:pt x="21" y="30"/>
                  </a:cubicBezTo>
                  <a:cubicBezTo>
                    <a:pt x="24" y="31"/>
                    <a:pt x="27" y="32"/>
                    <a:pt x="29" y="33"/>
                  </a:cubicBezTo>
                  <a:cubicBezTo>
                    <a:pt x="31" y="31"/>
                    <a:pt x="32" y="28"/>
                    <a:pt x="34" y="28"/>
                  </a:cubicBezTo>
                  <a:cubicBezTo>
                    <a:pt x="37" y="28"/>
                    <a:pt x="42" y="30"/>
                    <a:pt x="45" y="28"/>
                  </a:cubicBezTo>
                  <a:cubicBezTo>
                    <a:pt x="45" y="26"/>
                    <a:pt x="46" y="24"/>
                    <a:pt x="46" y="23"/>
                  </a:cubicBezTo>
                  <a:cubicBezTo>
                    <a:pt x="45" y="21"/>
                    <a:pt x="42" y="20"/>
                    <a:pt x="42" y="19"/>
                  </a:cubicBezTo>
                  <a:cubicBezTo>
                    <a:pt x="42" y="19"/>
                    <a:pt x="42" y="18"/>
                    <a:pt x="43" y="18"/>
                  </a:cubicBezTo>
                  <a:cubicBezTo>
                    <a:pt x="46" y="18"/>
                    <a:pt x="48" y="18"/>
                    <a:pt x="50" y="17"/>
                  </a:cubicBezTo>
                  <a:cubicBezTo>
                    <a:pt x="51" y="18"/>
                    <a:pt x="54" y="12"/>
                    <a:pt x="52" y="10"/>
                  </a:cubicBezTo>
                  <a:close/>
                  <a:moveTo>
                    <a:pt x="38" y="23"/>
                  </a:moveTo>
                  <a:cubicBezTo>
                    <a:pt x="36" y="24"/>
                    <a:pt x="33" y="24"/>
                    <a:pt x="30" y="24"/>
                  </a:cubicBezTo>
                  <a:cubicBezTo>
                    <a:pt x="29" y="23"/>
                    <a:pt x="32" y="23"/>
                    <a:pt x="33" y="23"/>
                  </a:cubicBezTo>
                  <a:cubicBezTo>
                    <a:pt x="34" y="22"/>
                    <a:pt x="34" y="22"/>
                    <a:pt x="35" y="21"/>
                  </a:cubicBezTo>
                  <a:cubicBezTo>
                    <a:pt x="34" y="20"/>
                    <a:pt x="33" y="19"/>
                    <a:pt x="31" y="20"/>
                  </a:cubicBezTo>
                  <a:cubicBezTo>
                    <a:pt x="30" y="20"/>
                    <a:pt x="29" y="19"/>
                    <a:pt x="30" y="19"/>
                  </a:cubicBezTo>
                  <a:cubicBezTo>
                    <a:pt x="31" y="19"/>
                    <a:pt x="32" y="18"/>
                    <a:pt x="33" y="17"/>
                  </a:cubicBezTo>
                  <a:cubicBezTo>
                    <a:pt x="34" y="17"/>
                    <a:pt x="35" y="17"/>
                    <a:pt x="37" y="17"/>
                  </a:cubicBezTo>
                  <a:cubicBezTo>
                    <a:pt x="37" y="19"/>
                    <a:pt x="39" y="21"/>
                    <a:pt x="38" y="23"/>
                  </a:cubicBezTo>
                  <a:close/>
                </a:path>
              </a:pathLst>
            </a:custGeom>
            <a:grpFill/>
            <a:ln>
              <a:noFill/>
            </a:ln>
          </p:spPr>
          <p:txBody>
            <a:bodyPr anchor="ctr"/>
            <a:lstStyle/>
            <a:p>
              <a:pPr algn="ctr"/>
              <a:endParaRPr/>
            </a:p>
          </p:txBody>
        </p:sp>
        <p:sp>
          <p:nvSpPr>
            <p:cNvPr id="1049102" name="ïšḻïḑé"/>
            <p:cNvSpPr/>
            <p:nvPr/>
          </p:nvSpPr>
          <p:spPr bwMode="auto">
            <a:xfrm>
              <a:off x="3312319" y="2532064"/>
              <a:ext cx="1801813" cy="1811338"/>
            </a:xfrm>
            <a:custGeom>
              <a:avLst/>
              <a:gdLst>
                <a:gd name="T0" fmla="*/ 174 w 347"/>
                <a:gd name="T1" fmla="*/ 0 h 347"/>
                <a:gd name="T2" fmla="*/ 0 w 347"/>
                <a:gd name="T3" fmla="*/ 173 h 347"/>
                <a:gd name="T4" fmla="*/ 174 w 347"/>
                <a:gd name="T5" fmla="*/ 347 h 347"/>
                <a:gd name="T6" fmla="*/ 347 w 347"/>
                <a:gd name="T7" fmla="*/ 173 h 347"/>
                <a:gd name="T8" fmla="*/ 174 w 347"/>
                <a:gd name="T9" fmla="*/ 0 h 347"/>
                <a:gd name="T10" fmla="*/ 174 w 347"/>
                <a:gd name="T11" fmla="*/ 343 h 347"/>
                <a:gd name="T12" fmla="*/ 4 w 347"/>
                <a:gd name="T13" fmla="*/ 173 h 347"/>
                <a:gd name="T14" fmla="*/ 174 w 347"/>
                <a:gd name="T15" fmla="*/ 4 h 347"/>
                <a:gd name="T16" fmla="*/ 343 w 347"/>
                <a:gd name="T17" fmla="*/ 173 h 347"/>
                <a:gd name="T18" fmla="*/ 174 w 347"/>
                <a:gd name="T19" fmla="*/ 34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47">
                  <a:moveTo>
                    <a:pt x="174" y="0"/>
                  </a:moveTo>
                  <a:cubicBezTo>
                    <a:pt x="78" y="0"/>
                    <a:pt x="0" y="78"/>
                    <a:pt x="0" y="173"/>
                  </a:cubicBezTo>
                  <a:cubicBezTo>
                    <a:pt x="0" y="269"/>
                    <a:pt x="78" y="347"/>
                    <a:pt x="174" y="347"/>
                  </a:cubicBezTo>
                  <a:cubicBezTo>
                    <a:pt x="269" y="347"/>
                    <a:pt x="347" y="269"/>
                    <a:pt x="347" y="173"/>
                  </a:cubicBezTo>
                  <a:cubicBezTo>
                    <a:pt x="347" y="78"/>
                    <a:pt x="269" y="0"/>
                    <a:pt x="174" y="0"/>
                  </a:cubicBezTo>
                  <a:close/>
                  <a:moveTo>
                    <a:pt x="174" y="343"/>
                  </a:moveTo>
                  <a:cubicBezTo>
                    <a:pt x="80" y="343"/>
                    <a:pt x="4" y="267"/>
                    <a:pt x="4" y="173"/>
                  </a:cubicBezTo>
                  <a:cubicBezTo>
                    <a:pt x="4" y="80"/>
                    <a:pt x="80" y="4"/>
                    <a:pt x="174" y="4"/>
                  </a:cubicBezTo>
                  <a:cubicBezTo>
                    <a:pt x="267" y="4"/>
                    <a:pt x="343" y="80"/>
                    <a:pt x="343" y="173"/>
                  </a:cubicBezTo>
                  <a:cubicBezTo>
                    <a:pt x="343" y="267"/>
                    <a:pt x="267" y="343"/>
                    <a:pt x="174" y="343"/>
                  </a:cubicBezTo>
                  <a:close/>
                </a:path>
              </a:pathLst>
            </a:custGeom>
            <a:grpFill/>
            <a:ln>
              <a:noFill/>
            </a:ln>
          </p:spPr>
          <p:txBody>
            <a:bodyPr anchor="ctr"/>
            <a:lstStyle/>
            <a:p>
              <a:pPr algn="ctr"/>
              <a:endParaRPr/>
            </a:p>
          </p:txBody>
        </p:sp>
        <p:sp>
          <p:nvSpPr>
            <p:cNvPr id="1049103" name="íšlîḋè"/>
            <p:cNvSpPr/>
            <p:nvPr/>
          </p:nvSpPr>
          <p:spPr bwMode="auto">
            <a:xfrm>
              <a:off x="3717132" y="2933702"/>
              <a:ext cx="998538" cy="855663"/>
            </a:xfrm>
            <a:custGeom>
              <a:avLst/>
              <a:gdLst>
                <a:gd name="T0" fmla="*/ 28 w 192"/>
                <a:gd name="T1" fmla="*/ 164 h 164"/>
                <a:gd name="T2" fmla="*/ 31 w 192"/>
                <a:gd name="T3" fmla="*/ 164 h 164"/>
                <a:gd name="T4" fmla="*/ 2 w 192"/>
                <a:gd name="T5" fmla="*/ 96 h 164"/>
                <a:gd name="T6" fmla="*/ 96 w 192"/>
                <a:gd name="T7" fmla="*/ 2 h 164"/>
                <a:gd name="T8" fmla="*/ 190 w 192"/>
                <a:gd name="T9" fmla="*/ 96 h 164"/>
                <a:gd name="T10" fmla="*/ 160 w 192"/>
                <a:gd name="T11" fmla="*/ 164 h 164"/>
                <a:gd name="T12" fmla="*/ 163 w 192"/>
                <a:gd name="T13" fmla="*/ 164 h 164"/>
                <a:gd name="T14" fmla="*/ 192 w 192"/>
                <a:gd name="T15" fmla="*/ 96 h 164"/>
                <a:gd name="T16" fmla="*/ 96 w 192"/>
                <a:gd name="T17" fmla="*/ 0 h 164"/>
                <a:gd name="T18" fmla="*/ 0 w 192"/>
                <a:gd name="T19" fmla="*/ 96 h 164"/>
                <a:gd name="T20" fmla="*/ 28 w 192"/>
                <a:gd name="T21"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164">
                  <a:moveTo>
                    <a:pt x="28" y="164"/>
                  </a:moveTo>
                  <a:cubicBezTo>
                    <a:pt x="31" y="164"/>
                    <a:pt x="31" y="164"/>
                    <a:pt x="31" y="164"/>
                  </a:cubicBezTo>
                  <a:cubicBezTo>
                    <a:pt x="13" y="147"/>
                    <a:pt x="2" y="123"/>
                    <a:pt x="2" y="96"/>
                  </a:cubicBezTo>
                  <a:cubicBezTo>
                    <a:pt x="2" y="45"/>
                    <a:pt x="44" y="2"/>
                    <a:pt x="96" y="2"/>
                  </a:cubicBezTo>
                  <a:cubicBezTo>
                    <a:pt x="147" y="2"/>
                    <a:pt x="190" y="45"/>
                    <a:pt x="190" y="96"/>
                  </a:cubicBezTo>
                  <a:cubicBezTo>
                    <a:pt x="190" y="123"/>
                    <a:pt x="178" y="147"/>
                    <a:pt x="160" y="164"/>
                  </a:cubicBezTo>
                  <a:cubicBezTo>
                    <a:pt x="163" y="164"/>
                    <a:pt x="163" y="164"/>
                    <a:pt x="163" y="164"/>
                  </a:cubicBezTo>
                  <a:cubicBezTo>
                    <a:pt x="181" y="147"/>
                    <a:pt x="192" y="123"/>
                    <a:pt x="192" y="96"/>
                  </a:cubicBezTo>
                  <a:cubicBezTo>
                    <a:pt x="192" y="43"/>
                    <a:pt x="148" y="0"/>
                    <a:pt x="96" y="0"/>
                  </a:cubicBezTo>
                  <a:cubicBezTo>
                    <a:pt x="43" y="0"/>
                    <a:pt x="0" y="43"/>
                    <a:pt x="0" y="96"/>
                  </a:cubicBezTo>
                  <a:cubicBezTo>
                    <a:pt x="0" y="123"/>
                    <a:pt x="11" y="147"/>
                    <a:pt x="28" y="164"/>
                  </a:cubicBezTo>
                  <a:close/>
                </a:path>
              </a:pathLst>
            </a:custGeom>
            <a:grpFill/>
            <a:ln>
              <a:noFill/>
            </a:ln>
          </p:spPr>
          <p:txBody>
            <a:bodyPr anchor="ctr"/>
            <a:lstStyle/>
            <a:p>
              <a:pPr algn="ctr"/>
              <a:endParaRPr/>
            </a:p>
          </p:txBody>
        </p:sp>
        <p:sp>
          <p:nvSpPr>
            <p:cNvPr id="1049104" name="ïṥļïḍê"/>
            <p:cNvSpPr/>
            <p:nvPr/>
          </p:nvSpPr>
          <p:spPr bwMode="auto">
            <a:xfrm>
              <a:off x="4828382" y="3752852"/>
              <a:ext cx="193675" cy="104775"/>
            </a:xfrm>
            <a:custGeom>
              <a:avLst/>
              <a:gdLst>
                <a:gd name="T0" fmla="*/ 36 w 37"/>
                <a:gd name="T1" fmla="*/ 20 h 20"/>
                <a:gd name="T2" fmla="*/ 22 w 37"/>
                <a:gd name="T3" fmla="*/ 16 h 20"/>
                <a:gd name="T4" fmla="*/ 0 w 37"/>
                <a:gd name="T5" fmla="*/ 20 h 20"/>
                <a:gd name="T6" fmla="*/ 1 w 37"/>
                <a:gd name="T7" fmla="*/ 16 h 20"/>
                <a:gd name="T8" fmla="*/ 12 w 37"/>
                <a:gd name="T9" fmla="*/ 14 h 20"/>
                <a:gd name="T10" fmla="*/ 19 w 37"/>
                <a:gd name="T11" fmla="*/ 14 h 20"/>
                <a:gd name="T12" fmla="*/ 13 w 37"/>
                <a:gd name="T13" fmla="*/ 10 h 20"/>
                <a:gd name="T14" fmla="*/ 5 w 37"/>
                <a:gd name="T15" fmla="*/ 3 h 20"/>
                <a:gd name="T16" fmla="*/ 6 w 37"/>
                <a:gd name="T17" fmla="*/ 0 h 20"/>
                <a:gd name="T18" fmla="*/ 23 w 37"/>
                <a:gd name="T19" fmla="*/ 13 h 20"/>
                <a:gd name="T20" fmla="*/ 37 w 37"/>
                <a:gd name="T21" fmla="*/ 17 h 20"/>
                <a:gd name="T22" fmla="*/ 36 w 37"/>
                <a:gd name="T2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36" y="20"/>
                  </a:moveTo>
                  <a:cubicBezTo>
                    <a:pt x="22" y="16"/>
                    <a:pt x="22" y="16"/>
                    <a:pt x="22" y="16"/>
                  </a:cubicBezTo>
                  <a:cubicBezTo>
                    <a:pt x="0" y="20"/>
                    <a:pt x="0" y="20"/>
                    <a:pt x="0" y="20"/>
                  </a:cubicBezTo>
                  <a:cubicBezTo>
                    <a:pt x="1" y="16"/>
                    <a:pt x="1" y="16"/>
                    <a:pt x="1" y="16"/>
                  </a:cubicBezTo>
                  <a:cubicBezTo>
                    <a:pt x="12" y="14"/>
                    <a:pt x="12" y="14"/>
                    <a:pt x="12" y="14"/>
                  </a:cubicBezTo>
                  <a:cubicBezTo>
                    <a:pt x="14" y="14"/>
                    <a:pt x="17" y="14"/>
                    <a:pt x="19" y="14"/>
                  </a:cubicBezTo>
                  <a:cubicBezTo>
                    <a:pt x="17" y="13"/>
                    <a:pt x="15" y="11"/>
                    <a:pt x="13" y="10"/>
                  </a:cubicBezTo>
                  <a:cubicBezTo>
                    <a:pt x="5" y="3"/>
                    <a:pt x="5" y="3"/>
                    <a:pt x="5" y="3"/>
                  </a:cubicBezTo>
                  <a:cubicBezTo>
                    <a:pt x="6" y="0"/>
                    <a:pt x="6" y="0"/>
                    <a:pt x="6" y="0"/>
                  </a:cubicBezTo>
                  <a:cubicBezTo>
                    <a:pt x="23" y="13"/>
                    <a:pt x="23" y="13"/>
                    <a:pt x="23" y="13"/>
                  </a:cubicBezTo>
                  <a:cubicBezTo>
                    <a:pt x="37" y="17"/>
                    <a:pt x="37" y="17"/>
                    <a:pt x="37" y="17"/>
                  </a:cubicBezTo>
                  <a:lnTo>
                    <a:pt x="36" y="20"/>
                  </a:lnTo>
                  <a:close/>
                </a:path>
              </a:pathLst>
            </a:custGeom>
            <a:grpFill/>
            <a:ln>
              <a:noFill/>
            </a:ln>
          </p:spPr>
          <p:txBody>
            <a:bodyPr anchor="ctr"/>
            <a:lstStyle/>
            <a:p>
              <a:pPr algn="ctr"/>
              <a:endParaRPr/>
            </a:p>
          </p:txBody>
        </p:sp>
        <p:sp>
          <p:nvSpPr>
            <p:cNvPr id="1049105" name="îṣḻîďe"/>
            <p:cNvSpPr/>
            <p:nvPr/>
          </p:nvSpPr>
          <p:spPr bwMode="auto">
            <a:xfrm>
              <a:off x="5577682" y="2901952"/>
              <a:ext cx="123825" cy="214313"/>
            </a:xfrm>
            <a:custGeom>
              <a:avLst/>
              <a:gdLst>
                <a:gd name="T0" fmla="*/ 20 w 24"/>
                <a:gd name="T1" fmla="*/ 28 h 41"/>
                <a:gd name="T2" fmla="*/ 14 w 24"/>
                <a:gd name="T3" fmla="*/ 9 h 41"/>
                <a:gd name="T4" fmla="*/ 4 w 24"/>
                <a:gd name="T5" fmla="*/ 10 h 41"/>
                <a:gd name="T6" fmla="*/ 5 w 24"/>
                <a:gd name="T7" fmla="*/ 32 h 41"/>
                <a:gd name="T8" fmla="*/ 20 w 24"/>
                <a:gd name="T9" fmla="*/ 28 h 41"/>
              </a:gdLst>
              <a:ahLst/>
              <a:cxnLst>
                <a:cxn ang="0">
                  <a:pos x="T0" y="T1"/>
                </a:cxn>
                <a:cxn ang="0">
                  <a:pos x="T2" y="T3"/>
                </a:cxn>
                <a:cxn ang="0">
                  <a:pos x="T4" y="T5"/>
                </a:cxn>
                <a:cxn ang="0">
                  <a:pos x="T6" y="T7"/>
                </a:cxn>
                <a:cxn ang="0">
                  <a:pos x="T8" y="T9"/>
                </a:cxn>
              </a:cxnLst>
              <a:rect l="0" t="0" r="r" b="b"/>
              <a:pathLst>
                <a:path w="24" h="41">
                  <a:moveTo>
                    <a:pt x="20" y="28"/>
                  </a:moveTo>
                  <a:cubicBezTo>
                    <a:pt x="24" y="20"/>
                    <a:pt x="14" y="9"/>
                    <a:pt x="14" y="9"/>
                  </a:cubicBezTo>
                  <a:cubicBezTo>
                    <a:pt x="14" y="9"/>
                    <a:pt x="8" y="0"/>
                    <a:pt x="4" y="10"/>
                  </a:cubicBezTo>
                  <a:cubicBezTo>
                    <a:pt x="0" y="20"/>
                    <a:pt x="0" y="23"/>
                    <a:pt x="5" y="32"/>
                  </a:cubicBezTo>
                  <a:cubicBezTo>
                    <a:pt x="9" y="41"/>
                    <a:pt x="16" y="35"/>
                    <a:pt x="20" y="28"/>
                  </a:cubicBezTo>
                  <a:close/>
                </a:path>
              </a:pathLst>
            </a:custGeom>
            <a:grpFill/>
            <a:ln>
              <a:noFill/>
            </a:ln>
          </p:spPr>
          <p:txBody>
            <a:bodyPr anchor="ctr"/>
            <a:lstStyle/>
            <a:p>
              <a:pPr algn="ctr"/>
              <a:endParaRPr/>
            </a:p>
          </p:txBody>
        </p:sp>
        <p:sp>
          <p:nvSpPr>
            <p:cNvPr id="1049106" name="ïṩḷîḍe"/>
            <p:cNvSpPr/>
            <p:nvPr/>
          </p:nvSpPr>
          <p:spPr bwMode="auto">
            <a:xfrm>
              <a:off x="5525294" y="3090864"/>
              <a:ext cx="130175" cy="207963"/>
            </a:xfrm>
            <a:custGeom>
              <a:avLst/>
              <a:gdLst>
                <a:gd name="T0" fmla="*/ 4 w 25"/>
                <a:gd name="T1" fmla="*/ 34 h 40"/>
                <a:gd name="T2" fmla="*/ 13 w 25"/>
                <a:gd name="T3" fmla="*/ 36 h 40"/>
                <a:gd name="T4" fmla="*/ 21 w 25"/>
                <a:gd name="T5" fmla="*/ 17 h 40"/>
                <a:gd name="T6" fmla="*/ 14 w 25"/>
                <a:gd name="T7" fmla="*/ 10 h 40"/>
                <a:gd name="T8" fmla="*/ 10 w 25"/>
                <a:gd name="T9" fmla="*/ 4 h 40"/>
                <a:gd name="T10" fmla="*/ 0 w 25"/>
                <a:gd name="T11" fmla="*/ 13 h 40"/>
                <a:gd name="T12" fmla="*/ 5 w 25"/>
                <a:gd name="T13" fmla="*/ 25 h 40"/>
                <a:gd name="T14" fmla="*/ 4 w 25"/>
                <a:gd name="T15" fmla="*/ 3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0">
                  <a:moveTo>
                    <a:pt x="4" y="34"/>
                  </a:moveTo>
                  <a:cubicBezTo>
                    <a:pt x="4" y="34"/>
                    <a:pt x="2" y="40"/>
                    <a:pt x="13" y="36"/>
                  </a:cubicBezTo>
                  <a:cubicBezTo>
                    <a:pt x="23" y="31"/>
                    <a:pt x="25" y="21"/>
                    <a:pt x="21" y="17"/>
                  </a:cubicBezTo>
                  <a:cubicBezTo>
                    <a:pt x="18" y="12"/>
                    <a:pt x="14" y="10"/>
                    <a:pt x="14" y="10"/>
                  </a:cubicBezTo>
                  <a:cubicBezTo>
                    <a:pt x="14" y="10"/>
                    <a:pt x="11" y="8"/>
                    <a:pt x="10" y="4"/>
                  </a:cubicBezTo>
                  <a:cubicBezTo>
                    <a:pt x="9" y="0"/>
                    <a:pt x="1" y="9"/>
                    <a:pt x="0" y="13"/>
                  </a:cubicBezTo>
                  <a:cubicBezTo>
                    <a:pt x="0" y="18"/>
                    <a:pt x="1" y="20"/>
                    <a:pt x="5" y="25"/>
                  </a:cubicBezTo>
                  <a:cubicBezTo>
                    <a:pt x="8" y="30"/>
                    <a:pt x="4" y="34"/>
                    <a:pt x="4" y="34"/>
                  </a:cubicBezTo>
                  <a:close/>
                </a:path>
              </a:pathLst>
            </a:custGeom>
            <a:grpFill/>
            <a:ln>
              <a:noFill/>
            </a:ln>
          </p:spPr>
          <p:txBody>
            <a:bodyPr anchor="ctr"/>
            <a:lstStyle/>
            <a:p>
              <a:pPr algn="ctr"/>
              <a:endParaRPr/>
            </a:p>
          </p:txBody>
        </p:sp>
        <p:sp>
          <p:nvSpPr>
            <p:cNvPr id="1049107" name="ïśļiḋê"/>
            <p:cNvSpPr/>
            <p:nvPr/>
          </p:nvSpPr>
          <p:spPr bwMode="auto">
            <a:xfrm>
              <a:off x="5415757" y="3016252"/>
              <a:ext cx="747713" cy="668338"/>
            </a:xfrm>
            <a:custGeom>
              <a:avLst/>
              <a:gdLst>
                <a:gd name="T0" fmla="*/ 138 w 144"/>
                <a:gd name="T1" fmla="*/ 24 h 128"/>
                <a:gd name="T2" fmla="*/ 135 w 144"/>
                <a:gd name="T3" fmla="*/ 20 h 128"/>
                <a:gd name="T4" fmla="*/ 126 w 144"/>
                <a:gd name="T5" fmla="*/ 23 h 128"/>
                <a:gd name="T6" fmla="*/ 117 w 144"/>
                <a:gd name="T7" fmla="*/ 29 h 128"/>
                <a:gd name="T8" fmla="*/ 120 w 144"/>
                <a:gd name="T9" fmla="*/ 23 h 128"/>
                <a:gd name="T10" fmla="*/ 131 w 144"/>
                <a:gd name="T11" fmla="*/ 15 h 128"/>
                <a:gd name="T12" fmla="*/ 138 w 144"/>
                <a:gd name="T13" fmla="*/ 9 h 128"/>
                <a:gd name="T14" fmla="*/ 127 w 144"/>
                <a:gd name="T15" fmla="*/ 5 h 128"/>
                <a:gd name="T16" fmla="*/ 112 w 144"/>
                <a:gd name="T17" fmla="*/ 5 h 128"/>
                <a:gd name="T18" fmla="*/ 102 w 144"/>
                <a:gd name="T19" fmla="*/ 8 h 128"/>
                <a:gd name="T20" fmla="*/ 100 w 144"/>
                <a:gd name="T21" fmla="*/ 24 h 128"/>
                <a:gd name="T22" fmla="*/ 88 w 144"/>
                <a:gd name="T23" fmla="*/ 33 h 128"/>
                <a:gd name="T24" fmla="*/ 83 w 144"/>
                <a:gd name="T25" fmla="*/ 31 h 128"/>
                <a:gd name="T26" fmla="*/ 91 w 144"/>
                <a:gd name="T27" fmla="*/ 26 h 128"/>
                <a:gd name="T28" fmla="*/ 91 w 144"/>
                <a:gd name="T29" fmla="*/ 21 h 128"/>
                <a:gd name="T30" fmla="*/ 82 w 144"/>
                <a:gd name="T31" fmla="*/ 10 h 128"/>
                <a:gd name="T32" fmla="*/ 70 w 144"/>
                <a:gd name="T33" fmla="*/ 12 h 128"/>
                <a:gd name="T34" fmla="*/ 63 w 144"/>
                <a:gd name="T35" fmla="*/ 30 h 128"/>
                <a:gd name="T36" fmla="*/ 58 w 144"/>
                <a:gd name="T37" fmla="*/ 42 h 128"/>
                <a:gd name="T38" fmla="*/ 58 w 144"/>
                <a:gd name="T39" fmla="*/ 52 h 128"/>
                <a:gd name="T40" fmla="*/ 39 w 144"/>
                <a:gd name="T41" fmla="*/ 61 h 128"/>
                <a:gd name="T42" fmla="*/ 35 w 144"/>
                <a:gd name="T43" fmla="*/ 58 h 128"/>
                <a:gd name="T44" fmla="*/ 9 w 144"/>
                <a:gd name="T45" fmla="*/ 90 h 128"/>
                <a:gd name="T46" fmla="*/ 3 w 144"/>
                <a:gd name="T47" fmla="*/ 115 h 128"/>
                <a:gd name="T48" fmla="*/ 20 w 144"/>
                <a:gd name="T49" fmla="*/ 114 h 128"/>
                <a:gd name="T50" fmla="*/ 33 w 144"/>
                <a:gd name="T51" fmla="*/ 82 h 128"/>
                <a:gd name="T52" fmla="*/ 42 w 144"/>
                <a:gd name="T53" fmla="*/ 80 h 128"/>
                <a:gd name="T54" fmla="*/ 56 w 144"/>
                <a:gd name="T55" fmla="*/ 73 h 128"/>
                <a:gd name="T56" fmla="*/ 58 w 144"/>
                <a:gd name="T57" fmla="*/ 79 h 128"/>
                <a:gd name="T58" fmla="*/ 58 w 144"/>
                <a:gd name="T59" fmla="*/ 89 h 128"/>
                <a:gd name="T60" fmla="*/ 76 w 144"/>
                <a:gd name="T61" fmla="*/ 70 h 128"/>
                <a:gd name="T62" fmla="*/ 77 w 144"/>
                <a:gd name="T63" fmla="*/ 60 h 128"/>
                <a:gd name="T64" fmla="*/ 95 w 144"/>
                <a:gd name="T65" fmla="*/ 42 h 128"/>
                <a:gd name="T66" fmla="*/ 95 w 144"/>
                <a:gd name="T67" fmla="*/ 53 h 128"/>
                <a:gd name="T68" fmla="*/ 96 w 144"/>
                <a:gd name="T69" fmla="*/ 67 h 128"/>
                <a:gd name="T70" fmla="*/ 113 w 144"/>
                <a:gd name="T71" fmla="*/ 50 h 128"/>
                <a:gd name="T72" fmla="*/ 116 w 144"/>
                <a:gd name="T73" fmla="*/ 50 h 128"/>
                <a:gd name="T74" fmla="*/ 117 w 144"/>
                <a:gd name="T75" fmla="*/ 87 h 128"/>
                <a:gd name="T76" fmla="*/ 135 w 144"/>
                <a:gd name="T77" fmla="*/ 66 h 128"/>
                <a:gd name="T78" fmla="*/ 134 w 144"/>
                <a:gd name="T79" fmla="*/ 40 h 128"/>
                <a:gd name="T80" fmla="*/ 144 w 144"/>
                <a:gd name="T81" fmla="*/ 28 h 128"/>
                <a:gd name="T82" fmla="*/ 138 w 144"/>
                <a:gd name="T83" fmla="*/ 2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28">
                  <a:moveTo>
                    <a:pt x="138" y="24"/>
                  </a:moveTo>
                  <a:cubicBezTo>
                    <a:pt x="138" y="24"/>
                    <a:pt x="135" y="23"/>
                    <a:pt x="135" y="20"/>
                  </a:cubicBezTo>
                  <a:cubicBezTo>
                    <a:pt x="135" y="20"/>
                    <a:pt x="130" y="17"/>
                    <a:pt x="126" y="23"/>
                  </a:cubicBezTo>
                  <a:cubicBezTo>
                    <a:pt x="122" y="28"/>
                    <a:pt x="120" y="30"/>
                    <a:pt x="117" y="29"/>
                  </a:cubicBezTo>
                  <a:cubicBezTo>
                    <a:pt x="114" y="28"/>
                    <a:pt x="118" y="25"/>
                    <a:pt x="120" y="23"/>
                  </a:cubicBezTo>
                  <a:cubicBezTo>
                    <a:pt x="123" y="22"/>
                    <a:pt x="127" y="16"/>
                    <a:pt x="131" y="15"/>
                  </a:cubicBezTo>
                  <a:cubicBezTo>
                    <a:pt x="136" y="14"/>
                    <a:pt x="138" y="14"/>
                    <a:pt x="138" y="9"/>
                  </a:cubicBezTo>
                  <a:cubicBezTo>
                    <a:pt x="138" y="5"/>
                    <a:pt x="137" y="0"/>
                    <a:pt x="127" y="5"/>
                  </a:cubicBezTo>
                  <a:cubicBezTo>
                    <a:pt x="117" y="10"/>
                    <a:pt x="114" y="9"/>
                    <a:pt x="112" y="5"/>
                  </a:cubicBezTo>
                  <a:cubicBezTo>
                    <a:pt x="109" y="0"/>
                    <a:pt x="103" y="1"/>
                    <a:pt x="102" y="8"/>
                  </a:cubicBezTo>
                  <a:cubicBezTo>
                    <a:pt x="102" y="16"/>
                    <a:pt x="100" y="24"/>
                    <a:pt x="100" y="24"/>
                  </a:cubicBezTo>
                  <a:cubicBezTo>
                    <a:pt x="88" y="33"/>
                    <a:pt x="88" y="33"/>
                    <a:pt x="88" y="33"/>
                  </a:cubicBezTo>
                  <a:cubicBezTo>
                    <a:pt x="88" y="33"/>
                    <a:pt x="79" y="34"/>
                    <a:pt x="83" y="31"/>
                  </a:cubicBezTo>
                  <a:cubicBezTo>
                    <a:pt x="87" y="27"/>
                    <a:pt x="91" y="26"/>
                    <a:pt x="91" y="26"/>
                  </a:cubicBezTo>
                  <a:cubicBezTo>
                    <a:pt x="91" y="21"/>
                    <a:pt x="91" y="21"/>
                    <a:pt x="91" y="21"/>
                  </a:cubicBezTo>
                  <a:cubicBezTo>
                    <a:pt x="91" y="21"/>
                    <a:pt x="84" y="15"/>
                    <a:pt x="82" y="10"/>
                  </a:cubicBezTo>
                  <a:cubicBezTo>
                    <a:pt x="80" y="4"/>
                    <a:pt x="71" y="2"/>
                    <a:pt x="70" y="12"/>
                  </a:cubicBezTo>
                  <a:cubicBezTo>
                    <a:pt x="69" y="22"/>
                    <a:pt x="68" y="27"/>
                    <a:pt x="63" y="30"/>
                  </a:cubicBezTo>
                  <a:cubicBezTo>
                    <a:pt x="58" y="34"/>
                    <a:pt x="48" y="39"/>
                    <a:pt x="58" y="42"/>
                  </a:cubicBezTo>
                  <a:cubicBezTo>
                    <a:pt x="67" y="45"/>
                    <a:pt x="61" y="48"/>
                    <a:pt x="58" y="52"/>
                  </a:cubicBezTo>
                  <a:cubicBezTo>
                    <a:pt x="54" y="56"/>
                    <a:pt x="42" y="65"/>
                    <a:pt x="39" y="61"/>
                  </a:cubicBezTo>
                  <a:cubicBezTo>
                    <a:pt x="35" y="58"/>
                    <a:pt x="35" y="58"/>
                    <a:pt x="35" y="58"/>
                  </a:cubicBezTo>
                  <a:cubicBezTo>
                    <a:pt x="35" y="58"/>
                    <a:pt x="18" y="82"/>
                    <a:pt x="9" y="90"/>
                  </a:cubicBezTo>
                  <a:cubicBezTo>
                    <a:pt x="1" y="97"/>
                    <a:pt x="0" y="105"/>
                    <a:pt x="3" y="115"/>
                  </a:cubicBezTo>
                  <a:cubicBezTo>
                    <a:pt x="5" y="126"/>
                    <a:pt x="17" y="128"/>
                    <a:pt x="20" y="114"/>
                  </a:cubicBezTo>
                  <a:cubicBezTo>
                    <a:pt x="22" y="100"/>
                    <a:pt x="29" y="88"/>
                    <a:pt x="33" y="82"/>
                  </a:cubicBezTo>
                  <a:cubicBezTo>
                    <a:pt x="37" y="75"/>
                    <a:pt x="42" y="80"/>
                    <a:pt x="42" y="80"/>
                  </a:cubicBezTo>
                  <a:cubicBezTo>
                    <a:pt x="42" y="80"/>
                    <a:pt x="51" y="80"/>
                    <a:pt x="56" y="73"/>
                  </a:cubicBezTo>
                  <a:cubicBezTo>
                    <a:pt x="60" y="66"/>
                    <a:pt x="60" y="76"/>
                    <a:pt x="58" y="79"/>
                  </a:cubicBezTo>
                  <a:cubicBezTo>
                    <a:pt x="56" y="82"/>
                    <a:pt x="49" y="89"/>
                    <a:pt x="58" y="89"/>
                  </a:cubicBezTo>
                  <a:cubicBezTo>
                    <a:pt x="66" y="89"/>
                    <a:pt x="73" y="80"/>
                    <a:pt x="76" y="70"/>
                  </a:cubicBezTo>
                  <a:cubicBezTo>
                    <a:pt x="77" y="60"/>
                    <a:pt x="77" y="60"/>
                    <a:pt x="77" y="60"/>
                  </a:cubicBezTo>
                  <a:cubicBezTo>
                    <a:pt x="77" y="60"/>
                    <a:pt x="88" y="47"/>
                    <a:pt x="95" y="42"/>
                  </a:cubicBezTo>
                  <a:cubicBezTo>
                    <a:pt x="95" y="53"/>
                    <a:pt x="95" y="53"/>
                    <a:pt x="95" y="53"/>
                  </a:cubicBezTo>
                  <a:cubicBezTo>
                    <a:pt x="95" y="53"/>
                    <a:pt x="86" y="65"/>
                    <a:pt x="96" y="67"/>
                  </a:cubicBezTo>
                  <a:cubicBezTo>
                    <a:pt x="106" y="69"/>
                    <a:pt x="110" y="61"/>
                    <a:pt x="113" y="50"/>
                  </a:cubicBezTo>
                  <a:cubicBezTo>
                    <a:pt x="116" y="50"/>
                    <a:pt x="116" y="50"/>
                    <a:pt x="116" y="50"/>
                  </a:cubicBezTo>
                  <a:cubicBezTo>
                    <a:pt x="117" y="87"/>
                    <a:pt x="117" y="87"/>
                    <a:pt x="117" y="87"/>
                  </a:cubicBezTo>
                  <a:cubicBezTo>
                    <a:pt x="117" y="87"/>
                    <a:pt x="132" y="87"/>
                    <a:pt x="135" y="66"/>
                  </a:cubicBezTo>
                  <a:cubicBezTo>
                    <a:pt x="134" y="40"/>
                    <a:pt x="134" y="40"/>
                    <a:pt x="134" y="40"/>
                  </a:cubicBezTo>
                  <a:cubicBezTo>
                    <a:pt x="134" y="40"/>
                    <a:pt x="143" y="34"/>
                    <a:pt x="144" y="28"/>
                  </a:cubicBezTo>
                  <a:cubicBezTo>
                    <a:pt x="144" y="23"/>
                    <a:pt x="138" y="24"/>
                    <a:pt x="138" y="24"/>
                  </a:cubicBezTo>
                  <a:close/>
                </a:path>
              </a:pathLst>
            </a:custGeom>
            <a:grpFill/>
            <a:ln>
              <a:noFill/>
            </a:ln>
          </p:spPr>
          <p:txBody>
            <a:bodyPr anchor="ctr"/>
            <a:lstStyle/>
            <a:p>
              <a:pPr algn="ctr"/>
              <a:endParaRPr/>
            </a:p>
          </p:txBody>
        </p:sp>
        <p:sp>
          <p:nvSpPr>
            <p:cNvPr id="1049108" name="îś1îdê"/>
            <p:cNvSpPr/>
            <p:nvPr/>
          </p:nvSpPr>
          <p:spPr bwMode="auto">
            <a:xfrm>
              <a:off x="6631782" y="2892427"/>
              <a:ext cx="119063" cy="187325"/>
            </a:xfrm>
            <a:custGeom>
              <a:avLst/>
              <a:gdLst>
                <a:gd name="T0" fmla="*/ 10 w 23"/>
                <a:gd name="T1" fmla="*/ 6 h 36"/>
                <a:gd name="T2" fmla="*/ 3 w 23"/>
                <a:gd name="T3" fmla="*/ 10 h 36"/>
                <a:gd name="T4" fmla="*/ 3 w 23"/>
                <a:gd name="T5" fmla="*/ 30 h 36"/>
                <a:gd name="T6" fmla="*/ 19 w 23"/>
                <a:gd name="T7" fmla="*/ 30 h 36"/>
                <a:gd name="T8" fmla="*/ 18 w 23"/>
                <a:gd name="T9" fmla="*/ 14 h 36"/>
                <a:gd name="T10" fmla="*/ 10 w 23"/>
                <a:gd name="T11" fmla="*/ 6 h 36"/>
              </a:gdLst>
              <a:ahLst/>
              <a:cxnLst>
                <a:cxn ang="0">
                  <a:pos x="T0" y="T1"/>
                </a:cxn>
                <a:cxn ang="0">
                  <a:pos x="T2" y="T3"/>
                </a:cxn>
                <a:cxn ang="0">
                  <a:pos x="T4" y="T5"/>
                </a:cxn>
                <a:cxn ang="0">
                  <a:pos x="T6" y="T7"/>
                </a:cxn>
                <a:cxn ang="0">
                  <a:pos x="T8" y="T9"/>
                </a:cxn>
                <a:cxn ang="0">
                  <a:pos x="T10" y="T11"/>
                </a:cxn>
              </a:cxnLst>
              <a:rect l="0" t="0" r="r" b="b"/>
              <a:pathLst>
                <a:path w="23" h="36">
                  <a:moveTo>
                    <a:pt x="10" y="6"/>
                  </a:moveTo>
                  <a:cubicBezTo>
                    <a:pt x="10" y="6"/>
                    <a:pt x="6" y="0"/>
                    <a:pt x="3" y="10"/>
                  </a:cubicBezTo>
                  <a:cubicBezTo>
                    <a:pt x="0" y="19"/>
                    <a:pt x="4" y="24"/>
                    <a:pt x="3" y="30"/>
                  </a:cubicBezTo>
                  <a:cubicBezTo>
                    <a:pt x="2" y="36"/>
                    <a:pt x="15" y="34"/>
                    <a:pt x="19" y="30"/>
                  </a:cubicBezTo>
                  <a:cubicBezTo>
                    <a:pt x="23" y="27"/>
                    <a:pt x="23" y="18"/>
                    <a:pt x="18" y="14"/>
                  </a:cubicBezTo>
                  <a:cubicBezTo>
                    <a:pt x="12" y="9"/>
                    <a:pt x="10" y="6"/>
                    <a:pt x="10" y="6"/>
                  </a:cubicBezTo>
                  <a:close/>
                </a:path>
              </a:pathLst>
            </a:custGeom>
            <a:grpFill/>
            <a:ln>
              <a:noFill/>
            </a:ln>
          </p:spPr>
          <p:txBody>
            <a:bodyPr anchor="ctr"/>
            <a:lstStyle/>
            <a:p>
              <a:pPr algn="ctr"/>
              <a:endParaRPr/>
            </a:p>
          </p:txBody>
        </p:sp>
        <p:sp>
          <p:nvSpPr>
            <p:cNvPr id="1049109" name="íṩļïḓé"/>
            <p:cNvSpPr/>
            <p:nvPr/>
          </p:nvSpPr>
          <p:spPr bwMode="auto">
            <a:xfrm>
              <a:off x="6538119" y="3100389"/>
              <a:ext cx="139700" cy="182563"/>
            </a:xfrm>
            <a:custGeom>
              <a:avLst/>
              <a:gdLst>
                <a:gd name="T0" fmla="*/ 8 w 27"/>
                <a:gd name="T1" fmla="*/ 31 h 35"/>
                <a:gd name="T2" fmla="*/ 21 w 27"/>
                <a:gd name="T3" fmla="*/ 25 h 35"/>
                <a:gd name="T4" fmla="*/ 16 w 27"/>
                <a:gd name="T5" fmla="*/ 8 h 35"/>
                <a:gd name="T6" fmla="*/ 8 w 27"/>
                <a:gd name="T7" fmla="*/ 4 h 35"/>
                <a:gd name="T8" fmla="*/ 2 w 27"/>
                <a:gd name="T9" fmla="*/ 19 h 35"/>
                <a:gd name="T10" fmla="*/ 8 w 27"/>
                <a:gd name="T11" fmla="*/ 31 h 35"/>
              </a:gdLst>
              <a:ahLst/>
              <a:cxnLst>
                <a:cxn ang="0">
                  <a:pos x="T0" y="T1"/>
                </a:cxn>
                <a:cxn ang="0">
                  <a:pos x="T2" y="T3"/>
                </a:cxn>
                <a:cxn ang="0">
                  <a:pos x="T4" y="T5"/>
                </a:cxn>
                <a:cxn ang="0">
                  <a:pos x="T6" y="T7"/>
                </a:cxn>
                <a:cxn ang="0">
                  <a:pos x="T8" y="T9"/>
                </a:cxn>
                <a:cxn ang="0">
                  <a:pos x="T10" y="T11"/>
                </a:cxn>
              </a:cxnLst>
              <a:rect l="0" t="0" r="r" b="b"/>
              <a:pathLst>
                <a:path w="27" h="35">
                  <a:moveTo>
                    <a:pt x="8" y="31"/>
                  </a:moveTo>
                  <a:cubicBezTo>
                    <a:pt x="8" y="31"/>
                    <a:pt x="15" y="35"/>
                    <a:pt x="21" y="25"/>
                  </a:cubicBezTo>
                  <a:cubicBezTo>
                    <a:pt x="27" y="14"/>
                    <a:pt x="16" y="8"/>
                    <a:pt x="16" y="8"/>
                  </a:cubicBezTo>
                  <a:cubicBezTo>
                    <a:pt x="16" y="8"/>
                    <a:pt x="13" y="0"/>
                    <a:pt x="8" y="4"/>
                  </a:cubicBezTo>
                  <a:cubicBezTo>
                    <a:pt x="3" y="7"/>
                    <a:pt x="0" y="13"/>
                    <a:pt x="2" y="19"/>
                  </a:cubicBezTo>
                  <a:cubicBezTo>
                    <a:pt x="5" y="25"/>
                    <a:pt x="7" y="23"/>
                    <a:pt x="8" y="31"/>
                  </a:cubicBezTo>
                  <a:close/>
                </a:path>
              </a:pathLst>
            </a:custGeom>
            <a:grpFill/>
            <a:ln>
              <a:noFill/>
            </a:ln>
          </p:spPr>
          <p:txBody>
            <a:bodyPr anchor="ctr"/>
            <a:lstStyle/>
            <a:p>
              <a:pPr algn="ctr"/>
              <a:endParaRPr/>
            </a:p>
          </p:txBody>
        </p:sp>
        <p:sp>
          <p:nvSpPr>
            <p:cNvPr id="1049110" name="ïṣļïde"/>
            <p:cNvSpPr/>
            <p:nvPr/>
          </p:nvSpPr>
          <p:spPr bwMode="auto">
            <a:xfrm>
              <a:off x="6330157" y="3225802"/>
              <a:ext cx="363538" cy="449263"/>
            </a:xfrm>
            <a:custGeom>
              <a:avLst/>
              <a:gdLst>
                <a:gd name="T0" fmla="*/ 63 w 70"/>
                <a:gd name="T1" fmla="*/ 12 h 86"/>
                <a:gd name="T2" fmla="*/ 15 w 70"/>
                <a:gd name="T3" fmla="*/ 58 h 86"/>
                <a:gd name="T4" fmla="*/ 17 w 70"/>
                <a:gd name="T5" fmla="*/ 76 h 86"/>
                <a:gd name="T6" fmla="*/ 33 w 70"/>
                <a:gd name="T7" fmla="*/ 73 h 86"/>
                <a:gd name="T8" fmla="*/ 70 w 70"/>
                <a:gd name="T9" fmla="*/ 14 h 86"/>
                <a:gd name="T10" fmla="*/ 70 w 70"/>
                <a:gd name="T11" fmla="*/ 10 h 86"/>
                <a:gd name="T12" fmla="*/ 63 w 70"/>
                <a:gd name="T13" fmla="*/ 12 h 86"/>
              </a:gdLst>
              <a:ahLst/>
              <a:cxnLst>
                <a:cxn ang="0">
                  <a:pos x="T0" y="T1"/>
                </a:cxn>
                <a:cxn ang="0">
                  <a:pos x="T2" y="T3"/>
                </a:cxn>
                <a:cxn ang="0">
                  <a:pos x="T4" y="T5"/>
                </a:cxn>
                <a:cxn ang="0">
                  <a:pos x="T6" y="T7"/>
                </a:cxn>
                <a:cxn ang="0">
                  <a:pos x="T8" y="T9"/>
                </a:cxn>
                <a:cxn ang="0">
                  <a:pos x="T10" y="T11"/>
                </a:cxn>
                <a:cxn ang="0">
                  <a:pos x="T12" y="T13"/>
                </a:cxn>
              </a:cxnLst>
              <a:rect l="0" t="0" r="r" b="b"/>
              <a:pathLst>
                <a:path w="70" h="86">
                  <a:moveTo>
                    <a:pt x="63" y="12"/>
                  </a:moveTo>
                  <a:cubicBezTo>
                    <a:pt x="56" y="25"/>
                    <a:pt x="29" y="52"/>
                    <a:pt x="15" y="58"/>
                  </a:cubicBezTo>
                  <a:cubicBezTo>
                    <a:pt x="0" y="64"/>
                    <a:pt x="17" y="76"/>
                    <a:pt x="17" y="76"/>
                  </a:cubicBezTo>
                  <a:cubicBezTo>
                    <a:pt x="17" y="76"/>
                    <a:pt x="24" y="86"/>
                    <a:pt x="33" y="73"/>
                  </a:cubicBezTo>
                  <a:cubicBezTo>
                    <a:pt x="43" y="60"/>
                    <a:pt x="59" y="40"/>
                    <a:pt x="70" y="14"/>
                  </a:cubicBezTo>
                  <a:cubicBezTo>
                    <a:pt x="70" y="12"/>
                    <a:pt x="70" y="10"/>
                    <a:pt x="70" y="10"/>
                  </a:cubicBezTo>
                  <a:cubicBezTo>
                    <a:pt x="70" y="10"/>
                    <a:pt x="70" y="0"/>
                    <a:pt x="63" y="12"/>
                  </a:cubicBezTo>
                  <a:close/>
                </a:path>
              </a:pathLst>
            </a:custGeom>
            <a:grpFill/>
            <a:ln>
              <a:noFill/>
            </a:ln>
          </p:spPr>
          <p:txBody>
            <a:bodyPr anchor="ctr"/>
            <a:lstStyle/>
            <a:p>
              <a:pPr algn="ctr"/>
              <a:endParaRPr/>
            </a:p>
          </p:txBody>
        </p:sp>
        <p:sp>
          <p:nvSpPr>
            <p:cNvPr id="1049111" name="îṡḻîḋe"/>
            <p:cNvSpPr/>
            <p:nvPr/>
          </p:nvSpPr>
          <p:spPr bwMode="auto">
            <a:xfrm>
              <a:off x="6817519" y="3032127"/>
              <a:ext cx="271463" cy="246063"/>
            </a:xfrm>
            <a:custGeom>
              <a:avLst/>
              <a:gdLst>
                <a:gd name="T0" fmla="*/ 37 w 52"/>
                <a:gd name="T1" fmla="*/ 2 h 47"/>
                <a:gd name="T2" fmla="*/ 10 w 52"/>
                <a:gd name="T3" fmla="*/ 11 h 47"/>
                <a:gd name="T4" fmla="*/ 6 w 52"/>
                <a:gd name="T5" fmla="*/ 21 h 47"/>
                <a:gd name="T6" fmla="*/ 19 w 52"/>
                <a:gd name="T7" fmla="*/ 29 h 47"/>
                <a:gd name="T8" fmla="*/ 25 w 52"/>
                <a:gd name="T9" fmla="*/ 32 h 47"/>
                <a:gd name="T10" fmla="*/ 20 w 52"/>
                <a:gd name="T11" fmla="*/ 47 h 47"/>
                <a:gd name="T12" fmla="*/ 36 w 52"/>
                <a:gd name="T13" fmla="*/ 41 h 47"/>
                <a:gd name="T14" fmla="*/ 51 w 52"/>
                <a:gd name="T15" fmla="*/ 17 h 47"/>
                <a:gd name="T16" fmla="*/ 37 w 52"/>
                <a:gd name="T17" fmla="*/ 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47">
                  <a:moveTo>
                    <a:pt x="37" y="2"/>
                  </a:moveTo>
                  <a:cubicBezTo>
                    <a:pt x="27" y="5"/>
                    <a:pt x="10" y="11"/>
                    <a:pt x="10" y="11"/>
                  </a:cubicBezTo>
                  <a:cubicBezTo>
                    <a:pt x="10" y="11"/>
                    <a:pt x="0" y="14"/>
                    <a:pt x="6" y="21"/>
                  </a:cubicBezTo>
                  <a:cubicBezTo>
                    <a:pt x="12" y="28"/>
                    <a:pt x="12" y="33"/>
                    <a:pt x="19" y="29"/>
                  </a:cubicBezTo>
                  <a:cubicBezTo>
                    <a:pt x="27" y="26"/>
                    <a:pt x="27" y="28"/>
                    <a:pt x="25" y="32"/>
                  </a:cubicBezTo>
                  <a:cubicBezTo>
                    <a:pt x="24" y="36"/>
                    <a:pt x="19" y="43"/>
                    <a:pt x="20" y="47"/>
                  </a:cubicBezTo>
                  <a:cubicBezTo>
                    <a:pt x="20" y="47"/>
                    <a:pt x="32" y="46"/>
                    <a:pt x="36" y="41"/>
                  </a:cubicBezTo>
                  <a:cubicBezTo>
                    <a:pt x="39" y="35"/>
                    <a:pt x="50" y="24"/>
                    <a:pt x="51" y="17"/>
                  </a:cubicBezTo>
                  <a:cubicBezTo>
                    <a:pt x="52" y="9"/>
                    <a:pt x="46" y="0"/>
                    <a:pt x="37" y="2"/>
                  </a:cubicBezTo>
                  <a:close/>
                </a:path>
              </a:pathLst>
            </a:custGeom>
            <a:grpFill/>
            <a:ln>
              <a:noFill/>
            </a:ln>
          </p:spPr>
          <p:txBody>
            <a:bodyPr anchor="ctr"/>
            <a:lstStyle/>
            <a:p>
              <a:pPr algn="ctr"/>
              <a:endParaRPr/>
            </a:p>
          </p:txBody>
        </p:sp>
        <p:sp>
          <p:nvSpPr>
            <p:cNvPr id="1049112" name="iŝľiḓê"/>
            <p:cNvSpPr/>
            <p:nvPr/>
          </p:nvSpPr>
          <p:spPr bwMode="auto">
            <a:xfrm>
              <a:off x="6792119" y="3273427"/>
              <a:ext cx="228600" cy="150813"/>
            </a:xfrm>
            <a:custGeom>
              <a:avLst/>
              <a:gdLst>
                <a:gd name="T0" fmla="*/ 31 w 44"/>
                <a:gd name="T1" fmla="*/ 3 h 29"/>
                <a:gd name="T2" fmla="*/ 8 w 44"/>
                <a:gd name="T3" fmla="*/ 9 h 29"/>
                <a:gd name="T4" fmla="*/ 7 w 44"/>
                <a:gd name="T5" fmla="*/ 20 h 29"/>
                <a:gd name="T6" fmla="*/ 31 w 44"/>
                <a:gd name="T7" fmla="*/ 23 h 29"/>
                <a:gd name="T8" fmla="*/ 44 w 44"/>
                <a:gd name="T9" fmla="*/ 2 h 29"/>
                <a:gd name="T10" fmla="*/ 31 w 44"/>
                <a:gd name="T11" fmla="*/ 3 h 29"/>
              </a:gdLst>
              <a:ahLst/>
              <a:cxnLst>
                <a:cxn ang="0">
                  <a:pos x="T0" y="T1"/>
                </a:cxn>
                <a:cxn ang="0">
                  <a:pos x="T2" y="T3"/>
                </a:cxn>
                <a:cxn ang="0">
                  <a:pos x="T4" y="T5"/>
                </a:cxn>
                <a:cxn ang="0">
                  <a:pos x="T6" y="T7"/>
                </a:cxn>
                <a:cxn ang="0">
                  <a:pos x="T8" y="T9"/>
                </a:cxn>
                <a:cxn ang="0">
                  <a:pos x="T10" y="T11"/>
                </a:cxn>
              </a:cxnLst>
              <a:rect l="0" t="0" r="r" b="b"/>
              <a:pathLst>
                <a:path w="44" h="29">
                  <a:moveTo>
                    <a:pt x="31" y="3"/>
                  </a:moveTo>
                  <a:cubicBezTo>
                    <a:pt x="24" y="6"/>
                    <a:pt x="8" y="9"/>
                    <a:pt x="8" y="9"/>
                  </a:cubicBezTo>
                  <a:cubicBezTo>
                    <a:pt x="8" y="9"/>
                    <a:pt x="0" y="13"/>
                    <a:pt x="7" y="20"/>
                  </a:cubicBezTo>
                  <a:cubicBezTo>
                    <a:pt x="13" y="27"/>
                    <a:pt x="22" y="29"/>
                    <a:pt x="31" y="23"/>
                  </a:cubicBezTo>
                  <a:cubicBezTo>
                    <a:pt x="41" y="17"/>
                    <a:pt x="43" y="13"/>
                    <a:pt x="44" y="2"/>
                  </a:cubicBezTo>
                  <a:cubicBezTo>
                    <a:pt x="44" y="2"/>
                    <a:pt x="38" y="0"/>
                    <a:pt x="31" y="3"/>
                  </a:cubicBezTo>
                  <a:close/>
                </a:path>
              </a:pathLst>
            </a:custGeom>
            <a:grpFill/>
            <a:ln>
              <a:noFill/>
            </a:ln>
          </p:spPr>
          <p:txBody>
            <a:bodyPr anchor="ctr"/>
            <a:lstStyle/>
            <a:p>
              <a:pPr algn="ctr"/>
              <a:endParaRPr/>
            </a:p>
          </p:txBody>
        </p:sp>
        <p:sp>
          <p:nvSpPr>
            <p:cNvPr id="1049113" name="ïŝľîḋe"/>
            <p:cNvSpPr/>
            <p:nvPr/>
          </p:nvSpPr>
          <p:spPr bwMode="auto">
            <a:xfrm>
              <a:off x="7363619" y="2876552"/>
              <a:ext cx="566738" cy="625475"/>
            </a:xfrm>
            <a:custGeom>
              <a:avLst/>
              <a:gdLst>
                <a:gd name="T0" fmla="*/ 108 w 109"/>
                <a:gd name="T1" fmla="*/ 54 h 120"/>
                <a:gd name="T2" fmla="*/ 97 w 109"/>
                <a:gd name="T3" fmla="*/ 52 h 120"/>
                <a:gd name="T4" fmla="*/ 84 w 109"/>
                <a:gd name="T5" fmla="*/ 58 h 120"/>
                <a:gd name="T6" fmla="*/ 89 w 109"/>
                <a:gd name="T7" fmla="*/ 43 h 120"/>
                <a:gd name="T8" fmla="*/ 85 w 109"/>
                <a:gd name="T9" fmla="*/ 10 h 120"/>
                <a:gd name="T10" fmla="*/ 70 w 109"/>
                <a:gd name="T11" fmla="*/ 16 h 120"/>
                <a:gd name="T12" fmla="*/ 68 w 109"/>
                <a:gd name="T13" fmla="*/ 53 h 120"/>
                <a:gd name="T14" fmla="*/ 53 w 109"/>
                <a:gd name="T15" fmla="*/ 72 h 120"/>
                <a:gd name="T16" fmla="*/ 11 w 109"/>
                <a:gd name="T17" fmla="*/ 79 h 120"/>
                <a:gd name="T18" fmla="*/ 2 w 109"/>
                <a:gd name="T19" fmla="*/ 89 h 120"/>
                <a:gd name="T20" fmla="*/ 20 w 109"/>
                <a:gd name="T21" fmla="*/ 100 h 120"/>
                <a:gd name="T22" fmla="*/ 31 w 109"/>
                <a:gd name="T23" fmla="*/ 98 h 120"/>
                <a:gd name="T24" fmla="*/ 41 w 109"/>
                <a:gd name="T25" fmla="*/ 94 h 120"/>
                <a:gd name="T26" fmla="*/ 49 w 109"/>
                <a:gd name="T27" fmla="*/ 90 h 120"/>
                <a:gd name="T28" fmla="*/ 54 w 109"/>
                <a:gd name="T29" fmla="*/ 92 h 120"/>
                <a:gd name="T30" fmla="*/ 32 w 109"/>
                <a:gd name="T31" fmla="*/ 110 h 120"/>
                <a:gd name="T32" fmla="*/ 35 w 109"/>
                <a:gd name="T33" fmla="*/ 119 h 120"/>
                <a:gd name="T34" fmla="*/ 70 w 109"/>
                <a:gd name="T35" fmla="*/ 92 h 120"/>
                <a:gd name="T36" fmla="*/ 89 w 109"/>
                <a:gd name="T37" fmla="*/ 72 h 120"/>
                <a:gd name="T38" fmla="*/ 108 w 109"/>
                <a:gd name="T39" fmla="*/ 5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120">
                  <a:moveTo>
                    <a:pt x="108" y="54"/>
                  </a:moveTo>
                  <a:cubicBezTo>
                    <a:pt x="109" y="45"/>
                    <a:pt x="101" y="49"/>
                    <a:pt x="97" y="52"/>
                  </a:cubicBezTo>
                  <a:cubicBezTo>
                    <a:pt x="94" y="54"/>
                    <a:pt x="86" y="57"/>
                    <a:pt x="84" y="58"/>
                  </a:cubicBezTo>
                  <a:cubicBezTo>
                    <a:pt x="84" y="58"/>
                    <a:pt x="86" y="48"/>
                    <a:pt x="89" y="43"/>
                  </a:cubicBezTo>
                  <a:cubicBezTo>
                    <a:pt x="92" y="37"/>
                    <a:pt x="96" y="21"/>
                    <a:pt x="85" y="10"/>
                  </a:cubicBezTo>
                  <a:cubicBezTo>
                    <a:pt x="74" y="0"/>
                    <a:pt x="72" y="5"/>
                    <a:pt x="70" y="16"/>
                  </a:cubicBezTo>
                  <a:cubicBezTo>
                    <a:pt x="67" y="26"/>
                    <a:pt x="72" y="36"/>
                    <a:pt x="68" y="53"/>
                  </a:cubicBezTo>
                  <a:cubicBezTo>
                    <a:pt x="64" y="70"/>
                    <a:pt x="64" y="68"/>
                    <a:pt x="53" y="72"/>
                  </a:cubicBezTo>
                  <a:cubicBezTo>
                    <a:pt x="42" y="76"/>
                    <a:pt x="27" y="81"/>
                    <a:pt x="11" y="79"/>
                  </a:cubicBezTo>
                  <a:cubicBezTo>
                    <a:pt x="3" y="78"/>
                    <a:pt x="0" y="75"/>
                    <a:pt x="2" y="89"/>
                  </a:cubicBezTo>
                  <a:cubicBezTo>
                    <a:pt x="2" y="89"/>
                    <a:pt x="4" y="97"/>
                    <a:pt x="20" y="100"/>
                  </a:cubicBezTo>
                  <a:cubicBezTo>
                    <a:pt x="24" y="101"/>
                    <a:pt x="27" y="99"/>
                    <a:pt x="31" y="98"/>
                  </a:cubicBezTo>
                  <a:cubicBezTo>
                    <a:pt x="35" y="98"/>
                    <a:pt x="38" y="96"/>
                    <a:pt x="41" y="94"/>
                  </a:cubicBezTo>
                  <a:cubicBezTo>
                    <a:pt x="46" y="92"/>
                    <a:pt x="49" y="90"/>
                    <a:pt x="49" y="90"/>
                  </a:cubicBezTo>
                  <a:cubicBezTo>
                    <a:pt x="49" y="90"/>
                    <a:pt x="55" y="89"/>
                    <a:pt x="54" y="92"/>
                  </a:cubicBezTo>
                  <a:cubicBezTo>
                    <a:pt x="53" y="95"/>
                    <a:pt x="47" y="104"/>
                    <a:pt x="32" y="110"/>
                  </a:cubicBezTo>
                  <a:cubicBezTo>
                    <a:pt x="17" y="116"/>
                    <a:pt x="29" y="120"/>
                    <a:pt x="35" y="119"/>
                  </a:cubicBezTo>
                  <a:cubicBezTo>
                    <a:pt x="40" y="118"/>
                    <a:pt x="61" y="116"/>
                    <a:pt x="70" y="92"/>
                  </a:cubicBezTo>
                  <a:cubicBezTo>
                    <a:pt x="80" y="69"/>
                    <a:pt x="89" y="72"/>
                    <a:pt x="89" y="72"/>
                  </a:cubicBezTo>
                  <a:cubicBezTo>
                    <a:pt x="89" y="72"/>
                    <a:pt x="107" y="63"/>
                    <a:pt x="108" y="54"/>
                  </a:cubicBezTo>
                  <a:close/>
                </a:path>
              </a:pathLst>
            </a:custGeom>
            <a:grpFill/>
            <a:ln>
              <a:noFill/>
            </a:ln>
          </p:spPr>
          <p:txBody>
            <a:bodyPr anchor="ctr"/>
            <a:lstStyle/>
            <a:p>
              <a:pPr algn="ctr"/>
              <a:endParaRPr/>
            </a:p>
          </p:txBody>
        </p:sp>
        <p:sp>
          <p:nvSpPr>
            <p:cNvPr id="1049114" name="ïsļidé"/>
            <p:cNvSpPr/>
            <p:nvPr/>
          </p:nvSpPr>
          <p:spPr bwMode="auto">
            <a:xfrm>
              <a:off x="7809707" y="3346452"/>
              <a:ext cx="161925" cy="187325"/>
            </a:xfrm>
            <a:custGeom>
              <a:avLst/>
              <a:gdLst>
                <a:gd name="T0" fmla="*/ 17 w 31"/>
                <a:gd name="T1" fmla="*/ 6 h 36"/>
                <a:gd name="T2" fmla="*/ 3 w 31"/>
                <a:gd name="T3" fmla="*/ 7 h 36"/>
                <a:gd name="T4" fmla="*/ 9 w 31"/>
                <a:gd name="T5" fmla="*/ 27 h 36"/>
                <a:gd name="T6" fmla="*/ 12 w 31"/>
                <a:gd name="T7" fmla="*/ 36 h 36"/>
                <a:gd name="T8" fmla="*/ 26 w 31"/>
                <a:gd name="T9" fmla="*/ 17 h 36"/>
                <a:gd name="T10" fmla="*/ 17 w 31"/>
                <a:gd name="T11" fmla="*/ 6 h 36"/>
              </a:gdLst>
              <a:ahLst/>
              <a:cxnLst>
                <a:cxn ang="0">
                  <a:pos x="T0" y="T1"/>
                </a:cxn>
                <a:cxn ang="0">
                  <a:pos x="T2" y="T3"/>
                </a:cxn>
                <a:cxn ang="0">
                  <a:pos x="T4" y="T5"/>
                </a:cxn>
                <a:cxn ang="0">
                  <a:pos x="T6" y="T7"/>
                </a:cxn>
                <a:cxn ang="0">
                  <a:pos x="T8" y="T9"/>
                </a:cxn>
                <a:cxn ang="0">
                  <a:pos x="T10" y="T11"/>
                </a:cxn>
              </a:cxnLst>
              <a:rect l="0" t="0" r="r" b="b"/>
              <a:pathLst>
                <a:path w="31" h="36">
                  <a:moveTo>
                    <a:pt x="17" y="6"/>
                  </a:moveTo>
                  <a:cubicBezTo>
                    <a:pt x="17" y="6"/>
                    <a:pt x="6" y="0"/>
                    <a:pt x="3" y="7"/>
                  </a:cubicBezTo>
                  <a:cubicBezTo>
                    <a:pt x="0" y="14"/>
                    <a:pt x="6" y="23"/>
                    <a:pt x="9" y="27"/>
                  </a:cubicBezTo>
                  <a:cubicBezTo>
                    <a:pt x="12" y="31"/>
                    <a:pt x="5" y="36"/>
                    <a:pt x="12" y="36"/>
                  </a:cubicBezTo>
                  <a:cubicBezTo>
                    <a:pt x="20" y="36"/>
                    <a:pt x="31" y="33"/>
                    <a:pt x="26" y="17"/>
                  </a:cubicBezTo>
                  <a:cubicBezTo>
                    <a:pt x="23" y="10"/>
                    <a:pt x="17" y="6"/>
                    <a:pt x="17" y="6"/>
                  </a:cubicBezTo>
                  <a:close/>
                </a:path>
              </a:pathLst>
            </a:custGeom>
            <a:grpFill/>
            <a:ln>
              <a:noFill/>
            </a:ln>
          </p:spPr>
          <p:txBody>
            <a:bodyPr anchor="ctr"/>
            <a:lstStyle/>
            <a:p>
              <a:pPr algn="ctr"/>
              <a:endParaRPr/>
            </a:p>
          </p:txBody>
        </p:sp>
        <p:sp>
          <p:nvSpPr>
            <p:cNvPr id="1049115" name="îşḷiḓê"/>
            <p:cNvSpPr/>
            <p:nvPr/>
          </p:nvSpPr>
          <p:spPr bwMode="auto">
            <a:xfrm>
              <a:off x="8266907" y="3121027"/>
              <a:ext cx="93663" cy="146050"/>
            </a:xfrm>
            <a:custGeom>
              <a:avLst/>
              <a:gdLst>
                <a:gd name="T0" fmla="*/ 11 w 18"/>
                <a:gd name="T1" fmla="*/ 27 h 28"/>
                <a:gd name="T2" fmla="*/ 17 w 18"/>
                <a:gd name="T3" fmla="*/ 10 h 28"/>
                <a:gd name="T4" fmla="*/ 14 w 18"/>
                <a:gd name="T5" fmla="*/ 4 h 28"/>
                <a:gd name="T6" fmla="*/ 8 w 18"/>
                <a:gd name="T7" fmla="*/ 0 h 28"/>
                <a:gd name="T8" fmla="*/ 1 w 18"/>
                <a:gd name="T9" fmla="*/ 12 h 28"/>
                <a:gd name="T10" fmla="*/ 11 w 18"/>
                <a:gd name="T11" fmla="*/ 27 h 28"/>
              </a:gdLst>
              <a:ahLst/>
              <a:cxnLst>
                <a:cxn ang="0">
                  <a:pos x="T0" y="T1"/>
                </a:cxn>
                <a:cxn ang="0">
                  <a:pos x="T2" y="T3"/>
                </a:cxn>
                <a:cxn ang="0">
                  <a:pos x="T4" y="T5"/>
                </a:cxn>
                <a:cxn ang="0">
                  <a:pos x="T6" y="T7"/>
                </a:cxn>
                <a:cxn ang="0">
                  <a:pos x="T8" y="T9"/>
                </a:cxn>
                <a:cxn ang="0">
                  <a:pos x="T10" y="T11"/>
                </a:cxn>
              </a:cxnLst>
              <a:rect l="0" t="0" r="r" b="b"/>
              <a:pathLst>
                <a:path w="18" h="28">
                  <a:moveTo>
                    <a:pt x="11" y="27"/>
                  </a:moveTo>
                  <a:cubicBezTo>
                    <a:pt x="15" y="25"/>
                    <a:pt x="18" y="21"/>
                    <a:pt x="17" y="10"/>
                  </a:cubicBezTo>
                  <a:cubicBezTo>
                    <a:pt x="16" y="7"/>
                    <a:pt x="15" y="6"/>
                    <a:pt x="14" y="4"/>
                  </a:cubicBezTo>
                  <a:cubicBezTo>
                    <a:pt x="11" y="2"/>
                    <a:pt x="9" y="0"/>
                    <a:pt x="8" y="0"/>
                  </a:cubicBezTo>
                  <a:cubicBezTo>
                    <a:pt x="6" y="0"/>
                    <a:pt x="0" y="2"/>
                    <a:pt x="1" y="12"/>
                  </a:cubicBezTo>
                  <a:cubicBezTo>
                    <a:pt x="2" y="21"/>
                    <a:pt x="7" y="28"/>
                    <a:pt x="11" y="27"/>
                  </a:cubicBezTo>
                  <a:close/>
                </a:path>
              </a:pathLst>
            </a:custGeom>
            <a:grpFill/>
            <a:ln>
              <a:noFill/>
            </a:ln>
          </p:spPr>
          <p:txBody>
            <a:bodyPr anchor="ctr"/>
            <a:lstStyle/>
            <a:p>
              <a:pPr algn="ctr"/>
              <a:endParaRPr/>
            </a:p>
          </p:txBody>
        </p:sp>
        <p:sp>
          <p:nvSpPr>
            <p:cNvPr id="1049116" name="íşlîḑê"/>
            <p:cNvSpPr/>
            <p:nvPr/>
          </p:nvSpPr>
          <p:spPr bwMode="auto">
            <a:xfrm>
              <a:off x="8209757" y="2776539"/>
              <a:ext cx="623888" cy="846138"/>
            </a:xfrm>
            <a:custGeom>
              <a:avLst/>
              <a:gdLst>
                <a:gd name="T0" fmla="*/ 100 w 120"/>
                <a:gd name="T1" fmla="*/ 60 h 162"/>
                <a:gd name="T2" fmla="*/ 107 w 120"/>
                <a:gd name="T3" fmla="*/ 27 h 162"/>
                <a:gd name="T4" fmla="*/ 95 w 120"/>
                <a:gd name="T5" fmla="*/ 23 h 162"/>
                <a:gd name="T6" fmla="*/ 91 w 120"/>
                <a:gd name="T7" fmla="*/ 3 h 162"/>
                <a:gd name="T8" fmla="*/ 84 w 120"/>
                <a:gd name="T9" fmla="*/ 9 h 162"/>
                <a:gd name="T10" fmla="*/ 77 w 120"/>
                <a:gd name="T11" fmla="*/ 19 h 162"/>
                <a:gd name="T12" fmla="*/ 69 w 120"/>
                <a:gd name="T13" fmla="*/ 19 h 162"/>
                <a:gd name="T14" fmla="*/ 56 w 120"/>
                <a:gd name="T15" fmla="*/ 28 h 162"/>
                <a:gd name="T16" fmla="*/ 60 w 120"/>
                <a:gd name="T17" fmla="*/ 33 h 162"/>
                <a:gd name="T18" fmla="*/ 59 w 120"/>
                <a:gd name="T19" fmla="*/ 43 h 162"/>
                <a:gd name="T20" fmla="*/ 50 w 120"/>
                <a:gd name="T21" fmla="*/ 52 h 162"/>
                <a:gd name="T22" fmla="*/ 52 w 120"/>
                <a:gd name="T23" fmla="*/ 60 h 162"/>
                <a:gd name="T24" fmla="*/ 48 w 120"/>
                <a:gd name="T25" fmla="*/ 56 h 162"/>
                <a:gd name="T26" fmla="*/ 32 w 120"/>
                <a:gd name="T27" fmla="*/ 37 h 162"/>
                <a:gd name="T28" fmla="*/ 26 w 120"/>
                <a:gd name="T29" fmla="*/ 50 h 162"/>
                <a:gd name="T30" fmla="*/ 33 w 120"/>
                <a:gd name="T31" fmla="*/ 76 h 162"/>
                <a:gd name="T32" fmla="*/ 45 w 120"/>
                <a:gd name="T33" fmla="*/ 77 h 162"/>
                <a:gd name="T34" fmla="*/ 58 w 120"/>
                <a:gd name="T35" fmla="*/ 72 h 162"/>
                <a:gd name="T36" fmla="*/ 62 w 120"/>
                <a:gd name="T37" fmla="*/ 75 h 162"/>
                <a:gd name="T38" fmla="*/ 22 w 120"/>
                <a:gd name="T39" fmla="*/ 101 h 162"/>
                <a:gd name="T40" fmla="*/ 25 w 120"/>
                <a:gd name="T41" fmla="*/ 111 h 162"/>
                <a:gd name="T42" fmla="*/ 55 w 120"/>
                <a:gd name="T43" fmla="*/ 100 h 162"/>
                <a:gd name="T44" fmla="*/ 59 w 120"/>
                <a:gd name="T45" fmla="*/ 103 h 162"/>
                <a:gd name="T46" fmla="*/ 39 w 120"/>
                <a:gd name="T47" fmla="*/ 119 h 162"/>
                <a:gd name="T48" fmla="*/ 12 w 120"/>
                <a:gd name="T49" fmla="*/ 128 h 162"/>
                <a:gd name="T50" fmla="*/ 7 w 120"/>
                <a:gd name="T51" fmla="*/ 136 h 162"/>
                <a:gd name="T52" fmla="*/ 30 w 120"/>
                <a:gd name="T53" fmla="*/ 141 h 162"/>
                <a:gd name="T54" fmla="*/ 55 w 120"/>
                <a:gd name="T55" fmla="*/ 136 h 162"/>
                <a:gd name="T56" fmla="*/ 43 w 120"/>
                <a:gd name="T57" fmla="*/ 148 h 162"/>
                <a:gd name="T58" fmla="*/ 50 w 120"/>
                <a:gd name="T59" fmla="*/ 158 h 162"/>
                <a:gd name="T60" fmla="*/ 71 w 120"/>
                <a:gd name="T61" fmla="*/ 149 h 162"/>
                <a:gd name="T62" fmla="*/ 71 w 120"/>
                <a:gd name="T63" fmla="*/ 125 h 162"/>
                <a:gd name="T64" fmla="*/ 79 w 120"/>
                <a:gd name="T65" fmla="*/ 120 h 162"/>
                <a:gd name="T66" fmla="*/ 75 w 120"/>
                <a:gd name="T67" fmla="*/ 102 h 162"/>
                <a:gd name="T68" fmla="*/ 96 w 120"/>
                <a:gd name="T69" fmla="*/ 86 h 162"/>
                <a:gd name="T70" fmla="*/ 102 w 120"/>
                <a:gd name="T71" fmla="*/ 75 h 162"/>
                <a:gd name="T72" fmla="*/ 100 w 120"/>
                <a:gd name="T73" fmla="*/ 60 h 162"/>
                <a:gd name="T74" fmla="*/ 90 w 120"/>
                <a:gd name="T75" fmla="*/ 49 h 162"/>
                <a:gd name="T76" fmla="*/ 86 w 120"/>
                <a:gd name="T77" fmla="*/ 53 h 162"/>
                <a:gd name="T78" fmla="*/ 83 w 120"/>
                <a:gd name="T79" fmla="*/ 53 h 162"/>
                <a:gd name="T80" fmla="*/ 80 w 120"/>
                <a:gd name="T81" fmla="*/ 48 h 162"/>
                <a:gd name="T82" fmla="*/ 89 w 120"/>
                <a:gd name="T83" fmla="*/ 44 h 162"/>
                <a:gd name="T84" fmla="*/ 90 w 120"/>
                <a:gd name="T85" fmla="*/ 4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162">
                  <a:moveTo>
                    <a:pt x="100" y="60"/>
                  </a:moveTo>
                  <a:cubicBezTo>
                    <a:pt x="108" y="50"/>
                    <a:pt x="120" y="40"/>
                    <a:pt x="107" y="27"/>
                  </a:cubicBezTo>
                  <a:cubicBezTo>
                    <a:pt x="107" y="27"/>
                    <a:pt x="105" y="24"/>
                    <a:pt x="95" y="23"/>
                  </a:cubicBezTo>
                  <a:cubicBezTo>
                    <a:pt x="95" y="23"/>
                    <a:pt x="105" y="8"/>
                    <a:pt x="91" y="3"/>
                  </a:cubicBezTo>
                  <a:cubicBezTo>
                    <a:pt x="91" y="3"/>
                    <a:pt x="88" y="0"/>
                    <a:pt x="84" y="9"/>
                  </a:cubicBezTo>
                  <a:cubicBezTo>
                    <a:pt x="80" y="17"/>
                    <a:pt x="77" y="17"/>
                    <a:pt x="77" y="19"/>
                  </a:cubicBezTo>
                  <a:cubicBezTo>
                    <a:pt x="77" y="21"/>
                    <a:pt x="74" y="21"/>
                    <a:pt x="69" y="19"/>
                  </a:cubicBezTo>
                  <a:cubicBezTo>
                    <a:pt x="64" y="17"/>
                    <a:pt x="56" y="19"/>
                    <a:pt x="56" y="28"/>
                  </a:cubicBezTo>
                  <a:cubicBezTo>
                    <a:pt x="56" y="28"/>
                    <a:pt x="56" y="31"/>
                    <a:pt x="60" y="33"/>
                  </a:cubicBezTo>
                  <a:cubicBezTo>
                    <a:pt x="63" y="36"/>
                    <a:pt x="66" y="37"/>
                    <a:pt x="59" y="43"/>
                  </a:cubicBezTo>
                  <a:cubicBezTo>
                    <a:pt x="53" y="49"/>
                    <a:pt x="50" y="40"/>
                    <a:pt x="50" y="52"/>
                  </a:cubicBezTo>
                  <a:cubicBezTo>
                    <a:pt x="50" y="52"/>
                    <a:pt x="57" y="57"/>
                    <a:pt x="52" y="60"/>
                  </a:cubicBezTo>
                  <a:cubicBezTo>
                    <a:pt x="47" y="63"/>
                    <a:pt x="48" y="59"/>
                    <a:pt x="48" y="56"/>
                  </a:cubicBezTo>
                  <a:cubicBezTo>
                    <a:pt x="48" y="59"/>
                    <a:pt x="43" y="42"/>
                    <a:pt x="32" y="37"/>
                  </a:cubicBezTo>
                  <a:cubicBezTo>
                    <a:pt x="30" y="37"/>
                    <a:pt x="24" y="37"/>
                    <a:pt x="26" y="50"/>
                  </a:cubicBezTo>
                  <a:cubicBezTo>
                    <a:pt x="28" y="63"/>
                    <a:pt x="32" y="66"/>
                    <a:pt x="33" y="76"/>
                  </a:cubicBezTo>
                  <a:cubicBezTo>
                    <a:pt x="33" y="87"/>
                    <a:pt x="43" y="82"/>
                    <a:pt x="45" y="77"/>
                  </a:cubicBezTo>
                  <a:cubicBezTo>
                    <a:pt x="46" y="72"/>
                    <a:pt x="58" y="72"/>
                    <a:pt x="58" y="72"/>
                  </a:cubicBezTo>
                  <a:cubicBezTo>
                    <a:pt x="58" y="72"/>
                    <a:pt x="68" y="71"/>
                    <a:pt x="62" y="75"/>
                  </a:cubicBezTo>
                  <a:cubicBezTo>
                    <a:pt x="56" y="80"/>
                    <a:pt x="22" y="101"/>
                    <a:pt x="22" y="101"/>
                  </a:cubicBezTo>
                  <a:cubicBezTo>
                    <a:pt x="22" y="101"/>
                    <a:pt x="9" y="108"/>
                    <a:pt x="25" y="111"/>
                  </a:cubicBezTo>
                  <a:cubicBezTo>
                    <a:pt x="42" y="113"/>
                    <a:pt x="55" y="100"/>
                    <a:pt x="55" y="100"/>
                  </a:cubicBezTo>
                  <a:cubicBezTo>
                    <a:pt x="55" y="100"/>
                    <a:pt x="61" y="95"/>
                    <a:pt x="59" y="103"/>
                  </a:cubicBezTo>
                  <a:cubicBezTo>
                    <a:pt x="56" y="111"/>
                    <a:pt x="39" y="119"/>
                    <a:pt x="39" y="119"/>
                  </a:cubicBezTo>
                  <a:cubicBezTo>
                    <a:pt x="39" y="119"/>
                    <a:pt x="23" y="125"/>
                    <a:pt x="12" y="128"/>
                  </a:cubicBezTo>
                  <a:cubicBezTo>
                    <a:pt x="0" y="130"/>
                    <a:pt x="4" y="130"/>
                    <a:pt x="7" y="136"/>
                  </a:cubicBezTo>
                  <a:cubicBezTo>
                    <a:pt x="10" y="143"/>
                    <a:pt x="21" y="147"/>
                    <a:pt x="30" y="141"/>
                  </a:cubicBezTo>
                  <a:cubicBezTo>
                    <a:pt x="38" y="135"/>
                    <a:pt x="56" y="129"/>
                    <a:pt x="55" y="136"/>
                  </a:cubicBezTo>
                  <a:cubicBezTo>
                    <a:pt x="55" y="143"/>
                    <a:pt x="54" y="145"/>
                    <a:pt x="43" y="148"/>
                  </a:cubicBezTo>
                  <a:cubicBezTo>
                    <a:pt x="32" y="152"/>
                    <a:pt x="37" y="154"/>
                    <a:pt x="50" y="158"/>
                  </a:cubicBezTo>
                  <a:cubicBezTo>
                    <a:pt x="63" y="162"/>
                    <a:pt x="71" y="157"/>
                    <a:pt x="71" y="149"/>
                  </a:cubicBezTo>
                  <a:cubicBezTo>
                    <a:pt x="71" y="140"/>
                    <a:pt x="71" y="125"/>
                    <a:pt x="71" y="125"/>
                  </a:cubicBezTo>
                  <a:cubicBezTo>
                    <a:pt x="71" y="125"/>
                    <a:pt x="76" y="121"/>
                    <a:pt x="79" y="120"/>
                  </a:cubicBezTo>
                  <a:cubicBezTo>
                    <a:pt x="82" y="119"/>
                    <a:pt x="85" y="103"/>
                    <a:pt x="75" y="102"/>
                  </a:cubicBezTo>
                  <a:cubicBezTo>
                    <a:pt x="75" y="102"/>
                    <a:pt x="81" y="90"/>
                    <a:pt x="96" y="86"/>
                  </a:cubicBezTo>
                  <a:cubicBezTo>
                    <a:pt x="96" y="86"/>
                    <a:pt x="102" y="84"/>
                    <a:pt x="102" y="75"/>
                  </a:cubicBezTo>
                  <a:cubicBezTo>
                    <a:pt x="102" y="66"/>
                    <a:pt x="91" y="70"/>
                    <a:pt x="100" y="60"/>
                  </a:cubicBezTo>
                  <a:close/>
                  <a:moveTo>
                    <a:pt x="90" y="49"/>
                  </a:moveTo>
                  <a:cubicBezTo>
                    <a:pt x="88" y="51"/>
                    <a:pt x="86" y="53"/>
                    <a:pt x="86" y="53"/>
                  </a:cubicBezTo>
                  <a:cubicBezTo>
                    <a:pt x="85" y="59"/>
                    <a:pt x="85" y="55"/>
                    <a:pt x="83" y="53"/>
                  </a:cubicBezTo>
                  <a:cubicBezTo>
                    <a:pt x="80" y="51"/>
                    <a:pt x="80" y="48"/>
                    <a:pt x="80" y="48"/>
                  </a:cubicBezTo>
                  <a:cubicBezTo>
                    <a:pt x="81" y="38"/>
                    <a:pt x="89" y="44"/>
                    <a:pt x="89" y="44"/>
                  </a:cubicBezTo>
                  <a:cubicBezTo>
                    <a:pt x="89" y="44"/>
                    <a:pt x="92" y="48"/>
                    <a:pt x="90" y="49"/>
                  </a:cubicBezTo>
                  <a:close/>
                </a:path>
              </a:pathLst>
            </a:custGeom>
            <a:grpFill/>
            <a:ln>
              <a:noFill/>
            </a:ln>
          </p:spPr>
          <p:txBody>
            <a:bodyPr anchor="ctr"/>
            <a:lstStyle/>
            <a:p>
              <a:pPr algn="ctr"/>
              <a:endParaRPr/>
            </a:p>
          </p:txBody>
        </p:sp>
        <p:sp>
          <p:nvSpPr>
            <p:cNvPr id="1049117" name="ïş1ïḑè"/>
            <p:cNvSpPr/>
            <p:nvPr/>
          </p:nvSpPr>
          <p:spPr bwMode="auto">
            <a:xfrm>
              <a:off x="5342732" y="3867152"/>
              <a:ext cx="166688" cy="209550"/>
            </a:xfrm>
            <a:custGeom>
              <a:avLst/>
              <a:gdLst>
                <a:gd name="T0" fmla="*/ 0 w 105"/>
                <a:gd name="T1" fmla="*/ 132 h 132"/>
                <a:gd name="T2" fmla="*/ 0 w 105"/>
                <a:gd name="T3" fmla="*/ 109 h 132"/>
                <a:gd name="T4" fmla="*/ 69 w 105"/>
                <a:gd name="T5" fmla="*/ 23 h 132"/>
                <a:gd name="T6" fmla="*/ 7 w 105"/>
                <a:gd name="T7" fmla="*/ 23 h 132"/>
                <a:gd name="T8" fmla="*/ 7 w 105"/>
                <a:gd name="T9" fmla="*/ 0 h 132"/>
                <a:gd name="T10" fmla="*/ 102 w 105"/>
                <a:gd name="T11" fmla="*/ 0 h 132"/>
                <a:gd name="T12" fmla="*/ 102 w 105"/>
                <a:gd name="T13" fmla="*/ 23 h 132"/>
                <a:gd name="T14" fmla="*/ 33 w 105"/>
                <a:gd name="T15" fmla="*/ 112 h 132"/>
                <a:gd name="T16" fmla="*/ 105 w 105"/>
                <a:gd name="T17" fmla="*/ 112 h 132"/>
                <a:gd name="T18" fmla="*/ 105 w 105"/>
                <a:gd name="T19" fmla="*/ 132 h 132"/>
                <a:gd name="T20" fmla="*/ 0 w 105"/>
                <a:gd name="T2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132">
                  <a:moveTo>
                    <a:pt x="0" y="132"/>
                  </a:moveTo>
                  <a:lnTo>
                    <a:pt x="0" y="109"/>
                  </a:lnTo>
                  <a:lnTo>
                    <a:pt x="69" y="23"/>
                  </a:lnTo>
                  <a:lnTo>
                    <a:pt x="7" y="23"/>
                  </a:lnTo>
                  <a:lnTo>
                    <a:pt x="7" y="0"/>
                  </a:lnTo>
                  <a:lnTo>
                    <a:pt x="102" y="0"/>
                  </a:lnTo>
                  <a:lnTo>
                    <a:pt x="102" y="23"/>
                  </a:lnTo>
                  <a:lnTo>
                    <a:pt x="33" y="112"/>
                  </a:lnTo>
                  <a:lnTo>
                    <a:pt x="105" y="112"/>
                  </a:lnTo>
                  <a:lnTo>
                    <a:pt x="105" y="132"/>
                  </a:lnTo>
                  <a:lnTo>
                    <a:pt x="0" y="132"/>
                  </a:lnTo>
                  <a:close/>
                </a:path>
              </a:pathLst>
            </a:custGeom>
            <a:grpFill/>
            <a:ln>
              <a:noFill/>
            </a:ln>
          </p:spPr>
          <p:txBody>
            <a:bodyPr anchor="ctr"/>
            <a:lstStyle/>
            <a:p>
              <a:pPr algn="ctr"/>
              <a:endParaRPr/>
            </a:p>
          </p:txBody>
        </p:sp>
        <p:sp>
          <p:nvSpPr>
            <p:cNvPr id="1049118" name="íśḷîďe"/>
            <p:cNvSpPr/>
            <p:nvPr/>
          </p:nvSpPr>
          <p:spPr bwMode="auto">
            <a:xfrm>
              <a:off x="5550694" y="3867152"/>
              <a:ext cx="166688" cy="209550"/>
            </a:xfrm>
            <a:custGeom>
              <a:avLst/>
              <a:gdLst>
                <a:gd name="T0" fmla="*/ 0 w 105"/>
                <a:gd name="T1" fmla="*/ 132 h 132"/>
                <a:gd name="T2" fmla="*/ 0 w 105"/>
                <a:gd name="T3" fmla="*/ 0 h 132"/>
                <a:gd name="T4" fmla="*/ 30 w 105"/>
                <a:gd name="T5" fmla="*/ 0 h 132"/>
                <a:gd name="T6" fmla="*/ 30 w 105"/>
                <a:gd name="T7" fmla="*/ 53 h 132"/>
                <a:gd name="T8" fmla="*/ 79 w 105"/>
                <a:gd name="T9" fmla="*/ 53 h 132"/>
                <a:gd name="T10" fmla="*/ 79 w 105"/>
                <a:gd name="T11" fmla="*/ 0 h 132"/>
                <a:gd name="T12" fmla="*/ 105 w 105"/>
                <a:gd name="T13" fmla="*/ 0 h 132"/>
                <a:gd name="T14" fmla="*/ 105 w 105"/>
                <a:gd name="T15" fmla="*/ 132 h 132"/>
                <a:gd name="T16" fmla="*/ 79 w 105"/>
                <a:gd name="T17" fmla="*/ 132 h 132"/>
                <a:gd name="T18" fmla="*/ 79 w 105"/>
                <a:gd name="T19" fmla="*/ 76 h 132"/>
                <a:gd name="T20" fmla="*/ 30 w 105"/>
                <a:gd name="T21" fmla="*/ 76 h 132"/>
                <a:gd name="T22" fmla="*/ 30 w 105"/>
                <a:gd name="T23" fmla="*/ 132 h 132"/>
                <a:gd name="T24" fmla="*/ 0 w 105"/>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32">
                  <a:moveTo>
                    <a:pt x="0" y="132"/>
                  </a:moveTo>
                  <a:lnTo>
                    <a:pt x="0" y="0"/>
                  </a:lnTo>
                  <a:lnTo>
                    <a:pt x="30" y="0"/>
                  </a:lnTo>
                  <a:lnTo>
                    <a:pt x="30" y="53"/>
                  </a:lnTo>
                  <a:lnTo>
                    <a:pt x="79" y="53"/>
                  </a:lnTo>
                  <a:lnTo>
                    <a:pt x="79" y="0"/>
                  </a:lnTo>
                  <a:lnTo>
                    <a:pt x="105" y="0"/>
                  </a:lnTo>
                  <a:lnTo>
                    <a:pt x="105" y="132"/>
                  </a:lnTo>
                  <a:lnTo>
                    <a:pt x="79" y="132"/>
                  </a:lnTo>
                  <a:lnTo>
                    <a:pt x="79" y="76"/>
                  </a:lnTo>
                  <a:lnTo>
                    <a:pt x="30" y="76"/>
                  </a:lnTo>
                  <a:lnTo>
                    <a:pt x="30" y="132"/>
                  </a:lnTo>
                  <a:lnTo>
                    <a:pt x="0" y="132"/>
                  </a:lnTo>
                  <a:close/>
                </a:path>
              </a:pathLst>
            </a:custGeom>
            <a:grpFill/>
            <a:ln>
              <a:noFill/>
            </a:ln>
          </p:spPr>
          <p:txBody>
            <a:bodyPr anchor="ctr"/>
            <a:lstStyle/>
            <a:p>
              <a:pPr algn="ctr"/>
              <a:endParaRPr/>
            </a:p>
          </p:txBody>
        </p:sp>
        <p:sp>
          <p:nvSpPr>
            <p:cNvPr id="1049119" name="í$lîdê"/>
            <p:cNvSpPr/>
            <p:nvPr/>
          </p:nvSpPr>
          <p:spPr bwMode="auto">
            <a:xfrm>
              <a:off x="5779294" y="3867152"/>
              <a:ext cx="155575" cy="209550"/>
            </a:xfrm>
            <a:custGeom>
              <a:avLst/>
              <a:gdLst>
                <a:gd name="T0" fmla="*/ 0 w 98"/>
                <a:gd name="T1" fmla="*/ 132 h 132"/>
                <a:gd name="T2" fmla="*/ 0 w 98"/>
                <a:gd name="T3" fmla="*/ 0 h 132"/>
                <a:gd name="T4" fmla="*/ 95 w 98"/>
                <a:gd name="T5" fmla="*/ 0 h 132"/>
                <a:gd name="T6" fmla="*/ 95 w 98"/>
                <a:gd name="T7" fmla="*/ 23 h 132"/>
                <a:gd name="T8" fmla="*/ 26 w 98"/>
                <a:gd name="T9" fmla="*/ 23 h 132"/>
                <a:gd name="T10" fmla="*/ 26 w 98"/>
                <a:gd name="T11" fmla="*/ 53 h 132"/>
                <a:gd name="T12" fmla="*/ 92 w 98"/>
                <a:gd name="T13" fmla="*/ 53 h 132"/>
                <a:gd name="T14" fmla="*/ 92 w 98"/>
                <a:gd name="T15" fmla="*/ 76 h 132"/>
                <a:gd name="T16" fmla="*/ 26 w 98"/>
                <a:gd name="T17" fmla="*/ 76 h 132"/>
                <a:gd name="T18" fmla="*/ 26 w 98"/>
                <a:gd name="T19" fmla="*/ 112 h 132"/>
                <a:gd name="T20" fmla="*/ 98 w 98"/>
                <a:gd name="T21" fmla="*/ 112 h 132"/>
                <a:gd name="T22" fmla="*/ 98 w 98"/>
                <a:gd name="T23" fmla="*/ 132 h 132"/>
                <a:gd name="T24" fmla="*/ 0 w 98"/>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32">
                  <a:moveTo>
                    <a:pt x="0" y="132"/>
                  </a:moveTo>
                  <a:lnTo>
                    <a:pt x="0" y="0"/>
                  </a:lnTo>
                  <a:lnTo>
                    <a:pt x="95" y="0"/>
                  </a:lnTo>
                  <a:lnTo>
                    <a:pt x="95" y="23"/>
                  </a:lnTo>
                  <a:lnTo>
                    <a:pt x="26" y="23"/>
                  </a:lnTo>
                  <a:lnTo>
                    <a:pt x="26" y="53"/>
                  </a:lnTo>
                  <a:lnTo>
                    <a:pt x="92" y="53"/>
                  </a:lnTo>
                  <a:lnTo>
                    <a:pt x="92" y="76"/>
                  </a:lnTo>
                  <a:lnTo>
                    <a:pt x="26" y="76"/>
                  </a:lnTo>
                  <a:lnTo>
                    <a:pt x="26" y="112"/>
                  </a:lnTo>
                  <a:lnTo>
                    <a:pt x="98" y="112"/>
                  </a:lnTo>
                  <a:lnTo>
                    <a:pt x="98" y="132"/>
                  </a:lnTo>
                  <a:lnTo>
                    <a:pt x="0" y="132"/>
                  </a:lnTo>
                  <a:close/>
                </a:path>
              </a:pathLst>
            </a:custGeom>
            <a:grpFill/>
            <a:ln>
              <a:noFill/>
            </a:ln>
          </p:spPr>
          <p:txBody>
            <a:bodyPr anchor="ctr"/>
            <a:lstStyle/>
            <a:p>
              <a:pPr algn="ctr"/>
              <a:endParaRPr/>
            </a:p>
          </p:txBody>
        </p:sp>
        <p:sp>
          <p:nvSpPr>
            <p:cNvPr id="1049120" name="íṥlíďe"/>
            <p:cNvSpPr/>
            <p:nvPr/>
          </p:nvSpPr>
          <p:spPr bwMode="auto">
            <a:xfrm>
              <a:off x="5971382" y="3867152"/>
              <a:ext cx="134938" cy="214313"/>
            </a:xfrm>
            <a:custGeom>
              <a:avLst/>
              <a:gdLst>
                <a:gd name="T0" fmla="*/ 18 w 26"/>
                <a:gd name="T1" fmla="*/ 0 h 41"/>
                <a:gd name="T2" fmla="*/ 26 w 26"/>
                <a:gd name="T3" fmla="*/ 0 h 41"/>
                <a:gd name="T4" fmla="*/ 26 w 26"/>
                <a:gd name="T5" fmla="*/ 26 h 41"/>
                <a:gd name="T6" fmla="*/ 25 w 26"/>
                <a:gd name="T7" fmla="*/ 33 h 41"/>
                <a:gd name="T8" fmla="*/ 20 w 26"/>
                <a:gd name="T9" fmla="*/ 39 h 41"/>
                <a:gd name="T10" fmla="*/ 12 w 26"/>
                <a:gd name="T11" fmla="*/ 41 h 41"/>
                <a:gd name="T12" fmla="*/ 3 w 26"/>
                <a:gd name="T13" fmla="*/ 38 h 41"/>
                <a:gd name="T14" fmla="*/ 0 w 26"/>
                <a:gd name="T15" fmla="*/ 28 h 41"/>
                <a:gd name="T16" fmla="*/ 8 w 26"/>
                <a:gd name="T17" fmla="*/ 27 h 41"/>
                <a:gd name="T18" fmla="*/ 9 w 26"/>
                <a:gd name="T19" fmla="*/ 32 h 41"/>
                <a:gd name="T20" fmla="*/ 13 w 26"/>
                <a:gd name="T21" fmla="*/ 34 h 41"/>
                <a:gd name="T22" fmla="*/ 16 w 26"/>
                <a:gd name="T23" fmla="*/ 33 h 41"/>
                <a:gd name="T24" fmla="*/ 18 w 26"/>
                <a:gd name="T25" fmla="*/ 26 h 41"/>
                <a:gd name="T26" fmla="*/ 18 w 26"/>
                <a:gd name="T2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41">
                  <a:moveTo>
                    <a:pt x="18" y="0"/>
                  </a:moveTo>
                  <a:cubicBezTo>
                    <a:pt x="26" y="0"/>
                    <a:pt x="26" y="0"/>
                    <a:pt x="26" y="0"/>
                  </a:cubicBezTo>
                  <a:cubicBezTo>
                    <a:pt x="26" y="26"/>
                    <a:pt x="26" y="26"/>
                    <a:pt x="26" y="26"/>
                  </a:cubicBezTo>
                  <a:cubicBezTo>
                    <a:pt x="26" y="29"/>
                    <a:pt x="25" y="32"/>
                    <a:pt x="25" y="33"/>
                  </a:cubicBezTo>
                  <a:cubicBezTo>
                    <a:pt x="24" y="36"/>
                    <a:pt x="23" y="37"/>
                    <a:pt x="20" y="39"/>
                  </a:cubicBezTo>
                  <a:cubicBezTo>
                    <a:pt x="18" y="40"/>
                    <a:pt x="16" y="41"/>
                    <a:pt x="12" y="41"/>
                  </a:cubicBezTo>
                  <a:cubicBezTo>
                    <a:pt x="8" y="41"/>
                    <a:pt x="5" y="40"/>
                    <a:pt x="3" y="38"/>
                  </a:cubicBezTo>
                  <a:cubicBezTo>
                    <a:pt x="1" y="35"/>
                    <a:pt x="0" y="32"/>
                    <a:pt x="0" y="28"/>
                  </a:cubicBezTo>
                  <a:cubicBezTo>
                    <a:pt x="8" y="27"/>
                    <a:pt x="8" y="27"/>
                    <a:pt x="8" y="27"/>
                  </a:cubicBezTo>
                  <a:cubicBezTo>
                    <a:pt x="8" y="29"/>
                    <a:pt x="8" y="31"/>
                    <a:pt x="9" y="32"/>
                  </a:cubicBezTo>
                  <a:cubicBezTo>
                    <a:pt x="10" y="33"/>
                    <a:pt x="11" y="34"/>
                    <a:pt x="13" y="34"/>
                  </a:cubicBezTo>
                  <a:cubicBezTo>
                    <a:pt x="14" y="34"/>
                    <a:pt x="16" y="34"/>
                    <a:pt x="16" y="33"/>
                  </a:cubicBezTo>
                  <a:cubicBezTo>
                    <a:pt x="17" y="32"/>
                    <a:pt x="18" y="29"/>
                    <a:pt x="18" y="26"/>
                  </a:cubicBezTo>
                  <a:lnTo>
                    <a:pt x="18" y="0"/>
                  </a:lnTo>
                  <a:close/>
                </a:path>
              </a:pathLst>
            </a:custGeom>
            <a:grpFill/>
            <a:ln>
              <a:noFill/>
            </a:ln>
          </p:spPr>
          <p:txBody>
            <a:bodyPr anchor="ctr"/>
            <a:lstStyle/>
            <a:p>
              <a:pPr algn="ctr"/>
              <a:endParaRPr/>
            </a:p>
          </p:txBody>
        </p:sp>
        <p:sp>
          <p:nvSpPr>
            <p:cNvPr id="1049121" name="íşḻîḑé"/>
            <p:cNvSpPr/>
            <p:nvPr/>
          </p:nvSpPr>
          <p:spPr bwMode="auto">
            <a:xfrm>
              <a:off x="6163469" y="3867152"/>
              <a:ext cx="41275" cy="209550"/>
            </a:xfrm>
            <a:prstGeom prst="rect">
              <a:avLst/>
            </a:prstGeom>
            <a:grpFill/>
            <a:ln>
              <a:noFill/>
            </a:ln>
          </p:spPr>
          <p:txBody>
            <a:bodyPr anchor="ctr"/>
            <a:lstStyle/>
            <a:p>
              <a:pPr algn="ctr"/>
              <a:endParaRPr/>
            </a:p>
          </p:txBody>
        </p:sp>
        <p:sp>
          <p:nvSpPr>
            <p:cNvPr id="1049122" name="îś1îḓè"/>
            <p:cNvSpPr/>
            <p:nvPr/>
          </p:nvSpPr>
          <p:spPr bwMode="auto">
            <a:xfrm>
              <a:off x="6241257" y="3867152"/>
              <a:ext cx="207963" cy="209550"/>
            </a:xfrm>
            <a:custGeom>
              <a:avLst/>
              <a:gdLst>
                <a:gd name="T0" fmla="*/ 131 w 131"/>
                <a:gd name="T1" fmla="*/ 132 h 132"/>
                <a:gd name="T2" fmla="*/ 102 w 131"/>
                <a:gd name="T3" fmla="*/ 132 h 132"/>
                <a:gd name="T4" fmla="*/ 92 w 131"/>
                <a:gd name="T5" fmla="*/ 102 h 132"/>
                <a:gd name="T6" fmla="*/ 40 w 131"/>
                <a:gd name="T7" fmla="*/ 102 h 132"/>
                <a:gd name="T8" fmla="*/ 26 w 131"/>
                <a:gd name="T9" fmla="*/ 132 h 132"/>
                <a:gd name="T10" fmla="*/ 0 w 131"/>
                <a:gd name="T11" fmla="*/ 132 h 132"/>
                <a:gd name="T12" fmla="*/ 49 w 131"/>
                <a:gd name="T13" fmla="*/ 0 h 132"/>
                <a:gd name="T14" fmla="*/ 79 w 131"/>
                <a:gd name="T15" fmla="*/ 0 h 132"/>
                <a:gd name="T16" fmla="*/ 131 w 131"/>
                <a:gd name="T17" fmla="*/ 132 h 132"/>
                <a:gd name="T18" fmla="*/ 131 w 131"/>
                <a:gd name="T19" fmla="*/ 132 h 132"/>
                <a:gd name="T20" fmla="*/ 82 w 131"/>
                <a:gd name="T21" fmla="*/ 83 h 132"/>
                <a:gd name="T22" fmla="*/ 66 w 131"/>
                <a:gd name="T23" fmla="*/ 33 h 132"/>
                <a:gd name="T24" fmla="*/ 46 w 131"/>
                <a:gd name="T25" fmla="*/ 83 h 132"/>
                <a:gd name="T26" fmla="*/ 82 w 131"/>
                <a:gd name="T27" fmla="*/ 8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32">
                  <a:moveTo>
                    <a:pt x="131" y="132"/>
                  </a:moveTo>
                  <a:lnTo>
                    <a:pt x="102" y="132"/>
                  </a:lnTo>
                  <a:lnTo>
                    <a:pt x="92" y="102"/>
                  </a:lnTo>
                  <a:lnTo>
                    <a:pt x="40" y="102"/>
                  </a:lnTo>
                  <a:lnTo>
                    <a:pt x="26" y="132"/>
                  </a:lnTo>
                  <a:lnTo>
                    <a:pt x="0" y="132"/>
                  </a:lnTo>
                  <a:lnTo>
                    <a:pt x="49" y="0"/>
                  </a:lnTo>
                  <a:lnTo>
                    <a:pt x="79" y="0"/>
                  </a:lnTo>
                  <a:lnTo>
                    <a:pt x="131" y="132"/>
                  </a:lnTo>
                  <a:lnTo>
                    <a:pt x="131" y="132"/>
                  </a:lnTo>
                  <a:close/>
                  <a:moveTo>
                    <a:pt x="82" y="83"/>
                  </a:moveTo>
                  <a:lnTo>
                    <a:pt x="66" y="33"/>
                  </a:lnTo>
                  <a:lnTo>
                    <a:pt x="46" y="83"/>
                  </a:lnTo>
                  <a:lnTo>
                    <a:pt x="82" y="83"/>
                  </a:lnTo>
                  <a:close/>
                </a:path>
              </a:pathLst>
            </a:custGeom>
            <a:grpFill/>
            <a:ln>
              <a:noFill/>
            </a:ln>
          </p:spPr>
          <p:txBody>
            <a:bodyPr anchor="ctr"/>
            <a:lstStyle/>
            <a:p>
              <a:pPr algn="ctr"/>
              <a:endParaRPr/>
            </a:p>
          </p:txBody>
        </p:sp>
        <p:sp>
          <p:nvSpPr>
            <p:cNvPr id="1049123" name="ïşļíḑê"/>
            <p:cNvSpPr/>
            <p:nvPr/>
          </p:nvSpPr>
          <p:spPr bwMode="auto">
            <a:xfrm>
              <a:off x="6485732" y="3867152"/>
              <a:ext cx="166688" cy="209550"/>
            </a:xfrm>
            <a:custGeom>
              <a:avLst/>
              <a:gdLst>
                <a:gd name="T0" fmla="*/ 0 w 105"/>
                <a:gd name="T1" fmla="*/ 132 h 132"/>
                <a:gd name="T2" fmla="*/ 0 w 105"/>
                <a:gd name="T3" fmla="*/ 0 h 132"/>
                <a:gd name="T4" fmla="*/ 26 w 105"/>
                <a:gd name="T5" fmla="*/ 0 h 132"/>
                <a:gd name="T6" fmla="*/ 82 w 105"/>
                <a:gd name="T7" fmla="*/ 89 h 132"/>
                <a:gd name="T8" fmla="*/ 82 w 105"/>
                <a:gd name="T9" fmla="*/ 0 h 132"/>
                <a:gd name="T10" fmla="*/ 105 w 105"/>
                <a:gd name="T11" fmla="*/ 0 h 132"/>
                <a:gd name="T12" fmla="*/ 105 w 105"/>
                <a:gd name="T13" fmla="*/ 132 h 132"/>
                <a:gd name="T14" fmla="*/ 79 w 105"/>
                <a:gd name="T15" fmla="*/ 132 h 132"/>
                <a:gd name="T16" fmla="*/ 26 w 105"/>
                <a:gd name="T17" fmla="*/ 46 h 132"/>
                <a:gd name="T18" fmla="*/ 26 w 105"/>
                <a:gd name="T19" fmla="*/ 132 h 132"/>
                <a:gd name="T20" fmla="*/ 0 w 105"/>
                <a:gd name="T2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132">
                  <a:moveTo>
                    <a:pt x="0" y="132"/>
                  </a:moveTo>
                  <a:lnTo>
                    <a:pt x="0" y="0"/>
                  </a:lnTo>
                  <a:lnTo>
                    <a:pt x="26" y="0"/>
                  </a:lnTo>
                  <a:lnTo>
                    <a:pt x="82" y="89"/>
                  </a:lnTo>
                  <a:lnTo>
                    <a:pt x="82" y="0"/>
                  </a:lnTo>
                  <a:lnTo>
                    <a:pt x="105" y="0"/>
                  </a:lnTo>
                  <a:lnTo>
                    <a:pt x="105" y="132"/>
                  </a:lnTo>
                  <a:lnTo>
                    <a:pt x="79" y="132"/>
                  </a:lnTo>
                  <a:lnTo>
                    <a:pt x="26" y="46"/>
                  </a:lnTo>
                  <a:lnTo>
                    <a:pt x="26" y="132"/>
                  </a:lnTo>
                  <a:lnTo>
                    <a:pt x="0" y="132"/>
                  </a:lnTo>
                  <a:close/>
                </a:path>
              </a:pathLst>
            </a:custGeom>
            <a:grpFill/>
            <a:ln>
              <a:noFill/>
            </a:ln>
          </p:spPr>
          <p:txBody>
            <a:bodyPr anchor="ctr"/>
            <a:lstStyle/>
            <a:p>
              <a:pPr algn="ctr"/>
              <a:endParaRPr/>
            </a:p>
          </p:txBody>
        </p:sp>
        <p:sp>
          <p:nvSpPr>
            <p:cNvPr id="1049124" name="ïs1îḓé"/>
            <p:cNvSpPr/>
            <p:nvPr/>
          </p:nvSpPr>
          <p:spPr bwMode="auto">
            <a:xfrm>
              <a:off x="6703219" y="3867152"/>
              <a:ext cx="198438" cy="214313"/>
            </a:xfrm>
            <a:custGeom>
              <a:avLst/>
              <a:gdLst>
                <a:gd name="T0" fmla="*/ 20 w 38"/>
                <a:gd name="T1" fmla="*/ 26 h 41"/>
                <a:gd name="T2" fmla="*/ 20 w 38"/>
                <a:gd name="T3" fmla="*/ 19 h 41"/>
                <a:gd name="T4" fmla="*/ 38 w 38"/>
                <a:gd name="T5" fmla="*/ 19 h 41"/>
                <a:gd name="T6" fmla="*/ 38 w 38"/>
                <a:gd name="T7" fmla="*/ 35 h 41"/>
                <a:gd name="T8" fmla="*/ 30 w 38"/>
                <a:gd name="T9" fmla="*/ 39 h 41"/>
                <a:gd name="T10" fmla="*/ 21 w 38"/>
                <a:gd name="T11" fmla="*/ 41 h 41"/>
                <a:gd name="T12" fmla="*/ 10 w 38"/>
                <a:gd name="T13" fmla="*/ 38 h 41"/>
                <a:gd name="T14" fmla="*/ 3 w 38"/>
                <a:gd name="T15" fmla="*/ 31 h 41"/>
                <a:gd name="T16" fmla="*/ 0 w 38"/>
                <a:gd name="T17" fmla="*/ 20 h 41"/>
                <a:gd name="T18" fmla="*/ 3 w 38"/>
                <a:gd name="T19" fmla="*/ 9 h 41"/>
                <a:gd name="T20" fmla="*/ 11 w 38"/>
                <a:gd name="T21" fmla="*/ 2 h 41"/>
                <a:gd name="T22" fmla="*/ 20 w 38"/>
                <a:gd name="T23" fmla="*/ 0 h 41"/>
                <a:gd name="T24" fmla="*/ 32 w 38"/>
                <a:gd name="T25" fmla="*/ 3 h 41"/>
                <a:gd name="T26" fmla="*/ 37 w 38"/>
                <a:gd name="T27" fmla="*/ 11 h 41"/>
                <a:gd name="T28" fmla="*/ 29 w 38"/>
                <a:gd name="T29" fmla="*/ 13 h 41"/>
                <a:gd name="T30" fmla="*/ 26 w 38"/>
                <a:gd name="T31" fmla="*/ 8 h 41"/>
                <a:gd name="T32" fmla="*/ 20 w 38"/>
                <a:gd name="T33" fmla="*/ 7 h 41"/>
                <a:gd name="T34" fmla="*/ 12 w 38"/>
                <a:gd name="T35" fmla="*/ 10 h 41"/>
                <a:gd name="T36" fmla="*/ 9 w 38"/>
                <a:gd name="T37" fmla="*/ 20 h 41"/>
                <a:gd name="T38" fmla="*/ 12 w 38"/>
                <a:gd name="T39" fmla="*/ 31 h 41"/>
                <a:gd name="T40" fmla="*/ 20 w 38"/>
                <a:gd name="T41" fmla="*/ 34 h 41"/>
                <a:gd name="T42" fmla="*/ 25 w 38"/>
                <a:gd name="T43" fmla="*/ 33 h 41"/>
                <a:gd name="T44" fmla="*/ 29 w 38"/>
                <a:gd name="T45" fmla="*/ 31 h 41"/>
                <a:gd name="T46" fmla="*/ 29 w 38"/>
                <a:gd name="T47" fmla="*/ 26 h 41"/>
                <a:gd name="T48" fmla="*/ 20 w 38"/>
                <a:gd name="T49"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41">
                  <a:moveTo>
                    <a:pt x="20" y="26"/>
                  </a:moveTo>
                  <a:cubicBezTo>
                    <a:pt x="20" y="19"/>
                    <a:pt x="20" y="19"/>
                    <a:pt x="20" y="19"/>
                  </a:cubicBezTo>
                  <a:cubicBezTo>
                    <a:pt x="38" y="19"/>
                    <a:pt x="38" y="19"/>
                    <a:pt x="38" y="19"/>
                  </a:cubicBezTo>
                  <a:cubicBezTo>
                    <a:pt x="38" y="35"/>
                    <a:pt x="38" y="35"/>
                    <a:pt x="38" y="35"/>
                  </a:cubicBezTo>
                  <a:cubicBezTo>
                    <a:pt x="36" y="36"/>
                    <a:pt x="33" y="38"/>
                    <a:pt x="30" y="39"/>
                  </a:cubicBezTo>
                  <a:cubicBezTo>
                    <a:pt x="27" y="40"/>
                    <a:pt x="24" y="41"/>
                    <a:pt x="21" y="41"/>
                  </a:cubicBezTo>
                  <a:cubicBezTo>
                    <a:pt x="16" y="41"/>
                    <a:pt x="13" y="40"/>
                    <a:pt x="10" y="38"/>
                  </a:cubicBezTo>
                  <a:cubicBezTo>
                    <a:pt x="6" y="37"/>
                    <a:pt x="4" y="34"/>
                    <a:pt x="3" y="31"/>
                  </a:cubicBezTo>
                  <a:cubicBezTo>
                    <a:pt x="1" y="28"/>
                    <a:pt x="0" y="24"/>
                    <a:pt x="0" y="20"/>
                  </a:cubicBezTo>
                  <a:cubicBezTo>
                    <a:pt x="0" y="16"/>
                    <a:pt x="1" y="12"/>
                    <a:pt x="3" y="9"/>
                  </a:cubicBezTo>
                  <a:cubicBezTo>
                    <a:pt x="5" y="6"/>
                    <a:pt x="7" y="3"/>
                    <a:pt x="11" y="2"/>
                  </a:cubicBezTo>
                  <a:cubicBezTo>
                    <a:pt x="13" y="0"/>
                    <a:pt x="16" y="0"/>
                    <a:pt x="20" y="0"/>
                  </a:cubicBezTo>
                  <a:cubicBezTo>
                    <a:pt x="25" y="0"/>
                    <a:pt x="29" y="1"/>
                    <a:pt x="32" y="3"/>
                  </a:cubicBezTo>
                  <a:cubicBezTo>
                    <a:pt x="34" y="5"/>
                    <a:pt x="36" y="8"/>
                    <a:pt x="37" y="11"/>
                  </a:cubicBezTo>
                  <a:cubicBezTo>
                    <a:pt x="29" y="13"/>
                    <a:pt x="29" y="13"/>
                    <a:pt x="29" y="13"/>
                  </a:cubicBezTo>
                  <a:cubicBezTo>
                    <a:pt x="29" y="11"/>
                    <a:pt x="27" y="9"/>
                    <a:pt x="26" y="8"/>
                  </a:cubicBezTo>
                  <a:cubicBezTo>
                    <a:pt x="24" y="7"/>
                    <a:pt x="22" y="7"/>
                    <a:pt x="20" y="7"/>
                  </a:cubicBezTo>
                  <a:cubicBezTo>
                    <a:pt x="17" y="7"/>
                    <a:pt x="14" y="8"/>
                    <a:pt x="12" y="10"/>
                  </a:cubicBezTo>
                  <a:cubicBezTo>
                    <a:pt x="10" y="12"/>
                    <a:pt x="9" y="16"/>
                    <a:pt x="9" y="20"/>
                  </a:cubicBezTo>
                  <a:cubicBezTo>
                    <a:pt x="9" y="25"/>
                    <a:pt x="10" y="28"/>
                    <a:pt x="12" y="31"/>
                  </a:cubicBezTo>
                  <a:cubicBezTo>
                    <a:pt x="14" y="33"/>
                    <a:pt x="17" y="34"/>
                    <a:pt x="20" y="34"/>
                  </a:cubicBezTo>
                  <a:cubicBezTo>
                    <a:pt x="22" y="34"/>
                    <a:pt x="23" y="34"/>
                    <a:pt x="25" y="33"/>
                  </a:cubicBezTo>
                  <a:cubicBezTo>
                    <a:pt x="27" y="32"/>
                    <a:pt x="28" y="32"/>
                    <a:pt x="29" y="31"/>
                  </a:cubicBezTo>
                  <a:cubicBezTo>
                    <a:pt x="29" y="26"/>
                    <a:pt x="29" y="26"/>
                    <a:pt x="29" y="26"/>
                  </a:cubicBezTo>
                  <a:lnTo>
                    <a:pt x="20" y="26"/>
                  </a:lnTo>
                  <a:close/>
                </a:path>
              </a:pathLst>
            </a:custGeom>
            <a:grpFill/>
            <a:ln>
              <a:noFill/>
            </a:ln>
          </p:spPr>
          <p:txBody>
            <a:bodyPr anchor="ctr"/>
            <a:lstStyle/>
            <a:p>
              <a:pPr algn="ctr"/>
              <a:endParaRPr/>
            </a:p>
          </p:txBody>
        </p:sp>
        <p:sp>
          <p:nvSpPr>
            <p:cNvPr id="1049125" name="íşḻíde"/>
            <p:cNvSpPr/>
            <p:nvPr/>
          </p:nvSpPr>
          <p:spPr bwMode="auto">
            <a:xfrm>
              <a:off x="7015957" y="3867152"/>
              <a:ext cx="165100" cy="214313"/>
            </a:xfrm>
            <a:custGeom>
              <a:avLst/>
              <a:gdLst>
                <a:gd name="T0" fmla="*/ 0 w 32"/>
                <a:gd name="T1" fmla="*/ 0 h 41"/>
                <a:gd name="T2" fmla="*/ 9 w 32"/>
                <a:gd name="T3" fmla="*/ 0 h 41"/>
                <a:gd name="T4" fmla="*/ 9 w 32"/>
                <a:gd name="T5" fmla="*/ 22 h 41"/>
                <a:gd name="T6" fmla="*/ 9 w 32"/>
                <a:gd name="T7" fmla="*/ 29 h 41"/>
                <a:gd name="T8" fmla="*/ 11 w 32"/>
                <a:gd name="T9" fmla="*/ 33 h 41"/>
                <a:gd name="T10" fmla="*/ 17 w 32"/>
                <a:gd name="T11" fmla="*/ 34 h 41"/>
                <a:gd name="T12" fmla="*/ 22 w 32"/>
                <a:gd name="T13" fmla="*/ 33 h 41"/>
                <a:gd name="T14" fmla="*/ 24 w 32"/>
                <a:gd name="T15" fmla="*/ 29 h 41"/>
                <a:gd name="T16" fmla="*/ 24 w 32"/>
                <a:gd name="T17" fmla="*/ 22 h 41"/>
                <a:gd name="T18" fmla="*/ 24 w 32"/>
                <a:gd name="T19" fmla="*/ 0 h 41"/>
                <a:gd name="T20" fmla="*/ 32 w 32"/>
                <a:gd name="T21" fmla="*/ 0 h 41"/>
                <a:gd name="T22" fmla="*/ 32 w 32"/>
                <a:gd name="T23" fmla="*/ 21 h 41"/>
                <a:gd name="T24" fmla="*/ 32 w 32"/>
                <a:gd name="T25" fmla="*/ 32 h 41"/>
                <a:gd name="T26" fmla="*/ 29 w 32"/>
                <a:gd name="T27" fmla="*/ 37 h 41"/>
                <a:gd name="T28" fmla="*/ 25 w 32"/>
                <a:gd name="T29" fmla="*/ 40 h 41"/>
                <a:gd name="T30" fmla="*/ 17 w 32"/>
                <a:gd name="T31" fmla="*/ 41 h 41"/>
                <a:gd name="T32" fmla="*/ 8 w 32"/>
                <a:gd name="T33" fmla="*/ 40 h 41"/>
                <a:gd name="T34" fmla="*/ 4 w 32"/>
                <a:gd name="T35" fmla="*/ 36 h 41"/>
                <a:gd name="T36" fmla="*/ 1 w 32"/>
                <a:gd name="T37" fmla="*/ 32 h 41"/>
                <a:gd name="T38" fmla="*/ 0 w 32"/>
                <a:gd name="T39" fmla="*/ 22 h 41"/>
                <a:gd name="T40" fmla="*/ 0 w 32"/>
                <a:gd name="T4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41">
                  <a:moveTo>
                    <a:pt x="0" y="0"/>
                  </a:moveTo>
                  <a:cubicBezTo>
                    <a:pt x="9" y="0"/>
                    <a:pt x="9" y="0"/>
                    <a:pt x="9" y="0"/>
                  </a:cubicBezTo>
                  <a:cubicBezTo>
                    <a:pt x="9" y="22"/>
                    <a:pt x="9" y="22"/>
                    <a:pt x="9" y="22"/>
                  </a:cubicBezTo>
                  <a:cubicBezTo>
                    <a:pt x="9" y="25"/>
                    <a:pt x="9" y="28"/>
                    <a:pt x="9" y="29"/>
                  </a:cubicBezTo>
                  <a:cubicBezTo>
                    <a:pt x="9" y="30"/>
                    <a:pt x="10" y="32"/>
                    <a:pt x="11" y="33"/>
                  </a:cubicBezTo>
                  <a:cubicBezTo>
                    <a:pt x="13" y="34"/>
                    <a:pt x="14" y="34"/>
                    <a:pt x="17" y="34"/>
                  </a:cubicBezTo>
                  <a:cubicBezTo>
                    <a:pt x="19" y="34"/>
                    <a:pt x="21" y="34"/>
                    <a:pt x="22" y="33"/>
                  </a:cubicBezTo>
                  <a:cubicBezTo>
                    <a:pt x="23" y="32"/>
                    <a:pt x="24" y="31"/>
                    <a:pt x="24" y="29"/>
                  </a:cubicBezTo>
                  <a:cubicBezTo>
                    <a:pt x="24" y="28"/>
                    <a:pt x="24" y="26"/>
                    <a:pt x="24" y="22"/>
                  </a:cubicBezTo>
                  <a:cubicBezTo>
                    <a:pt x="24" y="0"/>
                    <a:pt x="24" y="0"/>
                    <a:pt x="24" y="0"/>
                  </a:cubicBezTo>
                  <a:cubicBezTo>
                    <a:pt x="32" y="0"/>
                    <a:pt x="32" y="0"/>
                    <a:pt x="32" y="0"/>
                  </a:cubicBezTo>
                  <a:cubicBezTo>
                    <a:pt x="32" y="21"/>
                    <a:pt x="32" y="21"/>
                    <a:pt x="32" y="21"/>
                  </a:cubicBezTo>
                  <a:cubicBezTo>
                    <a:pt x="32" y="26"/>
                    <a:pt x="32" y="30"/>
                    <a:pt x="32" y="32"/>
                  </a:cubicBezTo>
                  <a:cubicBezTo>
                    <a:pt x="31" y="34"/>
                    <a:pt x="30" y="35"/>
                    <a:pt x="29" y="37"/>
                  </a:cubicBezTo>
                  <a:cubicBezTo>
                    <a:pt x="28" y="38"/>
                    <a:pt x="27" y="39"/>
                    <a:pt x="25" y="40"/>
                  </a:cubicBezTo>
                  <a:cubicBezTo>
                    <a:pt x="23" y="41"/>
                    <a:pt x="20" y="41"/>
                    <a:pt x="17" y="41"/>
                  </a:cubicBezTo>
                  <a:cubicBezTo>
                    <a:pt x="13" y="41"/>
                    <a:pt x="10" y="41"/>
                    <a:pt x="8" y="40"/>
                  </a:cubicBezTo>
                  <a:cubicBezTo>
                    <a:pt x="6" y="39"/>
                    <a:pt x="5" y="38"/>
                    <a:pt x="4" y="36"/>
                  </a:cubicBezTo>
                  <a:cubicBezTo>
                    <a:pt x="2" y="35"/>
                    <a:pt x="2" y="33"/>
                    <a:pt x="1" y="32"/>
                  </a:cubicBezTo>
                  <a:cubicBezTo>
                    <a:pt x="1" y="30"/>
                    <a:pt x="0" y="26"/>
                    <a:pt x="0" y="22"/>
                  </a:cubicBezTo>
                  <a:lnTo>
                    <a:pt x="0" y="0"/>
                  </a:lnTo>
                  <a:close/>
                </a:path>
              </a:pathLst>
            </a:custGeom>
            <a:grpFill/>
            <a:ln>
              <a:noFill/>
            </a:ln>
          </p:spPr>
          <p:txBody>
            <a:bodyPr anchor="ctr"/>
            <a:lstStyle/>
            <a:p>
              <a:pPr algn="ctr"/>
              <a:endParaRPr/>
            </a:p>
          </p:txBody>
        </p:sp>
        <p:sp>
          <p:nvSpPr>
            <p:cNvPr id="1049126" name="îṣḻïḋé"/>
            <p:cNvSpPr/>
            <p:nvPr/>
          </p:nvSpPr>
          <p:spPr bwMode="auto">
            <a:xfrm>
              <a:off x="7244557" y="3867152"/>
              <a:ext cx="165100" cy="209550"/>
            </a:xfrm>
            <a:custGeom>
              <a:avLst/>
              <a:gdLst>
                <a:gd name="T0" fmla="*/ 0 w 104"/>
                <a:gd name="T1" fmla="*/ 132 h 132"/>
                <a:gd name="T2" fmla="*/ 0 w 104"/>
                <a:gd name="T3" fmla="*/ 0 h 132"/>
                <a:gd name="T4" fmla="*/ 26 w 104"/>
                <a:gd name="T5" fmla="*/ 0 h 132"/>
                <a:gd name="T6" fmla="*/ 78 w 104"/>
                <a:gd name="T7" fmla="*/ 89 h 132"/>
                <a:gd name="T8" fmla="*/ 78 w 104"/>
                <a:gd name="T9" fmla="*/ 0 h 132"/>
                <a:gd name="T10" fmla="*/ 104 w 104"/>
                <a:gd name="T11" fmla="*/ 0 h 132"/>
                <a:gd name="T12" fmla="*/ 104 w 104"/>
                <a:gd name="T13" fmla="*/ 132 h 132"/>
                <a:gd name="T14" fmla="*/ 78 w 104"/>
                <a:gd name="T15" fmla="*/ 132 h 132"/>
                <a:gd name="T16" fmla="*/ 23 w 104"/>
                <a:gd name="T17" fmla="*/ 46 h 132"/>
                <a:gd name="T18" fmla="*/ 23 w 104"/>
                <a:gd name="T19" fmla="*/ 132 h 132"/>
                <a:gd name="T20" fmla="*/ 0 w 104"/>
                <a:gd name="T2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132">
                  <a:moveTo>
                    <a:pt x="0" y="132"/>
                  </a:moveTo>
                  <a:lnTo>
                    <a:pt x="0" y="0"/>
                  </a:lnTo>
                  <a:lnTo>
                    <a:pt x="26" y="0"/>
                  </a:lnTo>
                  <a:lnTo>
                    <a:pt x="78" y="89"/>
                  </a:lnTo>
                  <a:lnTo>
                    <a:pt x="78" y="0"/>
                  </a:lnTo>
                  <a:lnTo>
                    <a:pt x="104" y="0"/>
                  </a:lnTo>
                  <a:lnTo>
                    <a:pt x="104" y="132"/>
                  </a:lnTo>
                  <a:lnTo>
                    <a:pt x="78" y="132"/>
                  </a:lnTo>
                  <a:lnTo>
                    <a:pt x="23" y="46"/>
                  </a:lnTo>
                  <a:lnTo>
                    <a:pt x="23" y="132"/>
                  </a:lnTo>
                  <a:lnTo>
                    <a:pt x="0" y="132"/>
                  </a:lnTo>
                  <a:close/>
                </a:path>
              </a:pathLst>
            </a:custGeom>
            <a:grpFill/>
            <a:ln>
              <a:noFill/>
            </a:ln>
          </p:spPr>
          <p:txBody>
            <a:bodyPr anchor="ctr"/>
            <a:lstStyle/>
            <a:p>
              <a:pPr algn="ctr"/>
              <a:endParaRPr/>
            </a:p>
          </p:txBody>
        </p:sp>
        <p:sp>
          <p:nvSpPr>
            <p:cNvPr id="1049127" name="íŝḷiďé"/>
            <p:cNvSpPr/>
            <p:nvPr/>
          </p:nvSpPr>
          <p:spPr bwMode="auto">
            <a:xfrm>
              <a:off x="7466807" y="3867152"/>
              <a:ext cx="42863" cy="209550"/>
            </a:xfrm>
            <a:prstGeom prst="rect">
              <a:avLst/>
            </a:prstGeom>
            <a:grpFill/>
            <a:ln>
              <a:noFill/>
            </a:ln>
          </p:spPr>
          <p:txBody>
            <a:bodyPr anchor="ctr"/>
            <a:lstStyle/>
            <a:p>
              <a:pPr algn="ctr"/>
              <a:endParaRPr/>
            </a:p>
          </p:txBody>
        </p:sp>
        <p:sp>
          <p:nvSpPr>
            <p:cNvPr id="1049128" name="ïṧľïḓe"/>
            <p:cNvSpPr/>
            <p:nvPr/>
          </p:nvSpPr>
          <p:spPr bwMode="auto">
            <a:xfrm>
              <a:off x="7544594" y="3867152"/>
              <a:ext cx="192088" cy="209550"/>
            </a:xfrm>
            <a:custGeom>
              <a:avLst/>
              <a:gdLst>
                <a:gd name="T0" fmla="*/ 46 w 121"/>
                <a:gd name="T1" fmla="*/ 132 h 132"/>
                <a:gd name="T2" fmla="*/ 0 w 121"/>
                <a:gd name="T3" fmla="*/ 0 h 132"/>
                <a:gd name="T4" fmla="*/ 30 w 121"/>
                <a:gd name="T5" fmla="*/ 0 h 132"/>
                <a:gd name="T6" fmla="*/ 63 w 121"/>
                <a:gd name="T7" fmla="*/ 99 h 132"/>
                <a:gd name="T8" fmla="*/ 92 w 121"/>
                <a:gd name="T9" fmla="*/ 0 h 132"/>
                <a:gd name="T10" fmla="*/ 121 w 121"/>
                <a:gd name="T11" fmla="*/ 0 h 132"/>
                <a:gd name="T12" fmla="*/ 76 w 121"/>
                <a:gd name="T13" fmla="*/ 132 h 132"/>
                <a:gd name="T14" fmla="*/ 46 w 121"/>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32">
                  <a:moveTo>
                    <a:pt x="46" y="132"/>
                  </a:moveTo>
                  <a:lnTo>
                    <a:pt x="0" y="0"/>
                  </a:lnTo>
                  <a:lnTo>
                    <a:pt x="30" y="0"/>
                  </a:lnTo>
                  <a:lnTo>
                    <a:pt x="63" y="99"/>
                  </a:lnTo>
                  <a:lnTo>
                    <a:pt x="92" y="0"/>
                  </a:lnTo>
                  <a:lnTo>
                    <a:pt x="121" y="0"/>
                  </a:lnTo>
                  <a:lnTo>
                    <a:pt x="76" y="132"/>
                  </a:lnTo>
                  <a:lnTo>
                    <a:pt x="46" y="132"/>
                  </a:lnTo>
                  <a:close/>
                </a:path>
              </a:pathLst>
            </a:custGeom>
            <a:grpFill/>
            <a:ln>
              <a:noFill/>
            </a:ln>
          </p:spPr>
          <p:txBody>
            <a:bodyPr anchor="ctr"/>
            <a:lstStyle/>
            <a:p>
              <a:pPr algn="ctr"/>
              <a:endParaRPr/>
            </a:p>
          </p:txBody>
        </p:sp>
        <p:sp>
          <p:nvSpPr>
            <p:cNvPr id="1049129" name="ísḻíḑê"/>
            <p:cNvSpPr/>
            <p:nvPr/>
          </p:nvSpPr>
          <p:spPr bwMode="auto">
            <a:xfrm>
              <a:off x="7773194" y="3867152"/>
              <a:ext cx="161925" cy="209550"/>
            </a:xfrm>
            <a:custGeom>
              <a:avLst/>
              <a:gdLst>
                <a:gd name="T0" fmla="*/ 0 w 102"/>
                <a:gd name="T1" fmla="*/ 132 h 132"/>
                <a:gd name="T2" fmla="*/ 0 w 102"/>
                <a:gd name="T3" fmla="*/ 0 h 132"/>
                <a:gd name="T4" fmla="*/ 99 w 102"/>
                <a:gd name="T5" fmla="*/ 0 h 132"/>
                <a:gd name="T6" fmla="*/ 99 w 102"/>
                <a:gd name="T7" fmla="*/ 23 h 132"/>
                <a:gd name="T8" fmla="*/ 27 w 102"/>
                <a:gd name="T9" fmla="*/ 23 h 132"/>
                <a:gd name="T10" fmla="*/ 27 w 102"/>
                <a:gd name="T11" fmla="*/ 53 h 132"/>
                <a:gd name="T12" fmla="*/ 92 w 102"/>
                <a:gd name="T13" fmla="*/ 53 h 132"/>
                <a:gd name="T14" fmla="*/ 92 w 102"/>
                <a:gd name="T15" fmla="*/ 76 h 132"/>
                <a:gd name="T16" fmla="*/ 27 w 102"/>
                <a:gd name="T17" fmla="*/ 76 h 132"/>
                <a:gd name="T18" fmla="*/ 27 w 102"/>
                <a:gd name="T19" fmla="*/ 112 h 132"/>
                <a:gd name="T20" fmla="*/ 102 w 102"/>
                <a:gd name="T21" fmla="*/ 112 h 132"/>
                <a:gd name="T22" fmla="*/ 102 w 102"/>
                <a:gd name="T23" fmla="*/ 132 h 132"/>
                <a:gd name="T24" fmla="*/ 0 w 102"/>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32">
                  <a:moveTo>
                    <a:pt x="0" y="132"/>
                  </a:moveTo>
                  <a:lnTo>
                    <a:pt x="0" y="0"/>
                  </a:lnTo>
                  <a:lnTo>
                    <a:pt x="99" y="0"/>
                  </a:lnTo>
                  <a:lnTo>
                    <a:pt x="99" y="23"/>
                  </a:lnTo>
                  <a:lnTo>
                    <a:pt x="27" y="23"/>
                  </a:lnTo>
                  <a:lnTo>
                    <a:pt x="27" y="53"/>
                  </a:lnTo>
                  <a:lnTo>
                    <a:pt x="92" y="53"/>
                  </a:lnTo>
                  <a:lnTo>
                    <a:pt x="92" y="76"/>
                  </a:lnTo>
                  <a:lnTo>
                    <a:pt x="27" y="76"/>
                  </a:lnTo>
                  <a:lnTo>
                    <a:pt x="27" y="112"/>
                  </a:lnTo>
                  <a:lnTo>
                    <a:pt x="102" y="112"/>
                  </a:lnTo>
                  <a:lnTo>
                    <a:pt x="102" y="132"/>
                  </a:lnTo>
                  <a:lnTo>
                    <a:pt x="0" y="132"/>
                  </a:lnTo>
                  <a:close/>
                </a:path>
              </a:pathLst>
            </a:custGeom>
            <a:grpFill/>
            <a:ln>
              <a:noFill/>
            </a:ln>
          </p:spPr>
          <p:txBody>
            <a:bodyPr anchor="ctr"/>
            <a:lstStyle/>
            <a:p>
              <a:pPr algn="ctr"/>
              <a:endParaRPr/>
            </a:p>
          </p:txBody>
        </p:sp>
        <p:sp>
          <p:nvSpPr>
            <p:cNvPr id="1049130" name="iš1íḋé"/>
            <p:cNvSpPr/>
            <p:nvPr/>
          </p:nvSpPr>
          <p:spPr bwMode="auto">
            <a:xfrm>
              <a:off x="7987507" y="3867152"/>
              <a:ext cx="180975" cy="209550"/>
            </a:xfrm>
            <a:custGeom>
              <a:avLst/>
              <a:gdLst>
                <a:gd name="T0" fmla="*/ 0 w 35"/>
                <a:gd name="T1" fmla="*/ 40 h 40"/>
                <a:gd name="T2" fmla="*/ 0 w 35"/>
                <a:gd name="T3" fmla="*/ 0 h 40"/>
                <a:gd name="T4" fmla="*/ 17 w 35"/>
                <a:gd name="T5" fmla="*/ 0 h 40"/>
                <a:gd name="T6" fmla="*/ 26 w 35"/>
                <a:gd name="T7" fmla="*/ 1 h 40"/>
                <a:gd name="T8" fmla="*/ 30 w 35"/>
                <a:gd name="T9" fmla="*/ 5 h 40"/>
                <a:gd name="T10" fmla="*/ 32 w 35"/>
                <a:gd name="T11" fmla="*/ 12 h 40"/>
                <a:gd name="T12" fmla="*/ 30 w 35"/>
                <a:gd name="T13" fmla="*/ 19 h 40"/>
                <a:gd name="T14" fmla="*/ 22 w 35"/>
                <a:gd name="T15" fmla="*/ 23 h 40"/>
                <a:gd name="T16" fmla="*/ 26 w 35"/>
                <a:gd name="T17" fmla="*/ 26 h 40"/>
                <a:gd name="T18" fmla="*/ 31 w 35"/>
                <a:gd name="T19" fmla="*/ 33 h 40"/>
                <a:gd name="T20" fmla="*/ 35 w 35"/>
                <a:gd name="T21" fmla="*/ 40 h 40"/>
                <a:gd name="T22" fmla="*/ 26 w 35"/>
                <a:gd name="T23" fmla="*/ 40 h 40"/>
                <a:gd name="T24" fmla="*/ 20 w 35"/>
                <a:gd name="T25" fmla="*/ 32 h 40"/>
                <a:gd name="T26" fmla="*/ 16 w 35"/>
                <a:gd name="T27" fmla="*/ 26 h 40"/>
                <a:gd name="T28" fmla="*/ 13 w 35"/>
                <a:gd name="T29" fmla="*/ 24 h 40"/>
                <a:gd name="T30" fmla="*/ 9 w 35"/>
                <a:gd name="T31" fmla="*/ 24 h 40"/>
                <a:gd name="T32" fmla="*/ 8 w 35"/>
                <a:gd name="T33" fmla="*/ 24 h 40"/>
                <a:gd name="T34" fmla="*/ 8 w 35"/>
                <a:gd name="T35" fmla="*/ 40 h 40"/>
                <a:gd name="T36" fmla="*/ 0 w 35"/>
                <a:gd name="T37" fmla="*/ 40 h 40"/>
                <a:gd name="T38" fmla="*/ 8 w 35"/>
                <a:gd name="T39" fmla="*/ 17 h 40"/>
                <a:gd name="T40" fmla="*/ 14 w 35"/>
                <a:gd name="T41" fmla="*/ 17 h 40"/>
                <a:gd name="T42" fmla="*/ 21 w 35"/>
                <a:gd name="T43" fmla="*/ 17 h 40"/>
                <a:gd name="T44" fmla="*/ 23 w 35"/>
                <a:gd name="T45" fmla="*/ 15 h 40"/>
                <a:gd name="T46" fmla="*/ 24 w 35"/>
                <a:gd name="T47" fmla="*/ 12 h 40"/>
                <a:gd name="T48" fmla="*/ 23 w 35"/>
                <a:gd name="T49" fmla="*/ 9 h 40"/>
                <a:gd name="T50" fmla="*/ 20 w 35"/>
                <a:gd name="T51" fmla="*/ 7 h 40"/>
                <a:gd name="T52" fmla="*/ 14 w 35"/>
                <a:gd name="T53" fmla="*/ 7 h 40"/>
                <a:gd name="T54" fmla="*/ 8 w 35"/>
                <a:gd name="T55" fmla="*/ 7 h 40"/>
                <a:gd name="T56" fmla="*/ 8 w 35"/>
                <a:gd name="T57"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0">
                  <a:moveTo>
                    <a:pt x="0" y="40"/>
                  </a:moveTo>
                  <a:cubicBezTo>
                    <a:pt x="0" y="0"/>
                    <a:pt x="0" y="0"/>
                    <a:pt x="0" y="0"/>
                  </a:cubicBezTo>
                  <a:cubicBezTo>
                    <a:pt x="17" y="0"/>
                    <a:pt x="17" y="0"/>
                    <a:pt x="17" y="0"/>
                  </a:cubicBezTo>
                  <a:cubicBezTo>
                    <a:pt x="21" y="0"/>
                    <a:pt x="24" y="1"/>
                    <a:pt x="26" y="1"/>
                  </a:cubicBezTo>
                  <a:cubicBezTo>
                    <a:pt x="28" y="2"/>
                    <a:pt x="29" y="3"/>
                    <a:pt x="30" y="5"/>
                  </a:cubicBezTo>
                  <a:cubicBezTo>
                    <a:pt x="32" y="7"/>
                    <a:pt x="32" y="9"/>
                    <a:pt x="32" y="12"/>
                  </a:cubicBezTo>
                  <a:cubicBezTo>
                    <a:pt x="32" y="15"/>
                    <a:pt x="31" y="17"/>
                    <a:pt x="30" y="19"/>
                  </a:cubicBezTo>
                  <a:cubicBezTo>
                    <a:pt x="28" y="21"/>
                    <a:pt x="25" y="22"/>
                    <a:pt x="22" y="23"/>
                  </a:cubicBezTo>
                  <a:cubicBezTo>
                    <a:pt x="23" y="24"/>
                    <a:pt x="25" y="25"/>
                    <a:pt x="26" y="26"/>
                  </a:cubicBezTo>
                  <a:cubicBezTo>
                    <a:pt x="27" y="27"/>
                    <a:pt x="29" y="29"/>
                    <a:pt x="31" y="33"/>
                  </a:cubicBezTo>
                  <a:cubicBezTo>
                    <a:pt x="35" y="40"/>
                    <a:pt x="35" y="40"/>
                    <a:pt x="35" y="40"/>
                  </a:cubicBezTo>
                  <a:cubicBezTo>
                    <a:pt x="26" y="40"/>
                    <a:pt x="26" y="40"/>
                    <a:pt x="26" y="40"/>
                  </a:cubicBezTo>
                  <a:cubicBezTo>
                    <a:pt x="20" y="32"/>
                    <a:pt x="20" y="32"/>
                    <a:pt x="20" y="32"/>
                  </a:cubicBezTo>
                  <a:cubicBezTo>
                    <a:pt x="18" y="29"/>
                    <a:pt x="17" y="27"/>
                    <a:pt x="16" y="26"/>
                  </a:cubicBezTo>
                  <a:cubicBezTo>
                    <a:pt x="15" y="25"/>
                    <a:pt x="14" y="24"/>
                    <a:pt x="13" y="24"/>
                  </a:cubicBezTo>
                  <a:cubicBezTo>
                    <a:pt x="12" y="24"/>
                    <a:pt x="11" y="24"/>
                    <a:pt x="9" y="24"/>
                  </a:cubicBezTo>
                  <a:cubicBezTo>
                    <a:pt x="8" y="24"/>
                    <a:pt x="8" y="24"/>
                    <a:pt x="8" y="24"/>
                  </a:cubicBezTo>
                  <a:cubicBezTo>
                    <a:pt x="8" y="40"/>
                    <a:pt x="8" y="40"/>
                    <a:pt x="8" y="40"/>
                  </a:cubicBezTo>
                  <a:cubicBezTo>
                    <a:pt x="0" y="40"/>
                    <a:pt x="0" y="40"/>
                    <a:pt x="0" y="40"/>
                  </a:cubicBezTo>
                  <a:close/>
                  <a:moveTo>
                    <a:pt x="8" y="17"/>
                  </a:moveTo>
                  <a:cubicBezTo>
                    <a:pt x="14" y="17"/>
                    <a:pt x="14" y="17"/>
                    <a:pt x="14" y="17"/>
                  </a:cubicBezTo>
                  <a:cubicBezTo>
                    <a:pt x="17" y="17"/>
                    <a:pt x="20" y="17"/>
                    <a:pt x="21" y="17"/>
                  </a:cubicBezTo>
                  <a:cubicBezTo>
                    <a:pt x="22" y="16"/>
                    <a:pt x="23" y="16"/>
                    <a:pt x="23" y="15"/>
                  </a:cubicBezTo>
                  <a:cubicBezTo>
                    <a:pt x="24" y="14"/>
                    <a:pt x="24" y="13"/>
                    <a:pt x="24" y="12"/>
                  </a:cubicBezTo>
                  <a:cubicBezTo>
                    <a:pt x="24" y="11"/>
                    <a:pt x="24" y="10"/>
                    <a:pt x="23" y="9"/>
                  </a:cubicBezTo>
                  <a:cubicBezTo>
                    <a:pt x="22" y="8"/>
                    <a:pt x="21" y="8"/>
                    <a:pt x="20" y="7"/>
                  </a:cubicBezTo>
                  <a:cubicBezTo>
                    <a:pt x="19" y="7"/>
                    <a:pt x="17" y="7"/>
                    <a:pt x="14" y="7"/>
                  </a:cubicBezTo>
                  <a:cubicBezTo>
                    <a:pt x="8" y="7"/>
                    <a:pt x="8" y="7"/>
                    <a:pt x="8" y="7"/>
                  </a:cubicBezTo>
                  <a:lnTo>
                    <a:pt x="8" y="17"/>
                  </a:lnTo>
                  <a:close/>
                </a:path>
              </a:pathLst>
            </a:custGeom>
            <a:grpFill/>
            <a:ln>
              <a:noFill/>
            </a:ln>
          </p:spPr>
          <p:txBody>
            <a:bodyPr anchor="ctr"/>
            <a:lstStyle/>
            <a:p>
              <a:pPr algn="ctr"/>
              <a:endParaRPr/>
            </a:p>
          </p:txBody>
        </p:sp>
        <p:sp>
          <p:nvSpPr>
            <p:cNvPr id="1049131" name="ïśliďe"/>
            <p:cNvSpPr/>
            <p:nvPr/>
          </p:nvSpPr>
          <p:spPr bwMode="auto">
            <a:xfrm>
              <a:off x="8200232" y="3867152"/>
              <a:ext cx="165100" cy="214313"/>
            </a:xfrm>
            <a:custGeom>
              <a:avLst/>
              <a:gdLst>
                <a:gd name="T0" fmla="*/ 0 w 32"/>
                <a:gd name="T1" fmla="*/ 27 h 41"/>
                <a:gd name="T2" fmla="*/ 8 w 32"/>
                <a:gd name="T3" fmla="*/ 27 h 41"/>
                <a:gd name="T4" fmla="*/ 11 w 32"/>
                <a:gd name="T5" fmla="*/ 32 h 41"/>
                <a:gd name="T6" fmla="*/ 16 w 32"/>
                <a:gd name="T7" fmla="*/ 34 h 41"/>
                <a:gd name="T8" fmla="*/ 22 w 32"/>
                <a:gd name="T9" fmla="*/ 33 h 41"/>
                <a:gd name="T10" fmla="*/ 24 w 32"/>
                <a:gd name="T11" fmla="*/ 29 h 41"/>
                <a:gd name="T12" fmla="*/ 23 w 32"/>
                <a:gd name="T13" fmla="*/ 26 h 41"/>
                <a:gd name="T14" fmla="*/ 21 w 32"/>
                <a:gd name="T15" fmla="*/ 25 h 41"/>
                <a:gd name="T16" fmla="*/ 14 w 32"/>
                <a:gd name="T17" fmla="*/ 23 h 41"/>
                <a:gd name="T18" fmla="*/ 5 w 32"/>
                <a:gd name="T19" fmla="*/ 19 h 41"/>
                <a:gd name="T20" fmla="*/ 1 w 32"/>
                <a:gd name="T21" fmla="*/ 11 h 41"/>
                <a:gd name="T22" fmla="*/ 3 w 32"/>
                <a:gd name="T23" fmla="*/ 5 h 41"/>
                <a:gd name="T24" fmla="*/ 8 w 32"/>
                <a:gd name="T25" fmla="*/ 1 h 41"/>
                <a:gd name="T26" fmla="*/ 16 w 32"/>
                <a:gd name="T27" fmla="*/ 0 h 41"/>
                <a:gd name="T28" fmla="*/ 27 w 32"/>
                <a:gd name="T29" fmla="*/ 3 h 41"/>
                <a:gd name="T30" fmla="*/ 31 w 32"/>
                <a:gd name="T31" fmla="*/ 12 h 41"/>
                <a:gd name="T32" fmla="*/ 23 w 32"/>
                <a:gd name="T33" fmla="*/ 12 h 41"/>
                <a:gd name="T34" fmla="*/ 21 w 32"/>
                <a:gd name="T35" fmla="*/ 8 h 41"/>
                <a:gd name="T36" fmla="*/ 16 w 32"/>
                <a:gd name="T37" fmla="*/ 6 h 41"/>
                <a:gd name="T38" fmla="*/ 10 w 32"/>
                <a:gd name="T39" fmla="*/ 8 h 41"/>
                <a:gd name="T40" fmla="*/ 9 w 32"/>
                <a:gd name="T41" fmla="*/ 10 h 41"/>
                <a:gd name="T42" fmla="*/ 10 w 32"/>
                <a:gd name="T43" fmla="*/ 13 h 41"/>
                <a:gd name="T44" fmla="*/ 18 w 32"/>
                <a:gd name="T45" fmla="*/ 15 h 41"/>
                <a:gd name="T46" fmla="*/ 26 w 32"/>
                <a:gd name="T47" fmla="*/ 18 h 41"/>
                <a:gd name="T48" fmla="*/ 31 w 32"/>
                <a:gd name="T49" fmla="*/ 22 h 41"/>
                <a:gd name="T50" fmla="*/ 32 w 32"/>
                <a:gd name="T51" fmla="*/ 29 h 41"/>
                <a:gd name="T52" fmla="*/ 30 w 32"/>
                <a:gd name="T53" fmla="*/ 35 h 41"/>
                <a:gd name="T54" fmla="*/ 25 w 32"/>
                <a:gd name="T55" fmla="*/ 40 h 41"/>
                <a:gd name="T56" fmla="*/ 16 w 32"/>
                <a:gd name="T57" fmla="*/ 41 h 41"/>
                <a:gd name="T58" fmla="*/ 5 w 32"/>
                <a:gd name="T59" fmla="*/ 38 h 41"/>
                <a:gd name="T60" fmla="*/ 0 w 32"/>
                <a:gd name="T61"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41">
                  <a:moveTo>
                    <a:pt x="0" y="27"/>
                  </a:moveTo>
                  <a:cubicBezTo>
                    <a:pt x="8" y="27"/>
                    <a:pt x="8" y="27"/>
                    <a:pt x="8" y="27"/>
                  </a:cubicBezTo>
                  <a:cubicBezTo>
                    <a:pt x="8" y="29"/>
                    <a:pt x="9" y="31"/>
                    <a:pt x="11" y="32"/>
                  </a:cubicBezTo>
                  <a:cubicBezTo>
                    <a:pt x="12" y="34"/>
                    <a:pt x="14" y="34"/>
                    <a:pt x="16" y="34"/>
                  </a:cubicBezTo>
                  <a:cubicBezTo>
                    <a:pt x="19" y="34"/>
                    <a:pt x="21" y="34"/>
                    <a:pt x="22" y="33"/>
                  </a:cubicBezTo>
                  <a:cubicBezTo>
                    <a:pt x="24" y="31"/>
                    <a:pt x="24" y="30"/>
                    <a:pt x="24" y="29"/>
                  </a:cubicBezTo>
                  <a:cubicBezTo>
                    <a:pt x="24" y="28"/>
                    <a:pt x="24" y="27"/>
                    <a:pt x="23" y="26"/>
                  </a:cubicBezTo>
                  <a:cubicBezTo>
                    <a:pt x="23" y="26"/>
                    <a:pt x="22" y="25"/>
                    <a:pt x="21" y="25"/>
                  </a:cubicBezTo>
                  <a:cubicBezTo>
                    <a:pt x="20" y="24"/>
                    <a:pt x="17" y="24"/>
                    <a:pt x="14" y="23"/>
                  </a:cubicBezTo>
                  <a:cubicBezTo>
                    <a:pt x="10" y="22"/>
                    <a:pt x="7" y="20"/>
                    <a:pt x="5" y="19"/>
                  </a:cubicBezTo>
                  <a:cubicBezTo>
                    <a:pt x="3" y="17"/>
                    <a:pt x="1" y="14"/>
                    <a:pt x="1" y="11"/>
                  </a:cubicBezTo>
                  <a:cubicBezTo>
                    <a:pt x="1" y="9"/>
                    <a:pt x="2" y="7"/>
                    <a:pt x="3" y="5"/>
                  </a:cubicBezTo>
                  <a:cubicBezTo>
                    <a:pt x="4" y="3"/>
                    <a:pt x="6" y="2"/>
                    <a:pt x="8" y="1"/>
                  </a:cubicBezTo>
                  <a:cubicBezTo>
                    <a:pt x="10" y="0"/>
                    <a:pt x="13" y="0"/>
                    <a:pt x="16" y="0"/>
                  </a:cubicBezTo>
                  <a:cubicBezTo>
                    <a:pt x="21" y="0"/>
                    <a:pt x="25" y="1"/>
                    <a:pt x="27" y="3"/>
                  </a:cubicBezTo>
                  <a:cubicBezTo>
                    <a:pt x="30" y="5"/>
                    <a:pt x="31" y="8"/>
                    <a:pt x="31" y="12"/>
                  </a:cubicBezTo>
                  <a:cubicBezTo>
                    <a:pt x="23" y="12"/>
                    <a:pt x="23" y="12"/>
                    <a:pt x="23" y="12"/>
                  </a:cubicBezTo>
                  <a:cubicBezTo>
                    <a:pt x="23" y="10"/>
                    <a:pt x="22" y="9"/>
                    <a:pt x="21" y="8"/>
                  </a:cubicBezTo>
                  <a:cubicBezTo>
                    <a:pt x="20" y="7"/>
                    <a:pt x="18" y="6"/>
                    <a:pt x="16" y="6"/>
                  </a:cubicBezTo>
                  <a:cubicBezTo>
                    <a:pt x="13" y="6"/>
                    <a:pt x="12" y="7"/>
                    <a:pt x="10" y="8"/>
                  </a:cubicBezTo>
                  <a:cubicBezTo>
                    <a:pt x="9" y="8"/>
                    <a:pt x="9" y="9"/>
                    <a:pt x="9" y="10"/>
                  </a:cubicBezTo>
                  <a:cubicBezTo>
                    <a:pt x="9" y="11"/>
                    <a:pt x="9" y="12"/>
                    <a:pt x="10" y="13"/>
                  </a:cubicBezTo>
                  <a:cubicBezTo>
                    <a:pt x="11" y="14"/>
                    <a:pt x="14" y="14"/>
                    <a:pt x="18" y="15"/>
                  </a:cubicBezTo>
                  <a:cubicBezTo>
                    <a:pt x="22" y="16"/>
                    <a:pt x="24" y="17"/>
                    <a:pt x="26" y="18"/>
                  </a:cubicBezTo>
                  <a:cubicBezTo>
                    <a:pt x="28" y="19"/>
                    <a:pt x="30" y="21"/>
                    <a:pt x="31" y="22"/>
                  </a:cubicBezTo>
                  <a:cubicBezTo>
                    <a:pt x="32" y="24"/>
                    <a:pt x="32" y="26"/>
                    <a:pt x="32" y="29"/>
                  </a:cubicBezTo>
                  <a:cubicBezTo>
                    <a:pt x="32" y="31"/>
                    <a:pt x="32" y="33"/>
                    <a:pt x="30" y="35"/>
                  </a:cubicBezTo>
                  <a:cubicBezTo>
                    <a:pt x="29" y="37"/>
                    <a:pt x="27" y="39"/>
                    <a:pt x="25" y="40"/>
                  </a:cubicBezTo>
                  <a:cubicBezTo>
                    <a:pt x="23" y="41"/>
                    <a:pt x="20" y="41"/>
                    <a:pt x="16" y="41"/>
                  </a:cubicBezTo>
                  <a:cubicBezTo>
                    <a:pt x="11" y="41"/>
                    <a:pt x="7" y="40"/>
                    <a:pt x="5" y="38"/>
                  </a:cubicBezTo>
                  <a:cubicBezTo>
                    <a:pt x="2" y="35"/>
                    <a:pt x="0" y="32"/>
                    <a:pt x="0" y="27"/>
                  </a:cubicBezTo>
                  <a:close/>
                </a:path>
              </a:pathLst>
            </a:custGeom>
            <a:grpFill/>
            <a:ln>
              <a:noFill/>
            </a:ln>
          </p:spPr>
          <p:txBody>
            <a:bodyPr anchor="ctr"/>
            <a:lstStyle/>
            <a:p>
              <a:pPr algn="ctr"/>
              <a:endParaRPr/>
            </a:p>
          </p:txBody>
        </p:sp>
        <p:sp>
          <p:nvSpPr>
            <p:cNvPr id="1049132" name="íşļïďê"/>
            <p:cNvSpPr/>
            <p:nvPr/>
          </p:nvSpPr>
          <p:spPr bwMode="auto">
            <a:xfrm>
              <a:off x="8417719" y="3867152"/>
              <a:ext cx="41275" cy="209550"/>
            </a:xfrm>
            <a:prstGeom prst="rect">
              <a:avLst/>
            </a:prstGeom>
            <a:grpFill/>
            <a:ln>
              <a:noFill/>
            </a:ln>
          </p:spPr>
          <p:txBody>
            <a:bodyPr anchor="ctr"/>
            <a:lstStyle/>
            <a:p>
              <a:pPr algn="ctr"/>
              <a:endParaRPr/>
            </a:p>
          </p:txBody>
        </p:sp>
        <p:sp>
          <p:nvSpPr>
            <p:cNvPr id="1049133" name="iṧlíḓe"/>
            <p:cNvSpPr/>
            <p:nvPr/>
          </p:nvSpPr>
          <p:spPr bwMode="auto">
            <a:xfrm>
              <a:off x="8500269" y="3867152"/>
              <a:ext cx="166688" cy="209550"/>
            </a:xfrm>
            <a:custGeom>
              <a:avLst/>
              <a:gdLst>
                <a:gd name="T0" fmla="*/ 40 w 105"/>
                <a:gd name="T1" fmla="*/ 132 h 132"/>
                <a:gd name="T2" fmla="*/ 40 w 105"/>
                <a:gd name="T3" fmla="*/ 23 h 132"/>
                <a:gd name="T4" fmla="*/ 0 w 105"/>
                <a:gd name="T5" fmla="*/ 23 h 132"/>
                <a:gd name="T6" fmla="*/ 0 w 105"/>
                <a:gd name="T7" fmla="*/ 0 h 132"/>
                <a:gd name="T8" fmla="*/ 105 w 105"/>
                <a:gd name="T9" fmla="*/ 0 h 132"/>
                <a:gd name="T10" fmla="*/ 105 w 105"/>
                <a:gd name="T11" fmla="*/ 23 h 132"/>
                <a:gd name="T12" fmla="*/ 66 w 105"/>
                <a:gd name="T13" fmla="*/ 23 h 132"/>
                <a:gd name="T14" fmla="*/ 66 w 105"/>
                <a:gd name="T15" fmla="*/ 132 h 132"/>
                <a:gd name="T16" fmla="*/ 40 w 105"/>
                <a:gd name="T17"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32">
                  <a:moveTo>
                    <a:pt x="40" y="132"/>
                  </a:moveTo>
                  <a:lnTo>
                    <a:pt x="40" y="23"/>
                  </a:lnTo>
                  <a:lnTo>
                    <a:pt x="0" y="23"/>
                  </a:lnTo>
                  <a:lnTo>
                    <a:pt x="0" y="0"/>
                  </a:lnTo>
                  <a:lnTo>
                    <a:pt x="105" y="0"/>
                  </a:lnTo>
                  <a:lnTo>
                    <a:pt x="105" y="23"/>
                  </a:lnTo>
                  <a:lnTo>
                    <a:pt x="66" y="23"/>
                  </a:lnTo>
                  <a:lnTo>
                    <a:pt x="66" y="132"/>
                  </a:lnTo>
                  <a:lnTo>
                    <a:pt x="40" y="132"/>
                  </a:lnTo>
                  <a:close/>
                </a:path>
              </a:pathLst>
            </a:custGeom>
            <a:grpFill/>
            <a:ln>
              <a:noFill/>
            </a:ln>
          </p:spPr>
          <p:txBody>
            <a:bodyPr anchor="ctr"/>
            <a:lstStyle/>
            <a:p>
              <a:pPr algn="ctr"/>
              <a:endParaRPr/>
            </a:p>
          </p:txBody>
        </p:sp>
        <p:sp>
          <p:nvSpPr>
            <p:cNvPr id="1049134" name="iṥlîďe"/>
            <p:cNvSpPr/>
            <p:nvPr/>
          </p:nvSpPr>
          <p:spPr bwMode="auto">
            <a:xfrm>
              <a:off x="8687594" y="3867152"/>
              <a:ext cx="192088" cy="209550"/>
            </a:xfrm>
            <a:custGeom>
              <a:avLst/>
              <a:gdLst>
                <a:gd name="T0" fmla="*/ 46 w 121"/>
                <a:gd name="T1" fmla="*/ 132 h 132"/>
                <a:gd name="T2" fmla="*/ 46 w 121"/>
                <a:gd name="T3" fmla="*/ 79 h 132"/>
                <a:gd name="T4" fmla="*/ 0 w 121"/>
                <a:gd name="T5" fmla="*/ 0 h 132"/>
                <a:gd name="T6" fmla="*/ 30 w 121"/>
                <a:gd name="T7" fmla="*/ 0 h 132"/>
                <a:gd name="T8" fmla="*/ 62 w 121"/>
                <a:gd name="T9" fmla="*/ 53 h 132"/>
                <a:gd name="T10" fmla="*/ 92 w 121"/>
                <a:gd name="T11" fmla="*/ 0 h 132"/>
                <a:gd name="T12" fmla="*/ 121 w 121"/>
                <a:gd name="T13" fmla="*/ 0 h 132"/>
                <a:gd name="T14" fmla="*/ 75 w 121"/>
                <a:gd name="T15" fmla="*/ 79 h 132"/>
                <a:gd name="T16" fmla="*/ 75 w 121"/>
                <a:gd name="T17" fmla="*/ 132 h 132"/>
                <a:gd name="T18" fmla="*/ 46 w 121"/>
                <a:gd name="T1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32">
                  <a:moveTo>
                    <a:pt x="46" y="132"/>
                  </a:moveTo>
                  <a:lnTo>
                    <a:pt x="46" y="79"/>
                  </a:lnTo>
                  <a:lnTo>
                    <a:pt x="0" y="0"/>
                  </a:lnTo>
                  <a:lnTo>
                    <a:pt x="30" y="0"/>
                  </a:lnTo>
                  <a:lnTo>
                    <a:pt x="62" y="53"/>
                  </a:lnTo>
                  <a:lnTo>
                    <a:pt x="92" y="0"/>
                  </a:lnTo>
                  <a:lnTo>
                    <a:pt x="121" y="0"/>
                  </a:lnTo>
                  <a:lnTo>
                    <a:pt x="75" y="79"/>
                  </a:lnTo>
                  <a:lnTo>
                    <a:pt x="75" y="132"/>
                  </a:lnTo>
                  <a:lnTo>
                    <a:pt x="46" y="132"/>
                  </a:lnTo>
                  <a:close/>
                </a:path>
              </a:pathLst>
            </a:custGeom>
            <a:grpFill/>
            <a:ln>
              <a:noFill/>
            </a:ln>
          </p:spPr>
          <p:txBody>
            <a:bodyPr anchor="ctr"/>
            <a:lstStyle/>
            <a:p>
              <a:pPr algn="ct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8949"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a:p>
        </p:txBody>
      </p:sp>
      <p:sp>
        <p:nvSpPr>
          <p:cNvPr id="1048950"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1048951" name="Date Placeholder 3"/>
          <p:cNvSpPr>
            <a:spLocks noGrp="1"/>
          </p:cNvSpPr>
          <p:nvPr>
            <p:ph type="dt" sz="half" idx="10"/>
          </p:nvPr>
        </p:nvSpPr>
        <p:spPr/>
        <p:txBody>
          <a:bodyPr/>
          <a:lstStyle/>
          <a:p>
            <a:fld id="{AC698C12-413D-45C0-9AD9-C72A6D11CD69}" type="datetime1">
              <a:rPr lang="zh-CN" altLang="en-US" smtClean="0"/>
              <a:t>2024/7/11</a:t>
            </a:fld>
            <a:endParaRPr lang="zh-CN" altLang="en-US"/>
          </a:p>
        </p:txBody>
      </p:sp>
      <p:sp>
        <p:nvSpPr>
          <p:cNvPr id="1048952" name="Footer Placeholder 4"/>
          <p:cNvSpPr>
            <a:spLocks noGrp="1"/>
          </p:cNvSpPr>
          <p:nvPr>
            <p:ph type="ftr" sz="quarter" idx="11"/>
          </p:nvPr>
        </p:nvSpPr>
        <p:spPr/>
        <p:txBody>
          <a:bodyPr/>
          <a:lstStyle/>
          <a:p>
            <a:endParaRPr lang="zh-CN" altLang="en-US"/>
          </a:p>
        </p:txBody>
      </p:sp>
      <p:sp>
        <p:nvSpPr>
          <p:cNvPr id="1048953" name="Slide Number Placeholder 5"/>
          <p:cNvSpPr>
            <a:spLocks noGrp="1"/>
          </p:cNvSpPr>
          <p:nvPr>
            <p:ph type="sldNum" sz="quarter" idx="12"/>
          </p:nvPr>
        </p:nvSpPr>
        <p:spPr/>
        <p:txBody>
          <a:bodyPr/>
          <a:lstStyle/>
          <a:p>
            <a:fld id="{ACBECEF1-1935-4692-9C86-5FD89D9EDF4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8974" name="Title 1"/>
          <p:cNvSpPr>
            <a:spLocks noGrp="1"/>
          </p:cNvSpPr>
          <p:nvPr>
            <p:ph type="title"/>
          </p:nvPr>
        </p:nvSpPr>
        <p:spPr/>
        <p:txBody>
          <a:bodyPr/>
          <a:lstStyle/>
          <a:p>
            <a:r>
              <a:rPr lang="zh-CN" altLang="en-US"/>
              <a:t>单击此处编辑母版标题样式</a:t>
            </a:r>
            <a:endParaRPr lang="en-US"/>
          </a:p>
        </p:txBody>
      </p:sp>
      <p:sp>
        <p:nvSpPr>
          <p:cNvPr id="1048975"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048976"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048977" name="Date Placeholder 4"/>
          <p:cNvSpPr>
            <a:spLocks noGrp="1"/>
          </p:cNvSpPr>
          <p:nvPr>
            <p:ph type="dt" sz="half" idx="10"/>
          </p:nvPr>
        </p:nvSpPr>
        <p:spPr/>
        <p:txBody>
          <a:bodyPr/>
          <a:lstStyle/>
          <a:p>
            <a:fld id="{158AF178-7028-46B8-B227-1B7A5FDAC3B5}" type="datetime1">
              <a:rPr lang="zh-CN" altLang="en-US" smtClean="0"/>
              <a:t>2024/7/11</a:t>
            </a:fld>
            <a:endParaRPr lang="zh-CN" altLang="en-US"/>
          </a:p>
        </p:txBody>
      </p:sp>
      <p:sp>
        <p:nvSpPr>
          <p:cNvPr id="1048978" name="Footer Placeholder 5"/>
          <p:cNvSpPr>
            <a:spLocks noGrp="1"/>
          </p:cNvSpPr>
          <p:nvPr>
            <p:ph type="ftr" sz="quarter" idx="11"/>
          </p:nvPr>
        </p:nvSpPr>
        <p:spPr/>
        <p:txBody>
          <a:bodyPr/>
          <a:lstStyle/>
          <a:p>
            <a:endParaRPr lang="zh-CN" altLang="en-US"/>
          </a:p>
        </p:txBody>
      </p:sp>
      <p:sp>
        <p:nvSpPr>
          <p:cNvPr id="1048979" name="Slide Number Placeholder 6"/>
          <p:cNvSpPr>
            <a:spLocks noGrp="1"/>
          </p:cNvSpPr>
          <p:nvPr>
            <p:ph type="sldNum" sz="quarter" idx="12"/>
          </p:nvPr>
        </p:nvSpPr>
        <p:spPr/>
        <p:txBody>
          <a:bodyPr/>
          <a:lstStyle/>
          <a:p>
            <a:fld id="{ACBECEF1-1935-4692-9C86-5FD89D9EDF4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9140" name="Title 1"/>
          <p:cNvSpPr>
            <a:spLocks noGrp="1"/>
          </p:cNvSpPr>
          <p:nvPr>
            <p:ph type="title"/>
          </p:nvPr>
        </p:nvSpPr>
        <p:spPr>
          <a:xfrm>
            <a:off x="629841" y="273844"/>
            <a:ext cx="7886700" cy="994172"/>
          </a:xfrm>
        </p:spPr>
        <p:txBody>
          <a:bodyPr/>
          <a:lstStyle/>
          <a:p>
            <a:r>
              <a:rPr lang="zh-CN" altLang="en-US"/>
              <a:t>单击此处编辑母版标题样式</a:t>
            </a:r>
            <a:endParaRPr lang="en-US"/>
          </a:p>
        </p:txBody>
      </p:sp>
      <p:sp>
        <p:nvSpPr>
          <p:cNvPr id="1049141"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1049142"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049143"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1049144"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049145" name="Date Placeholder 6"/>
          <p:cNvSpPr>
            <a:spLocks noGrp="1"/>
          </p:cNvSpPr>
          <p:nvPr>
            <p:ph type="dt" sz="half" idx="10"/>
          </p:nvPr>
        </p:nvSpPr>
        <p:spPr/>
        <p:txBody>
          <a:bodyPr/>
          <a:lstStyle/>
          <a:p>
            <a:fld id="{4CCFC36B-FEB6-4842-88BA-8D822531BFD4}" type="datetime1">
              <a:rPr lang="zh-CN" altLang="en-US" smtClean="0"/>
              <a:t>2024/7/11</a:t>
            </a:fld>
            <a:endParaRPr lang="zh-CN" altLang="en-US"/>
          </a:p>
        </p:txBody>
      </p:sp>
      <p:sp>
        <p:nvSpPr>
          <p:cNvPr id="1049146" name="Footer Placeholder 7"/>
          <p:cNvSpPr>
            <a:spLocks noGrp="1"/>
          </p:cNvSpPr>
          <p:nvPr>
            <p:ph type="ftr" sz="quarter" idx="11"/>
          </p:nvPr>
        </p:nvSpPr>
        <p:spPr/>
        <p:txBody>
          <a:bodyPr/>
          <a:lstStyle/>
          <a:p>
            <a:endParaRPr lang="zh-CN" altLang="en-US"/>
          </a:p>
        </p:txBody>
      </p:sp>
      <p:sp>
        <p:nvSpPr>
          <p:cNvPr id="1049147" name="Slide Number Placeholder 8"/>
          <p:cNvSpPr>
            <a:spLocks noGrp="1"/>
          </p:cNvSpPr>
          <p:nvPr>
            <p:ph type="sldNum" sz="quarter" idx="12"/>
          </p:nvPr>
        </p:nvSpPr>
        <p:spPr/>
        <p:txBody>
          <a:bodyPr/>
          <a:lstStyle/>
          <a:p>
            <a:fld id="{ACBECEF1-1935-4692-9C86-5FD89D9EDF4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8965" name="Title 1"/>
          <p:cNvSpPr>
            <a:spLocks noGrp="1"/>
          </p:cNvSpPr>
          <p:nvPr>
            <p:ph type="title"/>
          </p:nvPr>
        </p:nvSpPr>
        <p:spPr/>
        <p:txBody>
          <a:bodyPr/>
          <a:lstStyle/>
          <a:p>
            <a:r>
              <a:rPr lang="zh-CN" altLang="en-US"/>
              <a:t>单击此处编辑母版标题样式</a:t>
            </a:r>
            <a:endParaRPr lang="en-US"/>
          </a:p>
        </p:txBody>
      </p:sp>
      <p:sp>
        <p:nvSpPr>
          <p:cNvPr id="1048966" name="Date Placeholder 2"/>
          <p:cNvSpPr>
            <a:spLocks noGrp="1"/>
          </p:cNvSpPr>
          <p:nvPr>
            <p:ph type="dt" sz="half" idx="10"/>
          </p:nvPr>
        </p:nvSpPr>
        <p:spPr/>
        <p:txBody>
          <a:bodyPr/>
          <a:lstStyle/>
          <a:p>
            <a:fld id="{69414BC2-D1DD-4487-BC9B-263F1385394B}" type="datetime1">
              <a:rPr lang="zh-CN" altLang="en-US" smtClean="0"/>
              <a:t>2024/7/11</a:t>
            </a:fld>
            <a:endParaRPr lang="zh-CN" altLang="en-US"/>
          </a:p>
        </p:txBody>
      </p:sp>
      <p:sp>
        <p:nvSpPr>
          <p:cNvPr id="1048967" name="Footer Placeholder 3"/>
          <p:cNvSpPr>
            <a:spLocks noGrp="1"/>
          </p:cNvSpPr>
          <p:nvPr>
            <p:ph type="ftr" sz="quarter" idx="11"/>
          </p:nvPr>
        </p:nvSpPr>
        <p:spPr/>
        <p:txBody>
          <a:bodyPr/>
          <a:lstStyle/>
          <a:p>
            <a:endParaRPr lang="zh-CN" altLang="en-US"/>
          </a:p>
        </p:txBody>
      </p:sp>
      <p:sp>
        <p:nvSpPr>
          <p:cNvPr id="1048968" name="Slide Number Placeholder 4"/>
          <p:cNvSpPr>
            <a:spLocks noGrp="1"/>
          </p:cNvSpPr>
          <p:nvPr>
            <p:ph type="sldNum" sz="quarter" idx="12"/>
          </p:nvPr>
        </p:nvSpPr>
        <p:spPr/>
        <p:txBody>
          <a:bodyPr/>
          <a:lstStyle/>
          <a:p>
            <a:fld id="{ACBECEF1-1935-4692-9C86-5FD89D9EDF4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1048577"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048578"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0A0BF5D-1EA0-43A9-8B73-E8769F776C4E}" type="datetime1">
              <a:rPr lang="zh-CN" altLang="en-US" smtClean="0"/>
              <a:t>2024/7/11</a:t>
            </a:fld>
            <a:endParaRPr lang="zh-CN" altLang="en-US"/>
          </a:p>
        </p:txBody>
      </p:sp>
      <p:sp>
        <p:nvSpPr>
          <p:cNvPr id="1048579"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1048580"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CBECEF1-1935-4692-9C86-5FD89D9EDF4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52.emf"/><Relationship Id="rId4" Type="http://schemas.openxmlformats.org/officeDocument/2006/relationships/image" Target="../media/image51.em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53.emf"/></Relationships>
</file>

<file path=ppt/slides/_rels/slide45.xml.rels><?xml version="1.0" encoding="UTF-8" standalone="yes"?>
<Relationships xmlns="http://schemas.openxmlformats.org/package/2006/relationships"><Relationship Id="rId8" Type="http://schemas.openxmlformats.org/officeDocument/2006/relationships/tags" Target="../tags/tag23.xml"/><Relationship Id="rId3" Type="http://schemas.openxmlformats.org/officeDocument/2006/relationships/tags" Target="../tags/tag18.xml"/><Relationship Id="rId7" Type="http://schemas.openxmlformats.org/officeDocument/2006/relationships/tags" Target="../tags/tag2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notesSlide" Target="../notesSlides/notesSlide24.xml"/></Relationships>
</file>

<file path=ppt/slides/_rels/slide4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1.xml"/><Relationship Id="rId5" Type="http://schemas.openxmlformats.org/officeDocument/2006/relationships/tags" Target="../tags/tag30.xml"/><Relationship Id="rId4" Type="http://schemas.openxmlformats.org/officeDocument/2006/relationships/tags" Target="../tags/tag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33.xml"/><Relationship Id="rId7" Type="http://schemas.openxmlformats.org/officeDocument/2006/relationships/image" Target="../media/image55.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54.png"/><Relationship Id="rId5" Type="http://schemas.openxmlformats.org/officeDocument/2006/relationships/notesSlide" Target="../notesSlides/notesSlide25.xml"/><Relationship Id="rId4" Type="http://schemas.openxmlformats.org/officeDocument/2006/relationships/slideLayout" Target="../slideLayouts/slideLayout1.xml"/><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59.png"/><Relationship Id="rId4"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notesSlide" Target="../notesSlides/notesSlide26.xml"/><Relationship Id="rId4"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63.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64.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tags" Target="../tags/tag60.xml"/><Relationship Id="rId3" Type="http://schemas.openxmlformats.org/officeDocument/2006/relationships/tags" Target="../tags/tag50.xml"/><Relationship Id="rId7" Type="http://schemas.openxmlformats.org/officeDocument/2006/relationships/tags" Target="../tags/tag54.xml"/><Relationship Id="rId12" Type="http://schemas.openxmlformats.org/officeDocument/2006/relationships/tags" Target="../tags/tag59.xml"/><Relationship Id="rId17" Type="http://schemas.openxmlformats.org/officeDocument/2006/relationships/slideLayout" Target="../slideLayouts/slideLayout1.xml"/><Relationship Id="rId2" Type="http://schemas.openxmlformats.org/officeDocument/2006/relationships/tags" Target="../tags/tag49.xml"/><Relationship Id="rId16" Type="http://schemas.openxmlformats.org/officeDocument/2006/relationships/tags" Target="../tags/tag63.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tags" Target="../tags/tag58.xml"/><Relationship Id="rId5" Type="http://schemas.openxmlformats.org/officeDocument/2006/relationships/tags" Target="../tags/tag52.xml"/><Relationship Id="rId15" Type="http://schemas.openxmlformats.org/officeDocument/2006/relationships/tags" Target="../tags/tag62.xml"/><Relationship Id="rId10" Type="http://schemas.openxmlformats.org/officeDocument/2006/relationships/tags" Target="../tags/tag57.xml"/><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tags" Target="../tags/tag61.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65.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8.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diagramData" Target="../diagrams/data3.xml"/><Relationship Id="rId3" Type="http://schemas.openxmlformats.org/officeDocument/2006/relationships/tags" Target="../tags/tag70.xml"/><Relationship Id="rId21" Type="http://schemas.openxmlformats.org/officeDocument/2006/relationships/diagramColors" Target="../diagrams/colors3.xml"/><Relationship Id="rId7" Type="http://schemas.openxmlformats.org/officeDocument/2006/relationships/notesSlide" Target="../notesSlides/notesSlide27.xml"/><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tags" Target="../tags/tag69.xml"/><Relationship Id="rId16" Type="http://schemas.openxmlformats.org/officeDocument/2006/relationships/diagramColors" Target="../diagrams/colors2.xml"/><Relationship Id="rId20" Type="http://schemas.openxmlformats.org/officeDocument/2006/relationships/diagramQuickStyle" Target="../diagrams/quickStyle3.xml"/><Relationship Id="rId1" Type="http://schemas.openxmlformats.org/officeDocument/2006/relationships/tags" Target="../tags/tag68.xml"/><Relationship Id="rId6" Type="http://schemas.openxmlformats.org/officeDocument/2006/relationships/slideLayout" Target="../slideLayouts/slideLayout1.xml"/><Relationship Id="rId11" Type="http://schemas.openxmlformats.org/officeDocument/2006/relationships/diagramColors" Target="../diagrams/colors1.xml"/><Relationship Id="rId5" Type="http://schemas.openxmlformats.org/officeDocument/2006/relationships/tags" Target="../tags/tag72.xml"/><Relationship Id="rId15" Type="http://schemas.openxmlformats.org/officeDocument/2006/relationships/diagramQuickStyle" Target="../diagrams/quickStyle2.xml"/><Relationship Id="rId23" Type="http://schemas.openxmlformats.org/officeDocument/2006/relationships/image" Target="../media/image69.png"/><Relationship Id="rId10" Type="http://schemas.openxmlformats.org/officeDocument/2006/relationships/diagramQuickStyle" Target="../diagrams/quickStyle1.xml"/><Relationship Id="rId19" Type="http://schemas.openxmlformats.org/officeDocument/2006/relationships/diagramLayout" Target="../diagrams/layout3.xml"/><Relationship Id="rId4" Type="http://schemas.openxmlformats.org/officeDocument/2006/relationships/tags" Target="../tags/tag71.xml"/><Relationship Id="rId9" Type="http://schemas.openxmlformats.org/officeDocument/2006/relationships/diagramLayout" Target="../diagrams/layout1.xml"/><Relationship Id="rId14" Type="http://schemas.openxmlformats.org/officeDocument/2006/relationships/diagramLayout" Target="../diagrams/layout2.xml"/><Relationship Id="rId22" Type="http://schemas.microsoft.com/office/2007/relationships/diagramDrawing" Target="../diagrams/drawing3.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70.jpeg"/><Relationship Id="rId4" Type="http://schemas.openxmlformats.org/officeDocument/2006/relationships/notesSlide" Target="../notesSlides/notesSlide28.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71.png"/><Relationship Id="rId4" Type="http://schemas.openxmlformats.org/officeDocument/2006/relationships/notesSlide" Target="../notesSlides/notesSlide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任意多边形: 形状 49"/>
          <p:cNvSpPr/>
          <p:nvPr/>
        </p:nvSpPr>
        <p:spPr>
          <a:xfrm>
            <a:off x="-13487" y="0"/>
            <a:ext cx="5762534" cy="5143500"/>
          </a:xfrm>
          <a:custGeom>
            <a:avLst/>
            <a:gdLst>
              <a:gd name="connsiteX0" fmla="*/ 0 w 5762534"/>
              <a:gd name="connsiteY0" fmla="*/ 0 h 5143500"/>
              <a:gd name="connsiteX1" fmla="*/ 3533084 w 5762534"/>
              <a:gd name="connsiteY1" fmla="*/ 0 h 5143500"/>
              <a:gd name="connsiteX2" fmla="*/ 5762534 w 5762534"/>
              <a:gd name="connsiteY2" fmla="*/ 5143500 h 5143500"/>
              <a:gd name="connsiteX3" fmla="*/ 0 w 5762534"/>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5762534" h="5143500">
                <a:moveTo>
                  <a:pt x="0" y="0"/>
                </a:moveTo>
                <a:lnTo>
                  <a:pt x="3533084" y="0"/>
                </a:lnTo>
                <a:lnTo>
                  <a:pt x="5762534" y="5143500"/>
                </a:lnTo>
                <a:lnTo>
                  <a:pt x="0" y="51435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
        <p:nvSpPr>
          <p:cNvPr id="1048601" name="矩形 92"/>
          <p:cNvSpPr/>
          <p:nvPr/>
        </p:nvSpPr>
        <p:spPr>
          <a:xfrm>
            <a:off x="212725" y="749300"/>
            <a:ext cx="8747125" cy="36455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grpSp>
        <p:nvGrpSpPr>
          <p:cNvPr id="51" name="组合 1"/>
          <p:cNvGrpSpPr/>
          <p:nvPr/>
        </p:nvGrpSpPr>
        <p:grpSpPr>
          <a:xfrm>
            <a:off x="212725" y="1572868"/>
            <a:ext cx="8745855" cy="1499956"/>
            <a:chOff x="276" y="2527"/>
            <a:chExt cx="13773" cy="2362"/>
          </a:xfrm>
        </p:grpSpPr>
        <p:sp>
          <p:nvSpPr>
            <p:cNvPr id="1048602" name="文本框 5"/>
            <p:cNvSpPr txBox="1">
              <a:spLocks noChangeArrowheads="1"/>
            </p:cNvSpPr>
            <p:nvPr/>
          </p:nvSpPr>
          <p:spPr bwMode="auto">
            <a:xfrm>
              <a:off x="276" y="2527"/>
              <a:ext cx="13773" cy="1382"/>
            </a:xfrm>
            <a:prstGeom prst="rect">
              <a:avLst/>
            </a:prstGeom>
            <a:noFill/>
            <a:ln>
              <a:noFill/>
            </a:ln>
          </p:spPr>
          <p:txBody>
            <a:bodyPr wrap="square">
              <a:no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pPr>
              <a:r>
                <a:rPr kumimoji="0" lang="zh-CN" altLang="en-US" sz="4400" b="1" i="0" u="none" strike="noStrike" kern="1200" cap="none" spc="0" normalizeH="0" baseline="0" noProof="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Century" panose="02040604050505020304" charset="0"/>
                  <a:ea typeface="微软雅黑" panose="020B0503020204020204" pitchFamily="34" charset="-122"/>
                  <a:cs typeface="Century" panose="02040604050505020304" charset="0"/>
                </a:rPr>
                <a:t>纵横经纬：基于大数据人口迁移模式时空分析</a:t>
              </a:r>
            </a:p>
          </p:txBody>
        </p:sp>
        <p:cxnSp>
          <p:nvCxnSpPr>
            <p:cNvPr id="3145729" name="直接连接符 98"/>
            <p:cNvCxnSpPr/>
            <p:nvPr/>
          </p:nvCxnSpPr>
          <p:spPr>
            <a:xfrm>
              <a:off x="3246" y="4865"/>
              <a:ext cx="7787" cy="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2097153" name="图片 4"/>
          <p:cNvPicPr>
            <a:picLocks noChangeAspect="1"/>
          </p:cNvPicPr>
          <p:nvPr/>
        </p:nvPicPr>
        <p:blipFill>
          <a:blip r:embed="rId2" cstate="print"/>
          <a:stretch>
            <a:fillRect/>
          </a:stretch>
        </p:blipFill>
        <p:spPr>
          <a:xfrm>
            <a:off x="3512185" y="887095"/>
            <a:ext cx="1654810" cy="601345"/>
          </a:xfrm>
          <a:prstGeom prst="rect">
            <a:avLst/>
          </a:prstGeom>
        </p:spPr>
      </p:pic>
      <p:sp>
        <p:nvSpPr>
          <p:cNvPr id="2" name="文本框 1"/>
          <p:cNvSpPr txBox="1"/>
          <p:nvPr/>
        </p:nvSpPr>
        <p:spPr>
          <a:xfrm>
            <a:off x="3676332" y="3265011"/>
            <a:ext cx="1819910" cy="583565"/>
          </a:xfrm>
          <a:prstGeom prst="rect">
            <a:avLst/>
          </a:prstGeom>
          <a:noFill/>
        </p:spPr>
        <p:txBody>
          <a:bodyPr wrap="square" rtlCol="0">
            <a:spAutoFit/>
          </a:bodyPr>
          <a:lstStyle/>
          <a:p>
            <a:r>
              <a:rPr lang="zh-CN" altLang="en-US" sz="3200">
                <a:solidFill>
                  <a:srgbClr val="62325B"/>
                </a:solidFill>
                <a:latin typeface="华文行楷" panose="02010800040101010101" charset="-122"/>
                <a:ea typeface="华文行楷" panose="02010800040101010101" charset="-122"/>
              </a:rPr>
              <a:t>结项答辩</a:t>
            </a:r>
          </a:p>
        </p:txBody>
      </p:sp>
      <p:sp>
        <p:nvSpPr>
          <p:cNvPr id="3" name="文本框 2"/>
          <p:cNvSpPr txBox="1"/>
          <p:nvPr/>
        </p:nvSpPr>
        <p:spPr>
          <a:xfrm>
            <a:off x="4894580" y="4041140"/>
            <a:ext cx="3773805" cy="306705"/>
          </a:xfrm>
          <a:prstGeom prst="rect">
            <a:avLst/>
          </a:prstGeom>
          <a:noFill/>
        </p:spPr>
        <p:txBody>
          <a:bodyPr wrap="square" rtlCol="0">
            <a:spAutoFit/>
          </a:bodyPr>
          <a:lstStyle/>
          <a:p>
            <a:r>
              <a:rPr lang="zh-CN" altLang="en-US" sz="1400">
                <a:solidFill>
                  <a:srgbClr val="62325B"/>
                </a:solidFill>
                <a:latin typeface="华文行楷" panose="02010800040101010101" charset="-122"/>
                <a:ea typeface="华文行楷" panose="02010800040101010101" charset="-122"/>
              </a:rPr>
              <a:t>小组成员：</a:t>
            </a:r>
            <a:r>
              <a:rPr lang="en-US" altLang="zh-CN" sz="1400">
                <a:solidFill>
                  <a:srgbClr val="62325B"/>
                </a:solidFill>
                <a:latin typeface="华文行楷" panose="02010800040101010101" charset="-122"/>
                <a:ea typeface="华文行楷" panose="02010800040101010101" charset="-122"/>
              </a:rPr>
              <a:t> 纪潇洋 周钰宸 杨浩甫 王祺鹏</a:t>
            </a:r>
          </a:p>
        </p:txBody>
      </p:sp>
      <p:sp>
        <p:nvSpPr>
          <p:cNvPr id="4" name="文本框 3"/>
          <p:cNvSpPr txBox="1"/>
          <p:nvPr/>
        </p:nvSpPr>
        <p:spPr>
          <a:xfrm>
            <a:off x="1631315" y="3768090"/>
            <a:ext cx="6447790" cy="922020"/>
          </a:xfrm>
          <a:prstGeom prst="rect">
            <a:avLst/>
          </a:prstGeom>
          <a:noFill/>
        </p:spPr>
        <p:txBody>
          <a:bodyPr wrap="square" rtlCol="0">
            <a:spAutoFit/>
          </a:bodyPr>
          <a:lstStyle/>
          <a:p>
            <a:pPr algn="ctr"/>
            <a:r>
              <a:rPr lang="en-US" altLang="zh-CN" b="1">
                <a:solidFill>
                  <a:srgbClr val="FF0000"/>
                </a:solidFill>
                <a:latin typeface="华文行楷" panose="02010800040101010101" charset="-122"/>
                <a:ea typeface="华文行楷" panose="02010800040101010101" charset="-122"/>
                <a:cs typeface="华文行楷" panose="02010800040101010101" charset="-122"/>
              </a:rPr>
              <a:t>                           </a:t>
            </a:r>
            <a:r>
              <a:rPr lang="en-US" altLang="zh-CN" b="1">
                <a:solidFill>
                  <a:schemeClr val="bg2"/>
                </a:solidFill>
                <a:latin typeface="华文行楷" panose="02010800040101010101" charset="-122"/>
                <a:ea typeface="华文行楷" panose="02010800040101010101" charset="-122"/>
                <a:cs typeface="华文行楷" panose="02010800040101010101" charset="-122"/>
              </a:rPr>
              <a:t>   </a:t>
            </a:r>
            <a:r>
              <a:rPr lang="zh-CN" altLang="en-US" b="1">
                <a:solidFill>
                  <a:schemeClr val="bg2"/>
                </a:solidFill>
                <a:latin typeface="华文行楷" panose="02010800040101010101" charset="-122"/>
                <a:ea typeface="华文行楷" panose="02010800040101010101" charset="-122"/>
                <a:cs typeface="华文行楷" panose="02010800040101010101" charset="-122"/>
                <a:sym typeface="+mn-ea"/>
              </a:rPr>
              <a:t>计网开来小组</a:t>
            </a:r>
            <a:r>
              <a:rPr lang="en-US" altLang="zh-CN" b="1">
                <a:solidFill>
                  <a:schemeClr val="bg2"/>
                </a:solidFill>
                <a:latin typeface="华文行楷" panose="02010800040101010101" charset="-122"/>
                <a:ea typeface="华文行楷" panose="02010800040101010101" charset="-122"/>
                <a:cs typeface="华文行楷" panose="02010800040101010101" charset="-122"/>
              </a:rPr>
              <a:t>  </a:t>
            </a:r>
            <a:r>
              <a:rPr lang="en-US" altLang="zh-CN" b="1">
                <a:solidFill>
                  <a:srgbClr val="FF0000"/>
                </a:solidFill>
                <a:latin typeface="华文行楷" panose="02010800040101010101" charset="-122"/>
                <a:ea typeface="华文行楷" panose="02010800040101010101" charset="-122"/>
                <a:cs typeface="华文行楷" panose="02010800040101010101" charset="-122"/>
              </a:rPr>
              <a:t>          </a:t>
            </a:r>
          </a:p>
          <a:p>
            <a:pPr algn="ctr"/>
            <a:r>
              <a:rPr lang="en-US" altLang="zh-CN" b="1">
                <a:solidFill>
                  <a:srgbClr val="FF0000"/>
                </a:solidFill>
                <a:latin typeface="华文行楷" panose="02010800040101010101" charset="-122"/>
                <a:ea typeface="华文行楷" panose="02010800040101010101" charset="-122"/>
                <a:cs typeface="华文行楷" panose="02010800040101010101" charset="-122"/>
              </a:rPr>
              <a:t>                      </a:t>
            </a:r>
          </a:p>
          <a:p>
            <a:pPr algn="ctr"/>
            <a:r>
              <a:rPr lang="en-US" altLang="zh-CN" b="1">
                <a:solidFill>
                  <a:srgbClr val="FF0000"/>
                </a:solidFill>
                <a:latin typeface="华文行楷" panose="02010800040101010101" charset="-122"/>
                <a:ea typeface="华文行楷" panose="02010800040101010101" charset="-122"/>
                <a:cs typeface="华文行楷" panose="02010800040101010101" charset="-122"/>
              </a:rPr>
              <a:t>           </a:t>
            </a:r>
            <a:endParaRPr lang="zh-CN" altLang="en-US" b="1">
              <a:solidFill>
                <a:srgbClr val="FF0000"/>
              </a:solidFill>
              <a:latin typeface="华文行楷" panose="02010800040101010101" charset="-122"/>
              <a:ea typeface="华文行楷" panose="02010800040101010101" charset="-122"/>
              <a:cs typeface="华文行楷" panose="02010800040101010101"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任意多边形: 形状 49"/>
          <p:cNvSpPr/>
          <p:nvPr/>
        </p:nvSpPr>
        <p:spPr>
          <a:xfrm>
            <a:off x="-13487" y="0"/>
            <a:ext cx="5762534" cy="5143500"/>
          </a:xfrm>
          <a:custGeom>
            <a:avLst/>
            <a:gdLst>
              <a:gd name="connsiteX0" fmla="*/ 0 w 5762534"/>
              <a:gd name="connsiteY0" fmla="*/ 0 h 5143500"/>
              <a:gd name="connsiteX1" fmla="*/ 3533084 w 5762534"/>
              <a:gd name="connsiteY1" fmla="*/ 0 h 5143500"/>
              <a:gd name="connsiteX2" fmla="*/ 5762534 w 5762534"/>
              <a:gd name="connsiteY2" fmla="*/ 5143500 h 5143500"/>
              <a:gd name="connsiteX3" fmla="*/ 0 w 5762534"/>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5762534" h="5143500">
                <a:moveTo>
                  <a:pt x="0" y="0"/>
                </a:moveTo>
                <a:lnTo>
                  <a:pt x="3533084" y="0"/>
                </a:lnTo>
                <a:lnTo>
                  <a:pt x="5762534" y="5143500"/>
                </a:lnTo>
                <a:lnTo>
                  <a:pt x="0" y="51435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
        <p:nvSpPr>
          <p:cNvPr id="1048601" name="矩形 92"/>
          <p:cNvSpPr/>
          <p:nvPr/>
        </p:nvSpPr>
        <p:spPr>
          <a:xfrm>
            <a:off x="282956" y="749128"/>
            <a:ext cx="8576818" cy="36452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grpSp>
        <p:nvGrpSpPr>
          <p:cNvPr id="51" name="组合 1"/>
          <p:cNvGrpSpPr/>
          <p:nvPr/>
        </p:nvGrpSpPr>
        <p:grpSpPr>
          <a:xfrm>
            <a:off x="1671503" y="2064010"/>
            <a:ext cx="5403850" cy="1096074"/>
            <a:chOff x="2481" y="2714"/>
            <a:chExt cx="8510" cy="1726"/>
          </a:xfrm>
        </p:grpSpPr>
        <p:sp>
          <p:nvSpPr>
            <p:cNvPr id="1048602" name="文本框 5"/>
            <p:cNvSpPr txBox="1">
              <a:spLocks noChangeArrowheads="1"/>
            </p:cNvSpPr>
            <p:nvPr/>
          </p:nvSpPr>
          <p:spPr bwMode="auto">
            <a:xfrm>
              <a:off x="2481" y="2714"/>
              <a:ext cx="8510" cy="921"/>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R="0" lvl="0" indent="0" algn="ctr" defTabSz="685800" fontAlgn="base">
                <a:lnSpc>
                  <a:spcPct val="100000"/>
                </a:lnSpc>
                <a:spcBef>
                  <a:spcPct val="0"/>
                </a:spcBef>
                <a:spcAft>
                  <a:spcPct val="0"/>
                </a:spcAft>
                <a:buClrTx/>
                <a:buSzTx/>
                <a:buFontTx/>
                <a:buNone/>
              </a:pPr>
              <a:r>
                <a:rPr lang="zh-CN" altLang="en-US" sz="3200" b="1">
                  <a:solidFill>
                    <a:schemeClr val="accent1"/>
                  </a:solidFill>
                  <a:latin typeface="微软雅黑" panose="020B0503020204020204" pitchFamily="34" charset="-122"/>
                  <a:ea typeface="微软雅黑" panose="020B0503020204020204" pitchFamily="34" charset="-122"/>
                </a:rPr>
                <a:t>SpringBoot开发框架的应用</a:t>
              </a:r>
            </a:p>
          </p:txBody>
        </p:sp>
        <p:cxnSp>
          <p:nvCxnSpPr>
            <p:cNvPr id="3145729" name="直接连接符 98"/>
            <p:cNvCxnSpPr/>
            <p:nvPr/>
          </p:nvCxnSpPr>
          <p:spPr>
            <a:xfrm>
              <a:off x="7029" y="4440"/>
              <a:ext cx="3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2097153" name="图片 4"/>
          <p:cNvPicPr>
            <a:picLocks noChangeAspect="1"/>
          </p:cNvPicPr>
          <p:nvPr/>
        </p:nvPicPr>
        <p:blipFill>
          <a:blip r:embed="rId2" cstate="print"/>
          <a:stretch>
            <a:fillRect/>
          </a:stretch>
        </p:blipFill>
        <p:spPr>
          <a:xfrm>
            <a:off x="382253" y="911973"/>
            <a:ext cx="1654810" cy="60134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9" name="文本框 2"/>
          <p:cNvSpPr txBox="1"/>
          <p:nvPr/>
        </p:nvSpPr>
        <p:spPr>
          <a:xfrm>
            <a:off x="135460" y="206533"/>
            <a:ext cx="7588885" cy="461665"/>
          </a:xfrm>
          <a:prstGeom prst="rect">
            <a:avLst/>
          </a:prstGeom>
          <a:noFill/>
        </p:spPr>
        <p:txBody>
          <a:bodyPr wrap="square" lIns="91440" tIns="45720" rIns="91440" bIns="45720" rtlCol="0" anchor="t">
            <a:spAutoFit/>
          </a:bodyPr>
          <a:lstStyle/>
          <a:p>
            <a:r>
              <a:rPr lang="zh-CN" altLang="en-US" sz="2400" b="1">
                <a:solidFill>
                  <a:schemeClr val="accent1"/>
                </a:solidFill>
                <a:latin typeface="微软雅黑" panose="020B0503020204020204" pitchFamily="34" charset="-122"/>
                <a:ea typeface="微软雅黑" panose="020B0503020204020204" pitchFamily="34" charset="-122"/>
              </a:rPr>
              <a:t>前后端接口的编写</a:t>
            </a:r>
          </a:p>
        </p:txBody>
      </p:sp>
      <p:cxnSp>
        <p:nvCxnSpPr>
          <p:cNvPr id="3145770" name="直接连接符 74"/>
          <p:cNvCxnSpPr/>
          <p:nvPr/>
        </p:nvCxnSpPr>
        <p:spPr>
          <a:xfrm flipV="1">
            <a:off x="1017" y="697048"/>
            <a:ext cx="7649210"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圆角 4"/>
          <p:cNvSpPr/>
          <p:nvPr/>
        </p:nvSpPr>
        <p:spPr>
          <a:xfrm>
            <a:off x="2880441" y="2021825"/>
            <a:ext cx="1510132" cy="396405"/>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a:cs typeface="Calibri Light" panose="020F0302020204030204"/>
              </a:rPr>
              <a:t>Service层</a:t>
            </a:r>
          </a:p>
        </p:txBody>
      </p:sp>
      <p:sp>
        <p:nvSpPr>
          <p:cNvPr id="6" name="矩形: 圆角 5"/>
          <p:cNvSpPr/>
          <p:nvPr/>
        </p:nvSpPr>
        <p:spPr>
          <a:xfrm>
            <a:off x="5158030" y="1974853"/>
            <a:ext cx="1596248" cy="357261"/>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a:t>DAO层</a:t>
            </a:r>
            <a:endParaRPr lang="zh-CN" altLang="en-US">
              <a:cs typeface="Calibri Light" panose="020F0302020204030204"/>
            </a:endParaRPr>
          </a:p>
        </p:txBody>
      </p:sp>
      <p:sp>
        <p:nvSpPr>
          <p:cNvPr id="7" name="矩形: 圆角 6"/>
          <p:cNvSpPr/>
          <p:nvPr/>
        </p:nvSpPr>
        <p:spPr>
          <a:xfrm>
            <a:off x="7329017" y="1974158"/>
            <a:ext cx="1392701" cy="396404"/>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a:cs typeface="Calibri Light" panose="020F0302020204030204"/>
              </a:rPr>
              <a:t>Entity层</a:t>
            </a:r>
          </a:p>
        </p:txBody>
      </p:sp>
      <p:cxnSp>
        <p:nvCxnSpPr>
          <p:cNvPr id="11" name="直接箭头连接符 10"/>
          <p:cNvCxnSpPr>
            <a:stCxn id="5" idx="3"/>
            <a:endCxn id="6" idx="1"/>
          </p:cNvCxnSpPr>
          <p:nvPr/>
        </p:nvCxnSpPr>
        <p:spPr>
          <a:xfrm flipV="1">
            <a:off x="4390573" y="2153484"/>
            <a:ext cx="767457" cy="66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6740645" y="2152790"/>
            <a:ext cx="5883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连接符: 曲线 15"/>
          <p:cNvCxnSpPr/>
          <p:nvPr/>
        </p:nvCxnSpPr>
        <p:spPr>
          <a:xfrm rot="16200000" flipV="1">
            <a:off x="4567192" y="-1538820"/>
            <a:ext cx="8522" cy="6860858"/>
          </a:xfrm>
          <a:prstGeom prst="curvedConnector3">
            <a:avLst>
              <a:gd name="adj1" fmla="val 2782469"/>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箭头: 下 20"/>
          <p:cNvSpPr/>
          <p:nvPr/>
        </p:nvSpPr>
        <p:spPr>
          <a:xfrm>
            <a:off x="3615398" y="2339942"/>
            <a:ext cx="135989" cy="589783"/>
          </a:xfrm>
          <a:prstGeom prst="downArrow">
            <a:avLst>
              <a:gd name="adj1" fmla="val 50000"/>
              <a:gd name="adj2" fmla="val 1833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3115994" y="2965748"/>
            <a:ext cx="1134796" cy="81193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1200" err="1">
                <a:cs typeface="Calibri Light" panose="020F0302020204030204"/>
              </a:rPr>
              <a:t>CityMoveService</a:t>
            </a:r>
          </a:p>
        </p:txBody>
      </p:sp>
      <p:sp>
        <p:nvSpPr>
          <p:cNvPr id="23" name="椭圆 22"/>
          <p:cNvSpPr/>
          <p:nvPr/>
        </p:nvSpPr>
        <p:spPr>
          <a:xfrm>
            <a:off x="5272331" y="2965747"/>
            <a:ext cx="1134796" cy="81193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1200" err="1"/>
              <a:t>CityMoveDao</a:t>
            </a:r>
            <a:endParaRPr lang="zh-CN" altLang="en-US" sz="1200" err="1"/>
          </a:p>
        </p:txBody>
      </p:sp>
      <p:sp>
        <p:nvSpPr>
          <p:cNvPr id="24" name="箭头: 下 23"/>
          <p:cNvSpPr/>
          <p:nvPr/>
        </p:nvSpPr>
        <p:spPr>
          <a:xfrm>
            <a:off x="5741378" y="2362748"/>
            <a:ext cx="135989" cy="589783"/>
          </a:xfrm>
          <a:prstGeom prst="downArrow">
            <a:avLst>
              <a:gd name="adj1" fmla="val 50000"/>
              <a:gd name="adj2" fmla="val 1833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7503945" y="2988273"/>
            <a:ext cx="1534063" cy="17279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1200" err="1">
                <a:cs typeface="Calibri Light" panose="020F0302020204030204"/>
              </a:rPr>
              <a:t>MostHotcity</a:t>
            </a:r>
            <a:endParaRPr lang="en-US" altLang="zh-CN" sz="1200">
              <a:cs typeface="Calibri Light" panose="020F0302020204030204"/>
            </a:endParaRPr>
          </a:p>
          <a:p>
            <a:pPr algn="ctr"/>
            <a:r>
              <a:rPr lang="en-US" altLang="zh-CN" sz="1200" err="1">
                <a:cs typeface="Calibri Light" panose="020F0302020204030204"/>
              </a:rPr>
              <a:t>MostColdCity</a:t>
            </a:r>
          </a:p>
          <a:p>
            <a:pPr algn="ctr"/>
            <a:r>
              <a:rPr lang="en-US" altLang="zh-CN" sz="1200" err="1">
                <a:cs typeface="Calibri Light" panose="020F0302020204030204"/>
              </a:rPr>
              <a:t>CityMove</a:t>
            </a:r>
          </a:p>
          <a:p>
            <a:pPr algn="ctr"/>
            <a:r>
              <a:rPr lang="en-US" altLang="zh-CN" sz="1200" err="1">
                <a:cs typeface="Calibri Light" panose="020F0302020204030204"/>
              </a:rPr>
              <a:t>CityComment</a:t>
            </a:r>
          </a:p>
        </p:txBody>
      </p:sp>
      <p:sp>
        <p:nvSpPr>
          <p:cNvPr id="26" name="箭头: 下 25"/>
          <p:cNvSpPr/>
          <p:nvPr/>
        </p:nvSpPr>
        <p:spPr>
          <a:xfrm>
            <a:off x="8003349" y="2373804"/>
            <a:ext cx="135989" cy="589783"/>
          </a:xfrm>
          <a:prstGeom prst="downArrow">
            <a:avLst>
              <a:gd name="adj1" fmla="val 50000"/>
              <a:gd name="adj2" fmla="val 1833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362471" y="1965636"/>
            <a:ext cx="1604077" cy="451206"/>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a:cs typeface="Calibri Light" panose="020F0302020204030204"/>
              </a:rPr>
              <a:t>Controller层</a:t>
            </a:r>
          </a:p>
        </p:txBody>
      </p:sp>
      <p:sp>
        <p:nvSpPr>
          <p:cNvPr id="9" name="箭头: 下 8"/>
          <p:cNvSpPr/>
          <p:nvPr/>
        </p:nvSpPr>
        <p:spPr>
          <a:xfrm>
            <a:off x="1202202" y="2373804"/>
            <a:ext cx="135989" cy="589783"/>
          </a:xfrm>
          <a:prstGeom prst="downArrow">
            <a:avLst>
              <a:gd name="adj1" fmla="val 50000"/>
              <a:gd name="adj2" fmla="val 1833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702798" y="2991009"/>
            <a:ext cx="1126967" cy="8119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1200" err="1"/>
              <a:t>CityMove</a:t>
            </a:r>
          </a:p>
          <a:p>
            <a:pPr algn="ctr"/>
            <a:r>
              <a:rPr lang="en-US" altLang="zh-CN" sz="1200"/>
              <a:t>Controller</a:t>
            </a:r>
            <a:endParaRPr lang="en-US" altLang="zh-CN" sz="1200">
              <a:cs typeface="Calibri Light" panose="020F0302020204030204"/>
            </a:endParaRPr>
          </a:p>
        </p:txBody>
      </p:sp>
      <p:cxnSp>
        <p:nvCxnSpPr>
          <p:cNvPr id="18" name="直接箭头连接符 17"/>
          <p:cNvCxnSpPr>
            <a:endCxn id="5" idx="1"/>
          </p:cNvCxnSpPr>
          <p:nvPr/>
        </p:nvCxnSpPr>
        <p:spPr>
          <a:xfrm>
            <a:off x="1873682" y="2152788"/>
            <a:ext cx="1006759" cy="67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99"/>
          <p:cNvSpPr/>
          <p:nvPr/>
        </p:nvSpPr>
        <p:spPr>
          <a:xfrm>
            <a:off x="4273434" y="356996"/>
            <a:ext cx="305195" cy="293846"/>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endParaRPr lang="zh-CN" altLang="en-US" sz="1500" b="1" spc="-20">
              <a:solidFill>
                <a:schemeClr val="bg1"/>
              </a:solidFill>
              <a:latin typeface="黑体" panose="02010609060101010101" charset="-122"/>
              <a:ea typeface="黑体" panose="02010609060101010101" charset="-122"/>
              <a:cs typeface="微软雅黑" panose="020B0503020204020204" pitchFamily="34" charset="-122"/>
            </a:endParaRPr>
          </a:p>
        </p:txBody>
      </p:sp>
      <p:sp>
        <p:nvSpPr>
          <p:cNvPr id="6" name="任意多边形 99"/>
          <p:cNvSpPr/>
          <p:nvPr/>
        </p:nvSpPr>
        <p:spPr>
          <a:xfrm>
            <a:off x="3101340" y="247650"/>
            <a:ext cx="2437765" cy="779145"/>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r>
              <a:rPr lang="zh-CN" altLang="en-US" b="1" spc="-20">
                <a:solidFill>
                  <a:schemeClr val="bg1"/>
                </a:solidFill>
                <a:latin typeface="黑体" panose="02010609060101010101" charset="-122"/>
                <a:ea typeface="黑体" panose="02010609060101010101" charset="-122"/>
                <a:cs typeface="微软雅黑" panose="020B0503020204020204" pitchFamily="34" charset="-122"/>
              </a:rPr>
              <a:t>各层实现</a:t>
            </a:r>
            <a:r>
              <a:rPr lang="en-US" altLang="zh-CN" b="1" spc="-20">
                <a:solidFill>
                  <a:schemeClr val="bg1"/>
                </a:solidFill>
                <a:latin typeface="黑体" panose="02010609060101010101" charset="-122"/>
                <a:ea typeface="黑体" panose="02010609060101010101" charset="-122"/>
                <a:cs typeface="微软雅黑" panose="020B0503020204020204" pitchFamily="34" charset="-122"/>
              </a:rPr>
              <a:t>-Entity</a:t>
            </a:r>
          </a:p>
        </p:txBody>
      </p:sp>
      <p:pic>
        <p:nvPicPr>
          <p:cNvPr id="9" name="图片 9" descr="文本&#10;&#10;已自动生成说明"/>
          <p:cNvPicPr>
            <a:picLocks noChangeAspect="1"/>
          </p:cNvPicPr>
          <p:nvPr/>
        </p:nvPicPr>
        <p:blipFill>
          <a:blip r:embed="rId3"/>
          <a:stretch>
            <a:fillRect/>
          </a:stretch>
        </p:blipFill>
        <p:spPr>
          <a:xfrm>
            <a:off x="4648570" y="1286611"/>
            <a:ext cx="2743200" cy="3158424"/>
          </a:xfrm>
          <a:prstGeom prst="rect">
            <a:avLst/>
          </a:prstGeom>
        </p:spPr>
      </p:pic>
      <p:pic>
        <p:nvPicPr>
          <p:cNvPr id="10" name="图片 10" descr="图形用户界面, 文本, 聊天或短信&#10;&#10;已自动生成说明"/>
          <p:cNvPicPr>
            <a:picLocks noChangeAspect="1"/>
          </p:cNvPicPr>
          <p:nvPr>
            <p:custDataLst>
              <p:tags r:id="rId1"/>
            </p:custDataLst>
          </p:nvPr>
        </p:nvPicPr>
        <p:blipFill>
          <a:blip r:embed="rId4"/>
          <a:stretch>
            <a:fillRect/>
          </a:stretch>
        </p:blipFill>
        <p:spPr>
          <a:xfrm>
            <a:off x="1879847" y="1318135"/>
            <a:ext cx="2743200" cy="312866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99"/>
          <p:cNvSpPr/>
          <p:nvPr/>
        </p:nvSpPr>
        <p:spPr>
          <a:xfrm>
            <a:off x="3101340" y="247650"/>
            <a:ext cx="3009265" cy="779145"/>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r>
              <a:rPr lang="zh-CN" altLang="en-US" b="1" spc="-20">
                <a:solidFill>
                  <a:schemeClr val="bg1"/>
                </a:solidFill>
                <a:latin typeface="黑体" panose="02010609060101010101" charset="-122"/>
                <a:ea typeface="黑体" panose="02010609060101010101" charset="-122"/>
                <a:cs typeface="微软雅黑" panose="020B0503020204020204" pitchFamily="34" charset="-122"/>
              </a:rPr>
              <a:t>各层实现</a:t>
            </a:r>
            <a:r>
              <a:rPr lang="en-US" altLang="zh-CN" b="1" spc="-20">
                <a:solidFill>
                  <a:schemeClr val="bg1"/>
                </a:solidFill>
                <a:latin typeface="黑体" panose="02010609060101010101" charset="-122"/>
                <a:ea typeface="黑体" panose="02010609060101010101" charset="-122"/>
                <a:cs typeface="微软雅黑" panose="020B0503020204020204" pitchFamily="34" charset="-122"/>
              </a:rPr>
              <a:t>--DAO</a:t>
            </a:r>
          </a:p>
        </p:txBody>
      </p:sp>
      <p:pic>
        <p:nvPicPr>
          <p:cNvPr id="2" name="图片 -2147482609" descr="0065a4978b5c431eb758641a544900d"/>
          <p:cNvPicPr>
            <a:picLocks noChangeAspect="1"/>
          </p:cNvPicPr>
          <p:nvPr>
            <p:custDataLst>
              <p:tags r:id="rId1"/>
            </p:custDataLst>
          </p:nvPr>
        </p:nvPicPr>
        <p:blipFill>
          <a:blip r:embed="rId3"/>
          <a:stretch>
            <a:fillRect/>
          </a:stretch>
        </p:blipFill>
        <p:spPr>
          <a:xfrm>
            <a:off x="2026285" y="1171575"/>
            <a:ext cx="2491105" cy="3322320"/>
          </a:xfrm>
          <a:prstGeom prst="rect">
            <a:avLst/>
          </a:prstGeom>
          <a:noFill/>
          <a:ln w="9525">
            <a:noFill/>
          </a:ln>
        </p:spPr>
      </p:pic>
      <p:pic>
        <p:nvPicPr>
          <p:cNvPr id="3" name="图片 -2147482610" descr="f5a0aa791bb5b492848f45d107eda8b"/>
          <p:cNvPicPr>
            <a:picLocks noChangeAspect="1"/>
          </p:cNvPicPr>
          <p:nvPr/>
        </p:nvPicPr>
        <p:blipFill>
          <a:blip r:embed="rId4"/>
          <a:stretch>
            <a:fillRect/>
          </a:stretch>
        </p:blipFill>
        <p:spPr>
          <a:xfrm>
            <a:off x="4517390" y="1171575"/>
            <a:ext cx="2793365" cy="332232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99"/>
          <p:cNvSpPr/>
          <p:nvPr/>
        </p:nvSpPr>
        <p:spPr>
          <a:xfrm>
            <a:off x="3101340" y="247650"/>
            <a:ext cx="3009265" cy="779145"/>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r>
              <a:rPr lang="zh-CN" altLang="en-US" b="1" spc="-20">
                <a:solidFill>
                  <a:schemeClr val="bg1"/>
                </a:solidFill>
                <a:latin typeface="黑体" panose="02010609060101010101" charset="-122"/>
                <a:ea typeface="黑体" panose="02010609060101010101" charset="-122"/>
                <a:cs typeface="微软雅黑" panose="020B0503020204020204" pitchFamily="34" charset="-122"/>
              </a:rPr>
              <a:t>各层实现</a:t>
            </a:r>
            <a:r>
              <a:rPr lang="en-US" altLang="zh-CN" b="1" spc="-20">
                <a:solidFill>
                  <a:schemeClr val="bg1"/>
                </a:solidFill>
                <a:latin typeface="黑体" panose="02010609060101010101" charset="-122"/>
                <a:ea typeface="黑体" panose="02010609060101010101" charset="-122"/>
                <a:cs typeface="微软雅黑" panose="020B0503020204020204" pitchFamily="34" charset="-122"/>
              </a:rPr>
              <a:t>--Service</a:t>
            </a:r>
          </a:p>
        </p:txBody>
      </p:sp>
      <p:pic>
        <p:nvPicPr>
          <p:cNvPr id="2" name="图片 -2147482608" descr="6314cdbe77af9f7e875dbc7c6b8bded"/>
          <p:cNvPicPr>
            <a:picLocks noChangeAspect="1"/>
          </p:cNvPicPr>
          <p:nvPr/>
        </p:nvPicPr>
        <p:blipFill>
          <a:blip r:embed="rId2"/>
          <a:stretch>
            <a:fillRect/>
          </a:stretch>
        </p:blipFill>
        <p:spPr>
          <a:xfrm>
            <a:off x="1823085" y="1309370"/>
            <a:ext cx="2737485" cy="2622550"/>
          </a:xfrm>
          <a:prstGeom prst="rect">
            <a:avLst/>
          </a:prstGeom>
          <a:noFill/>
          <a:ln w="9525">
            <a:noFill/>
          </a:ln>
        </p:spPr>
      </p:pic>
      <p:pic>
        <p:nvPicPr>
          <p:cNvPr id="3" name="图片 -2147482606" descr="0a9b9af6d35e06e7a673691e5188684"/>
          <p:cNvPicPr>
            <a:picLocks noChangeAspect="1"/>
          </p:cNvPicPr>
          <p:nvPr/>
        </p:nvPicPr>
        <p:blipFill>
          <a:blip r:embed="rId3"/>
          <a:stretch>
            <a:fillRect/>
          </a:stretch>
        </p:blipFill>
        <p:spPr>
          <a:xfrm>
            <a:off x="4560570" y="1310005"/>
            <a:ext cx="2921000" cy="262191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99"/>
          <p:cNvSpPr/>
          <p:nvPr/>
        </p:nvSpPr>
        <p:spPr>
          <a:xfrm>
            <a:off x="3101340" y="247650"/>
            <a:ext cx="3009265" cy="779145"/>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r>
              <a:rPr lang="zh-CN" altLang="en-US" b="1" spc="-20">
                <a:solidFill>
                  <a:schemeClr val="bg1"/>
                </a:solidFill>
                <a:latin typeface="黑体" panose="02010609060101010101" charset="-122"/>
                <a:ea typeface="黑体" panose="02010609060101010101" charset="-122"/>
                <a:cs typeface="微软雅黑" panose="020B0503020204020204" pitchFamily="34" charset="-122"/>
              </a:rPr>
              <a:t>各层实现</a:t>
            </a:r>
            <a:r>
              <a:rPr lang="en-US" altLang="zh-CN" b="1" spc="-20">
                <a:solidFill>
                  <a:schemeClr val="bg1"/>
                </a:solidFill>
                <a:latin typeface="黑体" panose="02010609060101010101" charset="-122"/>
                <a:ea typeface="黑体" panose="02010609060101010101" charset="-122"/>
                <a:cs typeface="微软雅黑" panose="020B0503020204020204" pitchFamily="34" charset="-122"/>
              </a:rPr>
              <a:t>--Controller</a:t>
            </a:r>
          </a:p>
        </p:txBody>
      </p:sp>
      <p:pic>
        <p:nvPicPr>
          <p:cNvPr id="2" name="图片 -2147482605" descr="fc381a04acb1859ed4e4fd03e709878"/>
          <p:cNvPicPr>
            <a:picLocks noChangeAspect="1"/>
          </p:cNvPicPr>
          <p:nvPr/>
        </p:nvPicPr>
        <p:blipFill>
          <a:blip r:embed="rId2"/>
          <a:stretch>
            <a:fillRect/>
          </a:stretch>
        </p:blipFill>
        <p:spPr>
          <a:xfrm>
            <a:off x="1820863" y="1148398"/>
            <a:ext cx="5404485" cy="373570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任意多边形: 形状 49"/>
          <p:cNvSpPr/>
          <p:nvPr/>
        </p:nvSpPr>
        <p:spPr>
          <a:xfrm>
            <a:off x="-13487" y="0"/>
            <a:ext cx="5762534" cy="5143500"/>
          </a:xfrm>
          <a:custGeom>
            <a:avLst/>
            <a:gdLst>
              <a:gd name="connsiteX0" fmla="*/ 0 w 5762534"/>
              <a:gd name="connsiteY0" fmla="*/ 0 h 5143500"/>
              <a:gd name="connsiteX1" fmla="*/ 3533084 w 5762534"/>
              <a:gd name="connsiteY1" fmla="*/ 0 h 5143500"/>
              <a:gd name="connsiteX2" fmla="*/ 5762534 w 5762534"/>
              <a:gd name="connsiteY2" fmla="*/ 5143500 h 5143500"/>
              <a:gd name="connsiteX3" fmla="*/ 0 w 5762534"/>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5762534" h="5143500">
                <a:moveTo>
                  <a:pt x="0" y="0"/>
                </a:moveTo>
                <a:lnTo>
                  <a:pt x="3533084" y="0"/>
                </a:lnTo>
                <a:lnTo>
                  <a:pt x="5762534" y="5143500"/>
                </a:lnTo>
                <a:lnTo>
                  <a:pt x="0" y="51435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
        <p:nvSpPr>
          <p:cNvPr id="1048601" name="矩形 92"/>
          <p:cNvSpPr/>
          <p:nvPr/>
        </p:nvSpPr>
        <p:spPr>
          <a:xfrm>
            <a:off x="282956" y="749128"/>
            <a:ext cx="8576818" cy="36452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grpSp>
        <p:nvGrpSpPr>
          <p:cNvPr id="51" name="组合 1"/>
          <p:cNvGrpSpPr/>
          <p:nvPr/>
        </p:nvGrpSpPr>
        <p:grpSpPr>
          <a:xfrm>
            <a:off x="3266440" y="2183774"/>
            <a:ext cx="2621280" cy="944934"/>
            <a:chOff x="5113" y="3519"/>
            <a:chExt cx="4128" cy="1488"/>
          </a:xfrm>
        </p:grpSpPr>
        <p:sp>
          <p:nvSpPr>
            <p:cNvPr id="1048602" name="文本框 5"/>
            <p:cNvSpPr txBox="1">
              <a:spLocks noChangeArrowheads="1"/>
            </p:cNvSpPr>
            <p:nvPr/>
          </p:nvSpPr>
          <p:spPr bwMode="auto">
            <a:xfrm>
              <a:off x="5113" y="3519"/>
              <a:ext cx="4128" cy="919"/>
            </a:xfrm>
            <a:prstGeom prst="rect">
              <a:avLst/>
            </a:prstGeom>
            <a:noFill/>
            <a:ln>
              <a:noFill/>
            </a:ln>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pPr>
              <a:r>
                <a:rPr lang="zh-CN" altLang="en-US" sz="3200" b="1">
                  <a:solidFill>
                    <a:schemeClr val="accent1"/>
                  </a:solidFill>
                  <a:latin typeface="微软雅黑" panose="020B0503020204020204" pitchFamily="34" charset="-122"/>
                  <a:ea typeface="微软雅黑" panose="020B0503020204020204" pitchFamily="34" charset="-122"/>
                </a:rPr>
                <a:t>项目前期准备</a:t>
              </a:r>
            </a:p>
          </p:txBody>
        </p:sp>
        <p:cxnSp>
          <p:nvCxnSpPr>
            <p:cNvPr id="3145729" name="直接连接符 98"/>
            <p:cNvCxnSpPr/>
            <p:nvPr/>
          </p:nvCxnSpPr>
          <p:spPr>
            <a:xfrm>
              <a:off x="7029" y="4440"/>
              <a:ext cx="3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48603" name="矩形: 圆角 1"/>
            <p:cNvSpPr/>
            <p:nvPr/>
          </p:nvSpPr>
          <p:spPr>
            <a:xfrm>
              <a:off x="6260" y="4578"/>
              <a:ext cx="1987" cy="429"/>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r>
                <a:rPr kumimoji="0" lang="en-US" altLang="zh-CN" sz="12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rPr>
                <a:t>PART TWO</a:t>
              </a:r>
              <a:endParaRPr kumimoji="0" lang="zh-CN" altLang="en-US" sz="12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grpSp>
      <p:pic>
        <p:nvPicPr>
          <p:cNvPr id="2097153" name="图片 4"/>
          <p:cNvPicPr>
            <a:picLocks noChangeAspect="1"/>
          </p:cNvPicPr>
          <p:nvPr/>
        </p:nvPicPr>
        <p:blipFill>
          <a:blip r:embed="rId2" cstate="print"/>
          <a:stretch>
            <a:fillRect/>
          </a:stretch>
        </p:blipFill>
        <p:spPr>
          <a:xfrm>
            <a:off x="3764280" y="1221105"/>
            <a:ext cx="1654810" cy="60134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3" name="矩形 11"/>
          <p:cNvSpPr/>
          <p:nvPr/>
        </p:nvSpPr>
        <p:spPr>
          <a:xfrm>
            <a:off x="831056" y="394176"/>
            <a:ext cx="7454108" cy="397636"/>
          </a:xfrm>
          <a:prstGeom prst="rect">
            <a:avLst/>
          </a:prstGeom>
        </p:spPr>
        <p:txBody>
          <a:bodyPr wrap="square" lIns="91440" tIns="45720" rIns="91440" bIns="45720" anchor="t">
            <a:spAutoFit/>
          </a:bodyPr>
          <a:lstStyle/>
          <a:p>
            <a:pPr indent="306070" algn="just">
              <a:lnSpc>
                <a:spcPct val="150000"/>
              </a:lnSpc>
            </a:pPr>
            <a:r>
              <a:rPr lang="en-US" altLang="zh-CN" sz="1500" kern="10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500" kern="100">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lang="en-US" altLang="zh-CN" sz="1500" kern="100">
                <a:solidFill>
                  <a:schemeClr val="tx1">
                    <a:lumMod val="75000"/>
                    <a:lumOff val="25000"/>
                  </a:schemeClr>
                </a:solidFill>
                <a:latin typeface="微软雅黑" panose="020B0503020204020204" pitchFamily="34" charset="-122"/>
                <a:ea typeface="微软雅黑" panose="020B0503020204020204" pitchFamily="34" charset="-122"/>
              </a:rPr>
              <a:t> </a:t>
            </a:r>
            <a:endParaRPr lang="zh-CN" altLang="en-US" kern="1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42504" y="227858"/>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altLang="en-US" sz="2400" b="1">
                <a:solidFill>
                  <a:srgbClr val="824379"/>
                </a:solidFill>
                <a:latin typeface="微软雅黑" panose="020B0503020204020204" pitchFamily="34" charset="-122"/>
                <a:ea typeface="微软雅黑" panose="020B0503020204020204" pitchFamily="34" charset="-122"/>
              </a:rPr>
              <a:t>数据爬取</a:t>
            </a:r>
            <a:endParaRPr lang="zh-CN" sz="2400" b="1">
              <a:solidFill>
                <a:srgbClr val="824379"/>
              </a:solidFill>
              <a:latin typeface="微软雅黑" panose="020B0503020204020204" pitchFamily="34" charset="-122"/>
              <a:ea typeface="微软雅黑" panose="020B0503020204020204" pitchFamily="34" charset="-122"/>
            </a:endParaRPr>
          </a:p>
        </p:txBody>
      </p:sp>
      <p:cxnSp>
        <p:nvCxnSpPr>
          <p:cNvPr id="6" name="直接连接符 74"/>
          <p:cNvCxnSpPr/>
          <p:nvPr/>
        </p:nvCxnSpPr>
        <p:spPr>
          <a:xfrm>
            <a:off x="1017" y="683513"/>
            <a:ext cx="426149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41019" y="820139"/>
            <a:ext cx="821327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sz="1200">
                <a:latin typeface="宋体" panose="02010600030101010101" pitchFamily="2" charset="-122"/>
                <a:ea typeface="宋体" panose="02010600030101010101" pitchFamily="2" charset="-122"/>
              </a:rPr>
              <a:t> </a:t>
            </a:r>
            <a:r>
              <a:rPr lang="zh-CN" altLang="en-US" sz="1200">
                <a:latin typeface="宋体" panose="02010600030101010101" pitchFamily="2" charset="-122"/>
                <a:ea typeface="宋体" panose="02010600030101010101" pitchFamily="2" charset="-122"/>
              </a:rPr>
              <a:t>  </a:t>
            </a:r>
            <a:r>
              <a:rPr lang="zh-CN" sz="1600">
                <a:latin typeface="微软雅黑" panose="020B0503020204020204" pitchFamily="34" charset="-122"/>
                <a:ea typeface="微软雅黑" panose="020B0503020204020204" pitchFamily="34" charset="-122"/>
              </a:rPr>
              <a:t>确定数据来源，包括不同年份不同地区的迁入迁出考率的数据，每个省市迁入主要来源以及迁出主要去向、每个省份的医疗卫生、环境健康、经济发展、教育资源指数等。利用</a:t>
            </a:r>
            <a:r>
              <a:rPr lang="zh-CN" sz="1600" b="1">
                <a:latin typeface="微软雅黑" panose="020B0503020204020204" pitchFamily="34" charset="-122"/>
                <a:ea typeface="微软雅黑" panose="020B0503020204020204" pitchFamily="34" charset="-122"/>
              </a:rPr>
              <a:t>Python网络爬虫技术</a:t>
            </a:r>
            <a:r>
              <a:rPr lang="zh-CN" sz="1600">
                <a:latin typeface="微软雅黑" panose="020B0503020204020204" pitchFamily="34" charset="-122"/>
                <a:ea typeface="微软雅黑" panose="020B0503020204020204" pitchFamily="34" charset="-122"/>
              </a:rPr>
              <a:t>对不同网站的数据进行爬取。</a:t>
            </a:r>
          </a:p>
          <a:p>
            <a:pPr algn="l"/>
            <a:endParaRPr lang="zh-CN" altLang="en-US">
              <a:cs typeface="Calibri Light" panose="020F0302020204030204"/>
            </a:endParaRPr>
          </a:p>
        </p:txBody>
      </p:sp>
      <p:pic>
        <p:nvPicPr>
          <p:cNvPr id="8" name="图片 8" descr="文本&#10;&#10;已自动生成说明"/>
          <p:cNvPicPr>
            <a:picLocks noChangeAspect="1"/>
          </p:cNvPicPr>
          <p:nvPr/>
        </p:nvPicPr>
        <p:blipFill>
          <a:blip r:embed="rId2"/>
          <a:stretch>
            <a:fillRect/>
          </a:stretch>
        </p:blipFill>
        <p:spPr>
          <a:xfrm>
            <a:off x="1649187" y="1602020"/>
            <a:ext cx="5815938" cy="3416453"/>
          </a:xfrm>
          <a:prstGeom prst="rect">
            <a:avLst/>
          </a:prstGeom>
        </p:spPr>
      </p:pic>
      <p:pic>
        <p:nvPicPr>
          <p:cNvPr id="9" name="图片 9" descr="表格&#10;&#10;已自动生成说明"/>
          <p:cNvPicPr>
            <a:picLocks noChangeAspect="1"/>
          </p:cNvPicPr>
          <p:nvPr/>
        </p:nvPicPr>
        <p:blipFill>
          <a:blip r:embed="rId3"/>
          <a:stretch>
            <a:fillRect/>
          </a:stretch>
        </p:blipFill>
        <p:spPr>
          <a:xfrm>
            <a:off x="624940" y="967244"/>
            <a:ext cx="7337465" cy="369144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文本框 5"/>
          <p:cNvSpPr txBox="1">
            <a:spLocks noChangeArrowheads="1"/>
          </p:cNvSpPr>
          <p:nvPr/>
        </p:nvSpPr>
        <p:spPr bwMode="auto">
          <a:xfrm>
            <a:off x="224054" y="172380"/>
            <a:ext cx="184731" cy="461665"/>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685800" rtl="0" eaLnBrk="1" fontAlgn="base" latinLnBrk="0" hangingPunct="1">
              <a:lnSpc>
                <a:spcPct val="100000"/>
              </a:lnSpc>
              <a:spcBef>
                <a:spcPct val="0"/>
              </a:spcBef>
              <a:spcAft>
                <a:spcPct val="0"/>
              </a:spcAft>
              <a:buClrTx/>
              <a:buSzTx/>
              <a:buFontTx/>
              <a:buNone/>
            </a:pPr>
            <a:endParaRPr lang="en-US" altLang="zh-CN" sz="24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30" name="直接连接符 74"/>
          <p:cNvCxnSpPr/>
          <p:nvPr/>
        </p:nvCxnSpPr>
        <p:spPr>
          <a:xfrm flipV="1">
            <a:off x="567" y="642381"/>
            <a:ext cx="5068110" cy="222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58"/>
          <p:cNvSpPr txBox="1"/>
          <p:nvPr/>
        </p:nvSpPr>
        <p:spPr>
          <a:xfrm>
            <a:off x="2641231" y="869015"/>
            <a:ext cx="3597496" cy="458908"/>
          </a:xfrm>
          <a:prstGeom prst="rect">
            <a:avLst/>
          </a:prstGeom>
          <a:noFill/>
          <a:ln w="12700" cmpd="sng">
            <a:noFill/>
            <a:prstDash val="sysDot"/>
          </a:ln>
        </p:spPr>
        <p:txBody>
          <a:bodyPr wrap="square" lIns="91440" tIns="45720" rIns="91440" bIns="4572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pPr>
            <a:r>
              <a:rPr lang="en-US" altLang="zh-CN" err="1">
                <a:latin typeface="黑体" panose="02010609060101010101" charset="-122"/>
                <a:ea typeface="微软雅黑" panose="020B0503020204020204" pitchFamily="34" charset="-122"/>
                <a:cs typeface="微软雅黑" panose="020B0503020204020204" pitchFamily="34" charset="-122"/>
              </a:rPr>
              <a:t>Hadoop分布式工作模式集群部署</a:t>
            </a:r>
          </a:p>
        </p:txBody>
      </p:sp>
      <p:sp>
        <p:nvSpPr>
          <p:cNvPr id="4" name="文本框 3"/>
          <p:cNvSpPr txBox="1"/>
          <p:nvPr/>
        </p:nvSpPr>
        <p:spPr>
          <a:xfrm>
            <a:off x="140703" y="217008"/>
            <a:ext cx="49021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zh-CN" altLang="en-US" sz="2400" b="1">
                <a:solidFill>
                  <a:schemeClr val="accent1"/>
                </a:solidFill>
                <a:latin typeface="微软雅黑" panose="020B0503020204020204" pitchFamily="34" charset="-122"/>
                <a:ea typeface="+mn-lt"/>
                <a:cs typeface="Calibri Light" panose="020F0302020204030204"/>
              </a:rPr>
              <a:t>Hadoop分布式集群搭建</a:t>
            </a:r>
            <a:endParaRPr lang="zh-CN">
              <a:solidFill>
                <a:schemeClr val="accent1"/>
              </a:solidFill>
            </a:endParaRPr>
          </a:p>
        </p:txBody>
      </p:sp>
      <p:graphicFrame>
        <p:nvGraphicFramePr>
          <p:cNvPr id="5" name="表格 5"/>
          <p:cNvGraphicFramePr>
            <a:graphicFrameLocks noGrp="1"/>
          </p:cNvGraphicFramePr>
          <p:nvPr/>
        </p:nvGraphicFramePr>
        <p:xfrm>
          <a:off x="1261770" y="1576616"/>
          <a:ext cx="6747888" cy="1524000"/>
        </p:xfrm>
        <a:graphic>
          <a:graphicData uri="http://schemas.openxmlformats.org/drawingml/2006/table">
            <a:tbl>
              <a:tblPr firstRow="1" bandRow="1">
                <a:tableStyleId>{5C22544A-7EE6-4342-B048-85BDC9FD1C3A}</a:tableStyleId>
              </a:tblPr>
              <a:tblGrid>
                <a:gridCol w="1686972">
                  <a:extLst>
                    <a:ext uri="{9D8B030D-6E8A-4147-A177-3AD203B41FA5}">
                      <a16:colId xmlns:a16="http://schemas.microsoft.com/office/drawing/2014/main" val="20000"/>
                    </a:ext>
                  </a:extLst>
                </a:gridCol>
                <a:gridCol w="1686972">
                  <a:extLst>
                    <a:ext uri="{9D8B030D-6E8A-4147-A177-3AD203B41FA5}">
                      <a16:colId xmlns:a16="http://schemas.microsoft.com/office/drawing/2014/main" val="20001"/>
                    </a:ext>
                  </a:extLst>
                </a:gridCol>
                <a:gridCol w="1686972">
                  <a:extLst>
                    <a:ext uri="{9D8B030D-6E8A-4147-A177-3AD203B41FA5}">
                      <a16:colId xmlns:a16="http://schemas.microsoft.com/office/drawing/2014/main" val="20002"/>
                    </a:ext>
                  </a:extLst>
                </a:gridCol>
                <a:gridCol w="1686972">
                  <a:extLst>
                    <a:ext uri="{9D8B030D-6E8A-4147-A177-3AD203B41FA5}">
                      <a16:colId xmlns:a16="http://schemas.microsoft.com/office/drawing/2014/main" val="20003"/>
                    </a:ext>
                  </a:extLst>
                </a:gridCol>
              </a:tblGrid>
              <a:tr h="437336">
                <a:tc>
                  <a:txBody>
                    <a:bodyPr/>
                    <a:lstStyle/>
                    <a:p>
                      <a:endParaRPr lang="zh-CN" altLang="en-US"/>
                    </a:p>
                  </a:txBody>
                  <a:tcPr/>
                </a:tc>
                <a:tc>
                  <a:txBody>
                    <a:bodyPr/>
                    <a:lstStyle/>
                    <a:p>
                      <a:pPr lvl="0" algn="ctr">
                        <a:lnSpc>
                          <a:spcPct val="100000"/>
                        </a:lnSpc>
                        <a:spcBef>
                          <a:spcPts val="0"/>
                        </a:spcBef>
                        <a:spcAft>
                          <a:spcPts val="0"/>
                        </a:spcAft>
                        <a:buNone/>
                      </a:pPr>
                      <a:r>
                        <a:rPr lang="zh-CN" sz="1400" b="0" i="0" u="none" strike="noStrike" noProof="0">
                          <a:latin typeface="Times New Roman" panose="02020603050405020304"/>
                        </a:rPr>
                        <a:t>Hadoop101</a:t>
                      </a:r>
                      <a:endParaRPr lang="zh-CN" sz="1400"/>
                    </a:p>
                    <a:p>
                      <a:pPr lvl="0" algn="ctr">
                        <a:buNone/>
                      </a:pPr>
                      <a:endParaRPr lang="zh-CN" altLang="en-US"/>
                    </a:p>
                  </a:txBody>
                  <a:tcPr/>
                </a:tc>
                <a:tc>
                  <a:txBody>
                    <a:bodyPr/>
                    <a:lstStyle/>
                    <a:p>
                      <a:pPr lvl="0" algn="ctr">
                        <a:lnSpc>
                          <a:spcPct val="100000"/>
                        </a:lnSpc>
                        <a:spcBef>
                          <a:spcPts val="0"/>
                        </a:spcBef>
                        <a:spcAft>
                          <a:spcPts val="0"/>
                        </a:spcAft>
                        <a:buNone/>
                      </a:pPr>
                      <a:r>
                        <a:rPr lang="zh-CN" sz="1400" b="0" i="0" u="none" strike="noStrike" noProof="0">
                          <a:latin typeface="Times New Roman" panose="02020603050405020304"/>
                        </a:rPr>
                        <a:t>Hadoop102</a:t>
                      </a:r>
                      <a:endParaRPr lang="zh-CN" sz="1400"/>
                    </a:p>
                    <a:p>
                      <a:pPr lvl="0" algn="ctr">
                        <a:buNone/>
                      </a:pPr>
                      <a:endParaRPr lang="zh-CN" altLang="en-US" sz="1400"/>
                    </a:p>
                  </a:txBody>
                  <a:tcPr/>
                </a:tc>
                <a:tc>
                  <a:txBody>
                    <a:bodyPr/>
                    <a:lstStyle/>
                    <a:p>
                      <a:pPr lvl="0" algn="ctr">
                        <a:lnSpc>
                          <a:spcPct val="100000"/>
                        </a:lnSpc>
                        <a:spcBef>
                          <a:spcPts val="0"/>
                        </a:spcBef>
                        <a:spcAft>
                          <a:spcPts val="0"/>
                        </a:spcAft>
                        <a:buNone/>
                      </a:pPr>
                      <a:r>
                        <a:rPr lang="zh-CN" sz="1400" b="0" i="0" u="none" strike="noStrike" noProof="0">
                          <a:latin typeface="Times New Roman" panose="02020603050405020304"/>
                        </a:rPr>
                        <a:t>Hadoop103</a:t>
                      </a:r>
                      <a:endParaRPr lang="zh-CN" sz="1400"/>
                    </a:p>
                    <a:p>
                      <a:pPr lvl="0" algn="ctr">
                        <a:buNone/>
                      </a:pPr>
                      <a:endParaRPr lang="zh-CN" altLang="en-US" sz="1400"/>
                    </a:p>
                  </a:txBody>
                  <a:tcPr/>
                </a:tc>
                <a:extLst>
                  <a:ext uri="{0D108BD9-81ED-4DB2-BD59-A6C34878D82A}">
                    <a16:rowId xmlns:a16="http://schemas.microsoft.com/office/drawing/2014/main" val="10000"/>
                  </a:ext>
                </a:extLst>
              </a:tr>
              <a:tr h="437336">
                <a:tc>
                  <a:txBody>
                    <a:bodyPr/>
                    <a:lstStyle/>
                    <a:p>
                      <a:r>
                        <a:rPr lang="zh-CN" altLang="en-US"/>
                        <a:t>hdfs</a:t>
                      </a:r>
                    </a:p>
                  </a:txBody>
                  <a:tcPr/>
                </a:tc>
                <a:tc>
                  <a:txBody>
                    <a:bodyPr/>
                    <a:lstStyle/>
                    <a:p>
                      <a:r>
                        <a:rPr lang="zh-CN" altLang="en-US">
                          <a:solidFill>
                            <a:srgbClr val="FF0000"/>
                          </a:solidFill>
                        </a:rPr>
                        <a:t>NameNode</a:t>
                      </a:r>
                    </a:p>
                    <a:p>
                      <a:pPr lvl="0">
                        <a:buNone/>
                      </a:pPr>
                      <a:r>
                        <a:rPr lang="zh-CN" altLang="en-US"/>
                        <a:t>DataNode</a:t>
                      </a:r>
                    </a:p>
                  </a:txBody>
                  <a:tcPr/>
                </a:tc>
                <a:tc>
                  <a:txBody>
                    <a:bodyPr/>
                    <a:lstStyle/>
                    <a:p>
                      <a:r>
                        <a:rPr lang="zh-CN" altLang="en-US"/>
                        <a:t>DataNode</a:t>
                      </a:r>
                    </a:p>
                  </a:txBody>
                  <a:tcPr/>
                </a:tc>
                <a:tc>
                  <a:txBody>
                    <a:bodyPr/>
                    <a:lstStyle/>
                    <a:p>
                      <a:pPr lvl="0">
                        <a:buNone/>
                      </a:pPr>
                      <a:r>
                        <a:rPr lang="zh-CN" altLang="en-US">
                          <a:solidFill>
                            <a:srgbClr val="FF0000"/>
                          </a:solidFill>
                        </a:rPr>
                        <a:t>SecondaryNameNode</a:t>
                      </a:r>
                    </a:p>
                    <a:p>
                      <a:pPr lvl="0">
                        <a:buNone/>
                      </a:pPr>
                      <a:r>
                        <a:rPr lang="zh-CN" altLang="en-US"/>
                        <a:t>DataNode</a:t>
                      </a:r>
                    </a:p>
                  </a:txBody>
                  <a:tcPr/>
                </a:tc>
                <a:extLst>
                  <a:ext uri="{0D108BD9-81ED-4DB2-BD59-A6C34878D82A}">
                    <a16:rowId xmlns:a16="http://schemas.microsoft.com/office/drawing/2014/main" val="10001"/>
                  </a:ext>
                </a:extLst>
              </a:tr>
              <a:tr h="437336">
                <a:tc>
                  <a:txBody>
                    <a:bodyPr/>
                    <a:lstStyle/>
                    <a:p>
                      <a:pPr lvl="0">
                        <a:buNone/>
                      </a:pPr>
                      <a:r>
                        <a:rPr lang="zh-CN" altLang="en-US"/>
                        <a:t>yarn</a:t>
                      </a:r>
                    </a:p>
                  </a:txBody>
                  <a:tcPr/>
                </a:tc>
                <a:tc>
                  <a:txBody>
                    <a:bodyPr/>
                    <a:lstStyle/>
                    <a:p>
                      <a:pPr lvl="0">
                        <a:buNone/>
                      </a:pPr>
                      <a:r>
                        <a:rPr lang="zh-CN" altLang="en-US"/>
                        <a:t>NodeManager</a:t>
                      </a:r>
                    </a:p>
                  </a:txBody>
                  <a:tcPr/>
                </a:tc>
                <a:tc>
                  <a:txBody>
                    <a:bodyPr/>
                    <a:lstStyle/>
                    <a:p>
                      <a:pPr lvl="0">
                        <a:buNone/>
                      </a:pPr>
                      <a:r>
                        <a:rPr lang="zh-CN" altLang="en-US">
                          <a:solidFill>
                            <a:srgbClr val="FF0000"/>
                          </a:solidFill>
                        </a:rPr>
                        <a:t>ResourceManager</a:t>
                      </a:r>
                    </a:p>
                    <a:p>
                      <a:pPr lvl="0">
                        <a:buNone/>
                      </a:pPr>
                      <a:r>
                        <a:rPr lang="zh-CN" altLang="en-US"/>
                        <a:t>NodeManager</a:t>
                      </a:r>
                    </a:p>
                  </a:txBody>
                  <a:tcPr/>
                </a:tc>
                <a:tc>
                  <a:txBody>
                    <a:bodyPr/>
                    <a:lstStyle/>
                    <a:p>
                      <a:pPr lvl="0">
                        <a:buNone/>
                      </a:pPr>
                      <a:r>
                        <a:rPr lang="zh-CN" altLang="en-US"/>
                        <a:t>NodeManager</a:t>
                      </a:r>
                    </a:p>
                  </a:txBody>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文本框 5"/>
          <p:cNvSpPr txBox="1">
            <a:spLocks noChangeArrowheads="1"/>
          </p:cNvSpPr>
          <p:nvPr/>
        </p:nvSpPr>
        <p:spPr bwMode="auto">
          <a:xfrm>
            <a:off x="224054" y="172380"/>
            <a:ext cx="2031325" cy="461665"/>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685800" rtl="0" eaLnBrk="1" fontAlgn="base" latinLnBrk="0" hangingPunct="1">
              <a:lnSpc>
                <a:spcPct val="100000"/>
              </a:lnSpc>
              <a:spcBef>
                <a:spcPct val="0"/>
              </a:spcBef>
              <a:spcAft>
                <a:spcPct val="0"/>
              </a:spcAft>
              <a:buClrTx/>
              <a:buSzTx/>
              <a:buFontTx/>
              <a:buNone/>
            </a:pPr>
            <a:r>
              <a:rPr lang="en-US" altLang="zh-CN" sz="2400" b="1" err="1">
                <a:solidFill>
                  <a:schemeClr val="accent1"/>
                </a:solidFill>
                <a:latin typeface="微软雅黑" panose="020B0503020204020204" pitchFamily="34" charset="-122"/>
                <a:ea typeface="微软雅黑" panose="020B0503020204020204" pitchFamily="34" charset="-122"/>
                <a:cs typeface="Arial" panose="020B0604020202020204"/>
              </a:rPr>
              <a:t>集群部署结果</a:t>
            </a:r>
            <a:endParaRPr lang="en-US" altLang="zh-CN" sz="2400" b="1" i="0" u="none" strike="noStrike" kern="1200" cap="none" spc="0" normalizeH="0" baseline="0" noProof="0" err="1">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30" name="直接连接符 74"/>
          <p:cNvCxnSpPr/>
          <p:nvPr/>
        </p:nvCxnSpPr>
        <p:spPr>
          <a:xfrm>
            <a:off x="-6855" y="657225"/>
            <a:ext cx="388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2" descr="文本&#10;&#10;已自动生成说明"/>
          <p:cNvPicPr>
            <a:picLocks noChangeAspect="1"/>
          </p:cNvPicPr>
          <p:nvPr/>
        </p:nvPicPr>
        <p:blipFill>
          <a:blip r:embed="rId3"/>
          <a:stretch>
            <a:fillRect/>
          </a:stretch>
        </p:blipFill>
        <p:spPr>
          <a:xfrm>
            <a:off x="461653" y="988708"/>
            <a:ext cx="3648693" cy="2846935"/>
          </a:xfrm>
          <a:prstGeom prst="rect">
            <a:avLst/>
          </a:prstGeom>
        </p:spPr>
      </p:pic>
      <p:pic>
        <p:nvPicPr>
          <p:cNvPr id="3" name="图片 3" descr="图形用户界面&#10;&#10;已自动生成说明"/>
          <p:cNvPicPr>
            <a:picLocks noChangeAspect="1"/>
          </p:cNvPicPr>
          <p:nvPr/>
        </p:nvPicPr>
        <p:blipFill>
          <a:blip r:embed="rId4"/>
          <a:stretch>
            <a:fillRect/>
          </a:stretch>
        </p:blipFill>
        <p:spPr>
          <a:xfrm>
            <a:off x="4373088" y="537827"/>
            <a:ext cx="4732316" cy="39490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矩形 13"/>
          <p:cNvSpPr/>
          <p:nvPr/>
        </p:nvSpPr>
        <p:spPr>
          <a:xfrm rot="4000789">
            <a:off x="-2019935" y="902335"/>
            <a:ext cx="6584315" cy="4154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8" name="文本框 9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677342" y="2571750"/>
            <a:ext cx="1937739" cy="52322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l" defTabSz="514350" rtl="0" eaLnBrk="1" fontAlgn="base" latinLnBrk="0" hangingPunct="1">
              <a:lnSpc>
                <a:spcPct val="100000"/>
              </a:lnSpc>
              <a:spcBef>
                <a:spcPct val="0"/>
              </a:spcBef>
              <a:spcAft>
                <a:spcPct val="0"/>
              </a:spcAft>
              <a:buClrTx/>
              <a:buSzTx/>
              <a:buFontTx/>
              <a:buNone/>
              <a:tabLst>
                <a:tab pos="2149475" algn="l"/>
              </a:tabLst>
            </a:pPr>
            <a:r>
              <a:rPr kumimoji="0" lang="en-US" altLang="zh-CN" sz="2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sym typeface="Calibri" panose="020F0502020204030204" pitchFamily="34" charset="0"/>
              </a:rPr>
              <a:t>Contents</a:t>
            </a:r>
          </a:p>
        </p:txBody>
      </p:sp>
      <p:sp>
        <p:nvSpPr>
          <p:cNvPr id="1048589" name="文本框 155"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600038" y="1781397"/>
            <a:ext cx="1807694" cy="830997"/>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l" defTabSz="514350" rtl="0" eaLnBrk="1" fontAlgn="base" latinLnBrk="0" hangingPunct="1">
              <a:lnSpc>
                <a:spcPct val="100000"/>
              </a:lnSpc>
              <a:spcBef>
                <a:spcPct val="0"/>
              </a:spcBef>
              <a:spcAft>
                <a:spcPct val="0"/>
              </a:spcAft>
              <a:buClrTx/>
              <a:buSzTx/>
              <a:buFontTx/>
              <a:buNone/>
              <a:tabLst>
                <a:tab pos="2149475" algn="l"/>
              </a:tabLst>
            </a:pPr>
            <a:r>
              <a:rPr kumimoji="0" lang="zh-CN" altLang="en-US" sz="4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rPr>
              <a:t>目 录</a:t>
            </a:r>
            <a:endParaRPr kumimoji="0" lang="en-US" altLang="zh-CN" sz="4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endParaRPr>
          </a:p>
        </p:txBody>
      </p:sp>
      <p:cxnSp>
        <p:nvCxnSpPr>
          <p:cNvPr id="3145728" name="直接连接符 156"/>
          <p:cNvCxnSpPr/>
          <p:nvPr/>
        </p:nvCxnSpPr>
        <p:spPr>
          <a:xfrm>
            <a:off x="798470" y="3163994"/>
            <a:ext cx="28632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4203028" y="860026"/>
            <a:ext cx="4917523" cy="3031340"/>
            <a:chOff x="4160813" y="705280"/>
            <a:chExt cx="4917523" cy="3031340"/>
          </a:xfrm>
        </p:grpSpPr>
        <p:grpSp>
          <p:nvGrpSpPr>
            <p:cNvPr id="44" name="组合 9"/>
            <p:cNvGrpSpPr/>
            <p:nvPr/>
          </p:nvGrpSpPr>
          <p:grpSpPr>
            <a:xfrm>
              <a:off x="4160813" y="705280"/>
              <a:ext cx="4917523" cy="2406650"/>
              <a:chOff x="7734" y="1325"/>
              <a:chExt cx="7311" cy="3790"/>
            </a:xfrm>
          </p:grpSpPr>
          <p:grpSp>
            <p:nvGrpSpPr>
              <p:cNvPr id="45" name="组合 3"/>
              <p:cNvGrpSpPr/>
              <p:nvPr/>
            </p:nvGrpSpPr>
            <p:grpSpPr>
              <a:xfrm>
                <a:off x="7734" y="1325"/>
                <a:ext cx="5097" cy="628"/>
                <a:chOff x="7795" y="934"/>
                <a:chExt cx="4510" cy="723"/>
              </a:xfrm>
            </p:grpSpPr>
            <p:sp>
              <p:nvSpPr>
                <p:cNvPr id="1048590" name="文本框 6"/>
                <p:cNvSpPr txBox="1">
                  <a:spLocks noChangeArrowheads="1"/>
                </p:cNvSpPr>
                <p:nvPr/>
              </p:nvSpPr>
              <p:spPr bwMode="auto">
                <a:xfrm>
                  <a:off x="8418" y="934"/>
                  <a:ext cx="3887" cy="723"/>
                </a:xfrm>
                <a:prstGeom prst="rect">
                  <a:avLst/>
                </a:prstGeom>
                <a:noFill/>
                <a:ln>
                  <a:noFill/>
                </a:ln>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685800" rtl="0" eaLnBrk="1" fontAlgn="base" latinLnBrk="0" hangingPunct="1">
                    <a:lnSpc>
                      <a:spcPct val="100000"/>
                    </a:lnSpc>
                    <a:spcBef>
                      <a:spcPct val="0"/>
                    </a:spcBef>
                    <a:spcAft>
                      <a:spcPct val="0"/>
                    </a:spcAft>
                    <a:buClrTx/>
                    <a:buSzTx/>
                    <a:buFontTx/>
                    <a:buNone/>
                  </a:pPr>
                  <a:r>
                    <a:rPr kumimoji="0" lang="zh-CN" altLang="en-US" sz="2000" b="1" i="0" u="none" strike="noStrike" kern="1200" cap="none" spc="0" normalizeH="0" baseline="0" noProof="0">
                      <a:ln>
                        <a:noFill/>
                      </a:ln>
                      <a:solidFill>
                        <a:srgbClr val="212834"/>
                      </a:solidFill>
                      <a:effectLst/>
                      <a:uLnTx/>
                      <a:uFillTx/>
                      <a:latin typeface="微软雅黑" panose="020B0503020204020204" pitchFamily="34" charset="-122"/>
                      <a:ea typeface="微软雅黑" panose="020B0503020204020204" pitchFamily="34" charset="-122"/>
                      <a:cs typeface="+mn-cs"/>
                    </a:rPr>
                    <a:t>需求分析</a:t>
                  </a:r>
                </a:p>
              </p:txBody>
            </p:sp>
            <p:sp>
              <p:nvSpPr>
                <p:cNvPr id="1048591" name="椭圆 82"/>
                <p:cNvSpPr/>
                <p:nvPr/>
              </p:nvSpPr>
              <p:spPr>
                <a:xfrm>
                  <a:off x="7795" y="1003"/>
                  <a:ext cx="502" cy="65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pPr>
                  <a:r>
                    <a:rPr kumimoji="0" lang="en-US" altLang="zh-CN" sz="16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rPr>
                    <a:t>1</a:t>
                  </a:r>
                  <a:endParaRPr kumimoji="0" lang="zh-CN" altLang="en-US" sz="16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grpSp>
          <p:sp>
            <p:nvSpPr>
              <p:cNvPr id="1048595" name="椭圆 90"/>
              <p:cNvSpPr/>
              <p:nvPr/>
            </p:nvSpPr>
            <p:spPr>
              <a:xfrm>
                <a:off x="7736" y="2476"/>
                <a:ext cx="551" cy="56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pPr>
                <a:r>
                  <a:rPr lang="en-US" altLang="zh-CN" sz="1600">
                    <a:solidFill>
                      <a:prstClr val="white"/>
                    </a:solidFill>
                    <a:latin typeface="Arial" panose="020B0604020202020204"/>
                    <a:ea typeface="微软雅黑 Light" panose="020B0502040204020203" charset="-122"/>
                  </a:rPr>
                  <a:t>2</a:t>
                </a:r>
                <a:endParaRPr kumimoji="0" lang="zh-CN" altLang="en-US" sz="16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grpSp>
            <p:nvGrpSpPr>
              <p:cNvPr id="48" name="组合 7"/>
              <p:cNvGrpSpPr/>
              <p:nvPr/>
            </p:nvGrpSpPr>
            <p:grpSpPr>
              <a:xfrm>
                <a:off x="7736" y="3472"/>
                <a:ext cx="7309" cy="628"/>
                <a:chOff x="7795" y="4237"/>
                <a:chExt cx="6467" cy="722"/>
              </a:xfrm>
            </p:grpSpPr>
            <p:sp>
              <p:nvSpPr>
                <p:cNvPr id="1048596" name="文本框 6"/>
                <p:cNvSpPr txBox="1">
                  <a:spLocks noChangeArrowheads="1"/>
                </p:cNvSpPr>
                <p:nvPr/>
              </p:nvSpPr>
              <p:spPr bwMode="auto">
                <a:xfrm>
                  <a:off x="8417" y="4237"/>
                  <a:ext cx="5845" cy="722"/>
                </a:xfrm>
                <a:prstGeom prst="rect">
                  <a:avLst/>
                </a:prstGeom>
                <a:noFill/>
                <a:ln>
                  <a:noFill/>
                </a:ln>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685800" rtl="0" eaLnBrk="1" fontAlgn="base" latinLnBrk="0" hangingPunct="1">
                    <a:lnSpc>
                      <a:spcPct val="100000"/>
                    </a:lnSpc>
                    <a:spcBef>
                      <a:spcPct val="0"/>
                    </a:spcBef>
                    <a:spcAft>
                      <a:spcPct val="0"/>
                    </a:spcAft>
                    <a:buClrTx/>
                    <a:buSzTx/>
                    <a:buFontTx/>
                    <a:buNone/>
                  </a:pPr>
                  <a:r>
                    <a:rPr lang="zh-CN" altLang="en-US" sz="2000" b="1" noProof="0">
                      <a:ln>
                        <a:noFill/>
                      </a:ln>
                      <a:solidFill>
                        <a:srgbClr val="212834"/>
                      </a:solidFill>
                      <a:effectLst/>
                      <a:uLnTx/>
                      <a:uFillTx/>
                      <a:latin typeface="微软雅黑" panose="020B0503020204020204" pitchFamily="34" charset="-122"/>
                      <a:ea typeface="微软雅黑" panose="020B0503020204020204" pitchFamily="34" charset="-122"/>
                      <a:sym typeface="+mn-ea"/>
                    </a:rPr>
                    <a:t>数据处理</a:t>
                  </a:r>
                </a:p>
              </p:txBody>
            </p:sp>
            <p:sp>
              <p:nvSpPr>
                <p:cNvPr id="1048597" name="椭圆 94"/>
                <p:cNvSpPr/>
                <p:nvPr/>
              </p:nvSpPr>
              <p:spPr>
                <a:xfrm>
                  <a:off x="7795" y="4248"/>
                  <a:ext cx="502" cy="65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pPr>
                  <a:r>
                    <a:rPr lang="en-US" altLang="zh-CN" sz="1600">
                      <a:solidFill>
                        <a:prstClr val="white"/>
                      </a:solidFill>
                      <a:latin typeface="Arial" panose="020B0604020202020204"/>
                      <a:ea typeface="微软雅黑 Light" panose="020B0502040204020203" charset="-122"/>
                    </a:rPr>
                    <a:t>3</a:t>
                  </a:r>
                  <a:endParaRPr kumimoji="0" lang="zh-CN" altLang="en-US" sz="16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grpSp>
          <p:grpSp>
            <p:nvGrpSpPr>
              <p:cNvPr id="49" name="组合 6"/>
              <p:cNvGrpSpPr/>
              <p:nvPr/>
            </p:nvGrpSpPr>
            <p:grpSpPr>
              <a:xfrm>
                <a:off x="7735" y="4482"/>
                <a:ext cx="5098" cy="633"/>
                <a:chOff x="7995" y="4522"/>
                <a:chExt cx="4511" cy="728"/>
              </a:xfrm>
            </p:grpSpPr>
            <p:sp>
              <p:nvSpPr>
                <p:cNvPr id="1048598" name="文本框 6"/>
                <p:cNvSpPr txBox="1">
                  <a:spLocks noChangeArrowheads="1"/>
                </p:cNvSpPr>
                <p:nvPr/>
              </p:nvSpPr>
              <p:spPr bwMode="auto">
                <a:xfrm>
                  <a:off x="8618" y="4528"/>
                  <a:ext cx="3888" cy="722"/>
                </a:xfrm>
                <a:prstGeom prst="rect">
                  <a:avLst/>
                </a:prstGeom>
                <a:noFill/>
                <a:ln>
                  <a:noFill/>
                </a:ln>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685800" rtl="0" eaLnBrk="1" fontAlgn="base" latinLnBrk="0" hangingPunct="1">
                    <a:lnSpc>
                      <a:spcPct val="100000"/>
                    </a:lnSpc>
                    <a:spcBef>
                      <a:spcPct val="0"/>
                    </a:spcBef>
                    <a:spcAft>
                      <a:spcPct val="0"/>
                    </a:spcAft>
                    <a:buClrTx/>
                    <a:buSzTx/>
                    <a:buFontTx/>
                    <a:buNone/>
                  </a:pPr>
                  <a:r>
                    <a:rPr lang="zh-CN" altLang="en-US" sz="2000" b="1" noProof="0">
                      <a:ln>
                        <a:noFill/>
                      </a:ln>
                      <a:solidFill>
                        <a:srgbClr val="212834"/>
                      </a:solidFill>
                      <a:effectLst/>
                      <a:uLnTx/>
                      <a:uFillTx/>
                      <a:latin typeface="微软雅黑" panose="020B0503020204020204" pitchFamily="34" charset="-122"/>
                      <a:ea typeface="微软雅黑" panose="020B0503020204020204" pitchFamily="34" charset="-122"/>
                      <a:sym typeface="+mn-ea"/>
                    </a:rPr>
                    <a:t>前端设计</a:t>
                  </a:r>
                </a:p>
              </p:txBody>
            </p:sp>
            <p:sp>
              <p:nvSpPr>
                <p:cNvPr id="1048599" name="椭圆 94"/>
                <p:cNvSpPr/>
                <p:nvPr/>
              </p:nvSpPr>
              <p:spPr>
                <a:xfrm>
                  <a:off x="7995" y="4522"/>
                  <a:ext cx="502" cy="65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pPr>
                  <a:r>
                    <a:rPr lang="en-US" altLang="zh-CN" sz="1600">
                      <a:solidFill>
                        <a:prstClr val="white"/>
                      </a:solidFill>
                      <a:latin typeface="Arial" panose="020B0604020202020204"/>
                      <a:ea typeface="微软雅黑 Light" panose="020B0502040204020203" charset="-122"/>
                    </a:rPr>
                    <a:t>4</a:t>
                  </a:r>
                  <a:endParaRPr kumimoji="0" lang="en-US" altLang="zh-CN" sz="16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grpSp>
        </p:grpSp>
        <p:sp>
          <p:nvSpPr>
            <p:cNvPr id="3" name="文本框 6"/>
            <p:cNvSpPr txBox="1">
              <a:spLocks noChangeArrowheads="1"/>
            </p:cNvSpPr>
            <p:nvPr/>
          </p:nvSpPr>
          <p:spPr bwMode="auto">
            <a:xfrm>
              <a:off x="4634396" y="3337840"/>
              <a:ext cx="4171979" cy="398780"/>
            </a:xfrm>
            <a:prstGeom prst="rect">
              <a:avLst/>
            </a:prstGeom>
            <a:noFill/>
            <a:ln>
              <a:noFill/>
            </a:ln>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685800" rtl="0" eaLnBrk="1" fontAlgn="base" latinLnBrk="0" hangingPunct="1">
                <a:lnSpc>
                  <a:spcPct val="100000"/>
                </a:lnSpc>
                <a:spcBef>
                  <a:spcPct val="0"/>
                </a:spcBef>
                <a:spcAft>
                  <a:spcPct val="0"/>
                </a:spcAft>
                <a:buClrTx/>
                <a:buSzTx/>
                <a:buFontTx/>
                <a:buNone/>
              </a:pPr>
              <a:r>
                <a:rPr lang="zh-CN" altLang="en-US" sz="2000" b="1" noProof="0">
                  <a:ln>
                    <a:noFill/>
                  </a:ln>
                  <a:solidFill>
                    <a:srgbClr val="212834"/>
                  </a:solidFill>
                  <a:effectLst/>
                  <a:uLnTx/>
                  <a:uFillTx/>
                  <a:latin typeface="微软雅黑" panose="020B0503020204020204" pitchFamily="34" charset="-122"/>
                  <a:ea typeface="微软雅黑" panose="020B0503020204020204" pitchFamily="34" charset="-122"/>
                  <a:sym typeface="+mn-ea"/>
                </a:rPr>
                <a:t>总结</a:t>
              </a:r>
            </a:p>
          </p:txBody>
        </p:sp>
        <p:sp>
          <p:nvSpPr>
            <p:cNvPr id="4" name="椭圆 94"/>
            <p:cNvSpPr/>
            <p:nvPr/>
          </p:nvSpPr>
          <p:spPr>
            <a:xfrm>
              <a:off x="4160826" y="3335080"/>
              <a:ext cx="381593" cy="35991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pPr>
              <a:r>
                <a:rPr kumimoji="0" lang="en-US" altLang="zh-CN" sz="16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rPr>
                <a:t>5</a:t>
              </a:r>
            </a:p>
          </p:txBody>
        </p:sp>
      </p:grpSp>
      <p:sp>
        <p:nvSpPr>
          <p:cNvPr id="2" name="文本框 1"/>
          <p:cNvSpPr txBox="1"/>
          <p:nvPr/>
        </p:nvSpPr>
        <p:spPr>
          <a:xfrm>
            <a:off x="4676611" y="1539200"/>
            <a:ext cx="22388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zh-CN" altLang="en-US" sz="2000" b="1" dirty="0">
                <a:latin typeface="微软雅黑" panose="020B0503020204020204" pitchFamily="34" charset="-122"/>
                <a:ea typeface="微软雅黑" panose="020B0503020204020204" pitchFamily="34" charset="-122"/>
                <a:cs typeface="Calibri Light" panose="020F0302020204030204"/>
              </a:rPr>
              <a:t>前期准备</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文本框 5"/>
          <p:cNvSpPr txBox="1">
            <a:spLocks noChangeArrowheads="1"/>
          </p:cNvSpPr>
          <p:nvPr/>
        </p:nvSpPr>
        <p:spPr bwMode="auto">
          <a:xfrm>
            <a:off x="224054" y="172380"/>
            <a:ext cx="1499000" cy="461665"/>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685800" rtl="0" eaLnBrk="1" fontAlgn="base" latinLnBrk="0" hangingPunct="1">
              <a:lnSpc>
                <a:spcPct val="100000"/>
              </a:lnSpc>
              <a:spcBef>
                <a:spcPct val="0"/>
              </a:spcBef>
              <a:spcAft>
                <a:spcPct val="0"/>
              </a:spcAft>
              <a:buClrTx/>
              <a:buSzTx/>
              <a:buFontTx/>
              <a:buNone/>
            </a:pPr>
            <a:r>
              <a:rPr lang="en-US" altLang="zh-CN" sz="2400" b="1" err="1">
                <a:solidFill>
                  <a:schemeClr val="accent1"/>
                </a:solidFill>
                <a:latin typeface="微软雅黑" panose="020B0503020204020204" pitchFamily="34" charset="-122"/>
                <a:ea typeface="微软雅黑" panose="020B0503020204020204" pitchFamily="34" charset="-122"/>
                <a:cs typeface="Arial" panose="020B0604020202020204"/>
              </a:rPr>
              <a:t>Hive简介</a:t>
            </a:r>
            <a:endParaRPr lang="en-US" altLang="zh-CN" sz="2400" b="1" i="0" u="none" strike="noStrike" kern="1200" cap="none" spc="0" normalizeH="0" baseline="0" noProof="0" err="1">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a:endParaRPr>
          </a:p>
        </p:txBody>
      </p:sp>
      <p:cxnSp>
        <p:nvCxnSpPr>
          <p:cNvPr id="3145730" name="直接连接符 74"/>
          <p:cNvCxnSpPr/>
          <p:nvPr/>
        </p:nvCxnSpPr>
        <p:spPr>
          <a:xfrm>
            <a:off x="-6855" y="657225"/>
            <a:ext cx="388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矩形 64"/>
          <p:cNvSpPr/>
          <p:nvPr/>
        </p:nvSpPr>
        <p:spPr>
          <a:xfrm>
            <a:off x="0" y="1055620"/>
            <a:ext cx="5587365" cy="461665"/>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72000" rtlCol="0" anchor="ctr"/>
          <a:lstStyle/>
          <a:p>
            <a:pPr marL="285750" indent="-285750">
              <a:lnSpc>
                <a:spcPct val="150000"/>
              </a:lnSpc>
              <a:buFont typeface="Arial" panose="020B0604020202020204" pitchFamily="34" charset="0"/>
              <a:buChar char="•"/>
            </a:pP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Hive本质：数据仓库</a:t>
            </a:r>
            <a:endPar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TextBox 58"/>
          <p:cNvSpPr txBox="1"/>
          <p:nvPr/>
        </p:nvSpPr>
        <p:spPr>
          <a:xfrm>
            <a:off x="225606" y="2107126"/>
            <a:ext cx="5474449" cy="1618520"/>
          </a:xfrm>
          <a:prstGeom prst="rect">
            <a:avLst/>
          </a:prstGeom>
          <a:noFill/>
          <a:ln w="12700" cmpd="sng">
            <a:noFill/>
            <a:prstDash val="sysDot"/>
          </a:ln>
        </p:spPr>
        <p:txBody>
          <a:bodyPr wrap="square" lIns="91440" tIns="45720" rIns="91440" bIns="4572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1200">
                <a:latin typeface="宋体" panose="02010600030101010101" pitchFamily="2" charset="-122"/>
                <a:ea typeface="宋体" panose="02010600030101010101" pitchFamily="2" charset="-122"/>
                <a:cs typeface="微软雅黑" panose="020B0503020204020204" pitchFamily="34" charset="-122"/>
                <a:sym typeface="+mn-ea"/>
              </a:rPr>
              <a:t>数据仓库</a:t>
            </a:r>
            <a:r>
              <a:rPr lang="zh-CN" sz="1200">
                <a:latin typeface="宋体" panose="02010600030101010101" pitchFamily="2" charset="-122"/>
                <a:ea typeface="宋体" panose="02010600030101010101" pitchFamily="2" charset="-122"/>
                <a:cs typeface="微软雅黑" panose="020B0503020204020204" pitchFamily="34" charset="-122"/>
                <a:sym typeface="+mn-ea"/>
              </a:rPr>
              <a:t>（简称数仓，DW），是一个用于存储、</a:t>
            </a:r>
            <a:r>
              <a:rPr lang="zh-CN" sz="1200" b="1">
                <a:solidFill>
                  <a:srgbClr val="FF0000"/>
                </a:solidFill>
                <a:latin typeface="宋体" panose="02010600030101010101" pitchFamily="2" charset="-122"/>
                <a:ea typeface="宋体" panose="02010600030101010101" pitchFamily="2" charset="-122"/>
                <a:cs typeface="微软雅黑" panose="020B0503020204020204" pitchFamily="34" charset="-122"/>
                <a:sym typeface="+mn-ea"/>
              </a:rPr>
              <a:t>分析</a:t>
            </a:r>
            <a:r>
              <a:rPr lang="zh-CN" sz="1200">
                <a:latin typeface="宋体" panose="02010600030101010101" pitchFamily="2" charset="-122"/>
                <a:ea typeface="宋体" panose="02010600030101010101" pitchFamily="2" charset="-122"/>
                <a:cs typeface="微软雅黑" panose="020B0503020204020204" pitchFamily="34" charset="-122"/>
                <a:sym typeface="+mn-ea"/>
              </a:rPr>
              <a:t>、报告的数据系统。数据仓库的目的是构建</a:t>
            </a:r>
            <a:r>
              <a:rPr lang="zh-CN" sz="1200" b="1">
                <a:solidFill>
                  <a:srgbClr val="FF0000"/>
                </a:solidFill>
                <a:latin typeface="宋体" panose="02010600030101010101" pitchFamily="2" charset="-122"/>
                <a:ea typeface="宋体" panose="02010600030101010101" pitchFamily="2" charset="-122"/>
                <a:cs typeface="微软雅黑" panose="020B0503020204020204" pitchFamily="34" charset="-122"/>
                <a:sym typeface="+mn-ea"/>
              </a:rPr>
              <a:t>面向分析</a:t>
            </a:r>
            <a:r>
              <a:rPr lang="zh-CN" sz="1200">
                <a:latin typeface="宋体" panose="02010600030101010101" pitchFamily="2" charset="-122"/>
                <a:ea typeface="宋体" panose="02010600030101010101" pitchFamily="2" charset="-122"/>
                <a:cs typeface="微软雅黑" panose="020B0503020204020204" pitchFamily="34" charset="-122"/>
                <a:sym typeface="+mn-ea"/>
              </a:rPr>
              <a:t>的集成化数据环境，分析结果为企业提供决策支持。</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sz="1200">
                <a:latin typeface="宋体" panose="02010600030101010101" pitchFamily="2" charset="-122"/>
                <a:ea typeface="宋体" panose="02010600030101010101" pitchFamily="2" charset="-122"/>
                <a:cs typeface="微软雅黑" panose="020B0503020204020204" pitchFamily="34" charset="-122"/>
                <a:sym typeface="+mn-ea"/>
              </a:rPr>
              <a:t>数据仓库本身并不“生产”任何数据，其数据来源于不同外部系统；同时数据仓库自身也不需要“消费”任何的数据，其结果开放给外部应用使用。</a:t>
            </a:r>
            <a:endParaRPr lang="en-US"/>
          </a:p>
          <a:p>
            <a:r>
              <a:rPr lang="zh-CN" sz="1200">
                <a:latin typeface="宋体" panose="02010600030101010101" pitchFamily="2" charset="-122"/>
                <a:ea typeface="宋体" panose="02010600030101010101" pitchFamily="2" charset="-122"/>
                <a:cs typeface="微软雅黑" panose="020B0503020204020204" pitchFamily="34" charset="-122"/>
                <a:sym typeface="+mn-ea"/>
              </a:rPr>
              <a:t>为了能够能够适用于企业开发，</a:t>
            </a:r>
            <a:r>
              <a:rPr lang="zh-CN" sz="1200" b="1">
                <a:latin typeface="宋体" panose="02010600030101010101" pitchFamily="2" charset="-122"/>
                <a:ea typeface="宋体" panose="02010600030101010101" pitchFamily="2" charset="-122"/>
                <a:cs typeface="微软雅黑" panose="020B0503020204020204" pitchFamily="34" charset="-122"/>
                <a:sym typeface="+mn-ea"/>
              </a:rPr>
              <a:t>方便企业基于业务数据开展数据分析，并基于分析结果为决策提供支撑</a:t>
            </a:r>
            <a:r>
              <a:rPr lang="zh-CN" sz="1200">
                <a:latin typeface="宋体" panose="02010600030101010101" pitchFamily="2" charset="-122"/>
                <a:ea typeface="宋体" panose="02010600030101010101" pitchFamily="2" charset="-122"/>
                <a:cs typeface="微软雅黑" panose="020B0503020204020204" pitchFamily="34" charset="-122"/>
                <a:sym typeface="+mn-ea"/>
              </a:rPr>
              <a:t>，也就是提供所谓的数据驱动决策的制定。</a:t>
            </a:r>
            <a:endParaRPr lang="zh-CN">
              <a:sym typeface="+mn-ea"/>
            </a:endParaRPr>
          </a:p>
          <a:p>
            <a:pPr>
              <a:lnSpc>
                <a:spcPct val="200000"/>
              </a:lnSpc>
            </a:pPr>
            <a:endParaRPr lang="zh-CN" sz="1600" b="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10" descr="图示&#10;&#10;已自动生成说明"/>
          <p:cNvPicPr>
            <a:picLocks noChangeAspect="1"/>
          </p:cNvPicPr>
          <p:nvPr/>
        </p:nvPicPr>
        <p:blipFill>
          <a:blip r:embed="rId3"/>
          <a:stretch>
            <a:fillRect/>
          </a:stretch>
        </p:blipFill>
        <p:spPr>
          <a:xfrm>
            <a:off x="5872348" y="975891"/>
            <a:ext cx="2743200" cy="34663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文本框 5"/>
          <p:cNvSpPr txBox="1">
            <a:spLocks noChangeArrowheads="1"/>
          </p:cNvSpPr>
          <p:nvPr/>
        </p:nvSpPr>
        <p:spPr bwMode="auto">
          <a:xfrm>
            <a:off x="224054" y="172380"/>
            <a:ext cx="3037883" cy="461665"/>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685800" rtl="0" eaLnBrk="1" fontAlgn="base" latinLnBrk="0" hangingPunct="1">
              <a:lnSpc>
                <a:spcPct val="100000"/>
              </a:lnSpc>
              <a:spcBef>
                <a:spcPct val="0"/>
              </a:spcBef>
              <a:spcAft>
                <a:spcPct val="0"/>
              </a:spcAft>
              <a:buClrTx/>
              <a:buSzTx/>
              <a:buFontTx/>
              <a:buNone/>
            </a:pPr>
            <a:r>
              <a:rPr lang="en-US" altLang="zh-CN" sz="2400" b="1" err="1">
                <a:solidFill>
                  <a:schemeClr val="accent1"/>
                </a:solidFill>
                <a:latin typeface="微软雅黑" panose="020B0503020204020204" pitchFamily="34" charset="-122"/>
                <a:ea typeface="微软雅黑" panose="020B0503020204020204" pitchFamily="34" charset="-122"/>
                <a:cs typeface="Arial" panose="020B0604020202020204"/>
              </a:rPr>
              <a:t>数据分析工具：Hive</a:t>
            </a:r>
            <a:endParaRPr lang="en-US" altLang="zh-CN" sz="2400" b="1" i="0" u="none" strike="noStrike" kern="1200" cap="none" spc="0" normalizeH="0" baseline="0" noProof="0" err="1">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30" name="直接连接符 74"/>
          <p:cNvCxnSpPr/>
          <p:nvPr/>
        </p:nvCxnSpPr>
        <p:spPr>
          <a:xfrm>
            <a:off x="-6855" y="657225"/>
            <a:ext cx="388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图片 12"/>
          <p:cNvPicPr>
            <a:picLocks noChangeAspect="1"/>
          </p:cNvPicPr>
          <p:nvPr/>
        </p:nvPicPr>
        <p:blipFill>
          <a:blip r:embed="rId3"/>
          <a:stretch>
            <a:fillRect/>
          </a:stretch>
        </p:blipFill>
        <p:spPr>
          <a:xfrm>
            <a:off x="1270659" y="1399656"/>
            <a:ext cx="6595257" cy="32348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文本框 5"/>
          <p:cNvSpPr txBox="1">
            <a:spLocks noChangeArrowheads="1"/>
          </p:cNvSpPr>
          <p:nvPr/>
        </p:nvSpPr>
        <p:spPr bwMode="auto">
          <a:xfrm>
            <a:off x="224054" y="172380"/>
            <a:ext cx="1499000" cy="461665"/>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685800">
              <a:lnSpc>
                <a:spcPct val="100000"/>
              </a:lnSpc>
              <a:spcBef>
                <a:spcPct val="0"/>
              </a:spcBef>
              <a:spcAft>
                <a:spcPct val="0"/>
              </a:spcAft>
              <a:buNone/>
            </a:pPr>
            <a:r>
              <a:rPr lang="en-US" sz="2400" b="1" err="1">
                <a:solidFill>
                  <a:schemeClr val="accent1"/>
                </a:solidFill>
                <a:latin typeface="微软雅黑" panose="020B0503020204020204" pitchFamily="34" charset="-122"/>
                <a:ea typeface="微软雅黑" panose="020B0503020204020204" pitchFamily="34" charset="-122"/>
                <a:cs typeface="Arial" panose="020B0604020202020204" pitchFamily="34" charset="0"/>
              </a:rPr>
              <a:t>Hive简介</a:t>
            </a:r>
            <a:endParaRPr lang="zh-CN" err="1"/>
          </a:p>
        </p:txBody>
      </p:sp>
      <p:cxnSp>
        <p:nvCxnSpPr>
          <p:cNvPr id="3145730" name="直接连接符 74"/>
          <p:cNvCxnSpPr/>
          <p:nvPr/>
        </p:nvCxnSpPr>
        <p:spPr>
          <a:xfrm>
            <a:off x="-6855" y="657225"/>
            <a:ext cx="388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矩形 64"/>
          <p:cNvSpPr/>
          <p:nvPr/>
        </p:nvSpPr>
        <p:spPr>
          <a:xfrm>
            <a:off x="-6855" y="1059144"/>
            <a:ext cx="5587365" cy="461665"/>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72000" rtlCol="0" anchor="ctr"/>
          <a:lstStyle/>
          <a:p>
            <a:pPr marL="285750" indent="-285750">
              <a:lnSpc>
                <a:spcPct val="150000"/>
              </a:lnSpc>
              <a:buFont typeface="Arial" panose="020B0604020202020204" pitchFamily="34" charset="0"/>
              <a:buChar char="•"/>
            </a:pPr>
            <a:r>
              <a:rPr lang="en-US" altLang="zh-CN" b="1" err="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数据仓库与数据库的区别：面向分析</a:t>
            </a:r>
          </a:p>
        </p:txBody>
      </p:sp>
      <p:sp>
        <p:nvSpPr>
          <p:cNvPr id="3" name="矩形: 圆角 2"/>
          <p:cNvSpPr/>
          <p:nvPr/>
        </p:nvSpPr>
        <p:spPr>
          <a:xfrm>
            <a:off x="2632647" y="1967820"/>
            <a:ext cx="1422038" cy="597263"/>
          </a:xfrm>
          <a:prstGeom prst="roundRect">
            <a:avLst>
              <a:gd name="adj" fmla="val 27604"/>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1600" b="1" err="1">
                <a:solidFill>
                  <a:schemeClr val="tx1"/>
                </a:solidFill>
                <a:latin typeface="+mj-ea"/>
                <a:ea typeface="+mj-ea"/>
                <a:cs typeface="Arial" panose="020B0604020202020204"/>
              </a:rPr>
              <a:t>数据库</a:t>
            </a:r>
            <a:endParaRPr lang="en-US" altLang="zh-CN" sz="1600" b="1">
              <a:solidFill>
                <a:schemeClr val="tx1"/>
              </a:solidFill>
              <a:latin typeface="+mj-ea"/>
              <a:ea typeface="+mj-ea"/>
              <a:cs typeface="Arial" panose="020B0604020202020204"/>
            </a:endParaRPr>
          </a:p>
        </p:txBody>
      </p:sp>
      <p:sp>
        <p:nvSpPr>
          <p:cNvPr id="4" name="矩形: 圆角 3"/>
          <p:cNvSpPr/>
          <p:nvPr/>
        </p:nvSpPr>
        <p:spPr>
          <a:xfrm>
            <a:off x="4477486" y="1974487"/>
            <a:ext cx="1540148" cy="597263"/>
          </a:xfrm>
          <a:prstGeom prst="roundRect">
            <a:avLst>
              <a:gd name="adj" fmla="val 27604"/>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1600" b="1" err="1">
                <a:solidFill>
                  <a:schemeClr val="tx1"/>
                </a:solidFill>
                <a:latin typeface="+mj-ea"/>
                <a:ea typeface="+mj-ea"/>
                <a:cs typeface="Arial" panose="020B0604020202020204" pitchFamily="34" charset="0"/>
              </a:rPr>
              <a:t>数据仓库</a:t>
            </a:r>
          </a:p>
        </p:txBody>
      </p:sp>
      <p:cxnSp>
        <p:nvCxnSpPr>
          <p:cNvPr id="5" name="直接箭头连接符 4"/>
          <p:cNvCxnSpPr/>
          <p:nvPr/>
        </p:nvCxnSpPr>
        <p:spPr>
          <a:xfrm>
            <a:off x="4033622" y="2269608"/>
            <a:ext cx="443864" cy="3511"/>
          </a:xfrm>
          <a:prstGeom prst="straightConnector1">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2" name="TextBox 58"/>
          <p:cNvSpPr txBox="1"/>
          <p:nvPr/>
        </p:nvSpPr>
        <p:spPr>
          <a:xfrm>
            <a:off x="132705" y="2805314"/>
            <a:ext cx="3788957" cy="2726516"/>
          </a:xfrm>
          <a:prstGeom prst="rect">
            <a:avLst/>
          </a:prstGeom>
          <a:noFill/>
          <a:ln w="12700" cmpd="sng">
            <a:noFill/>
            <a:prstDash val="sysDot"/>
          </a:ln>
        </p:spPr>
        <p:txBody>
          <a:bodyPr wrap="square" lIns="91440" tIns="45720" rIns="91440" bIns="4572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200">
                <a:latin typeface="黑体" panose="02010609060101010101" charset="-122"/>
                <a:ea typeface="宋体" panose="02010600030101010101" pitchFamily="2" charset="-122"/>
                <a:cs typeface="微软雅黑" panose="020B0503020204020204" pitchFamily="34" charset="-122"/>
                <a:sym typeface="+mn-ea"/>
              </a:rPr>
              <a:t>传统的数据库读的压力明显大于写的压力，如</a:t>
            </a:r>
            <a:r>
              <a:rPr lang="en-US" sz="1200" err="1">
                <a:latin typeface="黑体" panose="02010609060101010101" charset="-122"/>
                <a:ea typeface="宋体" panose="02010600030101010101" pitchFamily="2" charset="-122"/>
                <a:cs typeface="微软雅黑" panose="020B0503020204020204" pitchFamily="34" charset="-122"/>
                <a:sym typeface="+mn-ea"/>
              </a:rPr>
              <a:t>果对其进行大规模的数据分析</a:t>
            </a:r>
            <a:r>
              <a:rPr lang="zh-CN" altLang="en-US" sz="1200">
                <a:latin typeface="黑体" panose="02010609060101010101" charset="-122"/>
                <a:ea typeface="黑体" panose="02010609060101010101" charset="-122"/>
                <a:cs typeface="微软雅黑" panose="020B0503020204020204" pitchFamily="34" charset="-122"/>
                <a:sym typeface="+mn-ea"/>
              </a:rPr>
              <a:t>，</a:t>
            </a:r>
            <a:r>
              <a:rPr lang="en-US" sz="1200" err="1">
                <a:latin typeface="黑体" panose="02010609060101010101" charset="-122"/>
                <a:ea typeface="宋体" panose="02010600030101010101" pitchFamily="2" charset="-122"/>
                <a:cs typeface="微软雅黑" panose="020B0503020204020204" pitchFamily="34" charset="-122"/>
                <a:sym typeface="+mn-ea"/>
              </a:rPr>
              <a:t>会让读取的压力倍增</a:t>
            </a:r>
            <a:r>
              <a:rPr lang="zh-CN" altLang="en-US" sz="1200">
                <a:latin typeface="黑体" panose="02010609060101010101" charset="-122"/>
                <a:ea typeface="黑体" panose="02010609060101010101" charset="-122"/>
                <a:cs typeface="微软雅黑" panose="020B0503020204020204" pitchFamily="34" charset="-122"/>
                <a:sym typeface="+mn-ea"/>
              </a:rPr>
              <a:t>；</a:t>
            </a:r>
            <a:endParaRPr lang="en-US" altLang="zh-CN" sz="1600">
              <a:latin typeface="黑体" panose="02010609060101010101" charset="-122"/>
              <a:ea typeface="黑体" panose="02010609060101010101" charset="-122"/>
              <a:cs typeface="微软雅黑" panose="020B0503020204020204" pitchFamily="34" charset="-122"/>
              <a:sym typeface="+mn-ea"/>
            </a:endParaRPr>
          </a:p>
          <a:p>
            <a:pPr>
              <a:lnSpc>
                <a:spcPct val="200000"/>
              </a:lnSpc>
            </a:pPr>
            <a:r>
              <a:rPr lang="zh-CN" alt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200">
                <a:latin typeface="黑体" panose="02010609060101010101" charset="-122"/>
                <a:ea typeface="黑体" panose="02010609060101010101" charset="-122"/>
                <a:cs typeface="微软雅黑" panose="020B0503020204020204" pitchFamily="34" charset="-122"/>
                <a:sym typeface="+mn-ea"/>
              </a:rPr>
              <a:t>仅适用于存储数周或数月的数据；</a:t>
            </a:r>
            <a:endParaRPr lang="en-US" altLang="zh-CN" sz="1600" err="1">
              <a:latin typeface="黑体" panose="02010609060101010101" charset="-122"/>
              <a:ea typeface="黑体" panose="02010609060101010101" charset="-122"/>
              <a:cs typeface="微软雅黑" panose="020B0503020204020204" pitchFamily="34" charset="-122"/>
              <a:sym typeface="+mn-ea"/>
            </a:endParaRPr>
          </a:p>
          <a:p>
            <a:pPr>
              <a:lnSpc>
                <a:spcPct val="200000"/>
              </a:lnSpc>
            </a:pPr>
            <a:r>
              <a:rPr lang="zh-CN" altLang="en-US" sz="1600">
                <a:latin typeface="微软雅黑" panose="020B0503020204020204" pitchFamily="34" charset="-122"/>
                <a:ea typeface="微软雅黑" panose="020B0503020204020204" pitchFamily="34" charset="-122"/>
              </a:rPr>
              <a:t>●</a:t>
            </a:r>
            <a:r>
              <a:rPr lang="en-US" sz="1600">
                <a:latin typeface="微软雅黑" panose="020B0503020204020204" pitchFamily="34" charset="-122"/>
                <a:ea typeface="微软雅黑" panose="020B0503020204020204" pitchFamily="34" charset="-122"/>
              </a:rPr>
              <a:t> </a:t>
            </a:r>
            <a:r>
              <a:rPr lang="zh-CN" altLang="en-US" sz="1200">
                <a:latin typeface="黑体" panose="02010609060101010101" charset="-122"/>
                <a:ea typeface="黑体" panose="02010609060101010101" charset="-122"/>
              </a:rPr>
              <a:t>数据分散在不同系统不同表中</a:t>
            </a:r>
            <a:r>
              <a:rPr lang="en-US" sz="1200">
                <a:latin typeface="黑体" panose="02010609060101010101" charset="-122"/>
                <a:ea typeface="宋体" panose="02010600030101010101" pitchFamily="2" charset="-122"/>
              </a:rPr>
              <a:t>，</a:t>
            </a:r>
            <a:r>
              <a:rPr lang="zh-CN" altLang="en-US" sz="1200">
                <a:latin typeface="黑体" panose="02010609060101010101" charset="-122"/>
                <a:ea typeface="黑体" panose="02010609060101010101" charset="-122"/>
              </a:rPr>
              <a:t>字段类型属性不统一。</a:t>
            </a:r>
            <a:endParaRPr lang="en-US" sz="1200">
              <a:latin typeface="黑体" panose="02010609060101010101" charset="-122"/>
              <a:ea typeface="黑体" panose="02010609060101010101" charset="-122"/>
              <a:cs typeface="Calibri Light" panose="020F0302020204030204"/>
            </a:endParaRPr>
          </a:p>
          <a:p>
            <a:pPr>
              <a:lnSpc>
                <a:spcPct val="200000"/>
              </a:lnSpc>
            </a:pPr>
            <a:endParaRPr lang="en-US" sz="1600">
              <a:latin typeface="微软雅黑" panose="020B0503020204020204" pitchFamily="34" charset="-122"/>
              <a:ea typeface="微软雅黑" panose="020B0503020204020204" pitchFamily="34" charset="-122"/>
            </a:endParaRPr>
          </a:p>
        </p:txBody>
      </p:sp>
      <p:sp>
        <p:nvSpPr>
          <p:cNvPr id="6" name="文本框 5"/>
          <p:cNvSpPr txBox="1"/>
          <p:nvPr/>
        </p:nvSpPr>
        <p:spPr>
          <a:xfrm>
            <a:off x="471301" y="1927884"/>
            <a:ext cx="18525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zh-CN" altLang="en-US" b="1">
                <a:solidFill>
                  <a:srgbClr val="FF0000"/>
                </a:solidFill>
                <a:cs typeface="Calibri Light" panose="020F0302020204030204"/>
              </a:rPr>
              <a:t>进行数据分析，可以但没必要</a:t>
            </a:r>
            <a:endParaRPr lang="zh-CN" altLang="en-US" b="1">
              <a:solidFill>
                <a:srgbClr val="FF0000"/>
              </a:solidFill>
            </a:endParaRPr>
          </a:p>
        </p:txBody>
      </p:sp>
      <p:sp>
        <p:nvSpPr>
          <p:cNvPr id="7" name="文本框 6"/>
          <p:cNvSpPr txBox="1"/>
          <p:nvPr/>
        </p:nvSpPr>
        <p:spPr>
          <a:xfrm>
            <a:off x="6896966" y="1948295"/>
            <a:ext cx="15408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altLang="en-US" b="1">
                <a:solidFill>
                  <a:srgbClr val="FF0000"/>
                </a:solidFill>
                <a:cs typeface="Calibri Light" panose="020F0302020204030204"/>
              </a:rPr>
              <a:t>面向分析，</a:t>
            </a:r>
          </a:p>
          <a:p>
            <a:pPr algn="l"/>
            <a:r>
              <a:rPr lang="zh-CN" altLang="en-US" b="1">
                <a:solidFill>
                  <a:srgbClr val="FF0000"/>
                </a:solidFill>
                <a:cs typeface="Calibri Light" panose="020F0302020204030204"/>
              </a:rPr>
              <a:t>支持分析</a:t>
            </a:r>
          </a:p>
        </p:txBody>
      </p:sp>
      <p:sp>
        <p:nvSpPr>
          <p:cNvPr id="9" name="TextBox 58"/>
          <p:cNvSpPr txBox="1"/>
          <p:nvPr/>
        </p:nvSpPr>
        <p:spPr>
          <a:xfrm>
            <a:off x="4726971" y="2805314"/>
            <a:ext cx="3788957" cy="2480294"/>
          </a:xfrm>
          <a:prstGeom prst="rect">
            <a:avLst/>
          </a:prstGeom>
          <a:noFill/>
          <a:ln w="12700" cmpd="sng">
            <a:noFill/>
            <a:prstDash val="sysDot"/>
          </a:ln>
        </p:spPr>
        <p:txBody>
          <a:bodyPr wrap="square" lIns="91440" tIns="45720" rIns="91440" bIns="4572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latin typeface="黑体" panose="02010609060101010101" charset="-122"/>
                <a:ea typeface="微软雅黑" panose="020B0503020204020204" pitchFamily="34" charset="-122"/>
                <a:cs typeface="微软雅黑" panose="020B0503020204020204" pitchFamily="34" charset="-122"/>
                <a:sym typeface="+mn-ea"/>
              </a:rPr>
              <a:t> </a:t>
            </a:r>
            <a:r>
              <a:rPr lang="zh-CN" altLang="en-US" sz="1200">
                <a:latin typeface="黑体" panose="02010609060101010101" charset="-122"/>
                <a:ea typeface="黑体" panose="02010609060101010101" charset="-122"/>
                <a:cs typeface="微软雅黑" panose="020B0503020204020204" pitchFamily="34" charset="-122"/>
                <a:sym typeface="+mn-ea"/>
              </a:rPr>
              <a:t>能够更好地进行各种规模的数据分析；</a:t>
            </a:r>
            <a:endParaRPr lang="en-US" altLang="zh-CN" sz="1600">
              <a:latin typeface="黑体" panose="02010609060101010101" charset="-122"/>
              <a:ea typeface="黑体" panose="02010609060101010101" charset="-122"/>
              <a:cs typeface="微软雅黑" panose="020B0503020204020204" pitchFamily="34" charset="-122"/>
            </a:endParaRPr>
          </a:p>
          <a:p>
            <a:pPr>
              <a:lnSpc>
                <a:spcPct val="200000"/>
              </a:lnSpc>
            </a:pPr>
            <a:r>
              <a:rPr lang="zh-CN" alt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200">
                <a:latin typeface="黑体" panose="02010609060101010101" charset="-122"/>
                <a:ea typeface="黑体" panose="02010609060101010101" charset="-122"/>
                <a:cs typeface="微软雅黑" panose="020B0503020204020204" pitchFamily="34" charset="-122"/>
                <a:sym typeface="+mn-ea"/>
              </a:rPr>
              <a:t>与传统数据库系统解耦合、不影响其运行；</a:t>
            </a:r>
            <a:endParaRPr lang="en-US" altLang="zh-CN" sz="1600">
              <a:latin typeface="黑体" panose="02010609060101010101" charset="-122"/>
              <a:ea typeface="黑体" panose="02010609060101010101" charset="-122"/>
              <a:cs typeface="微软雅黑" panose="020B0503020204020204" pitchFamily="34" charset="-122"/>
            </a:endParaRPr>
          </a:p>
          <a:p>
            <a:pPr>
              <a:lnSpc>
                <a:spcPct val="200000"/>
              </a:lnSpc>
            </a:pPr>
            <a:r>
              <a:rPr lang="zh-CN" altLang="en-US" sz="1600">
                <a:latin typeface="微软雅黑" panose="020B0503020204020204" pitchFamily="34" charset="-122"/>
                <a:ea typeface="微软雅黑" panose="020B0503020204020204" pitchFamily="34" charset="-122"/>
              </a:rPr>
              <a:t>●</a:t>
            </a:r>
            <a:r>
              <a:rPr lang="en-US" sz="1600">
                <a:latin typeface="微软雅黑" panose="020B0503020204020204" pitchFamily="34" charset="-122"/>
                <a:ea typeface="微软雅黑" panose="020B0503020204020204" pitchFamily="34" charset="-122"/>
              </a:rPr>
              <a:t> </a:t>
            </a:r>
            <a:r>
              <a:rPr lang="zh-CN" altLang="en-US" sz="1200">
                <a:latin typeface="黑体" panose="02010609060101010101" charset="-122"/>
                <a:ea typeface="黑体" panose="02010609060101010101" charset="-122"/>
              </a:rPr>
              <a:t>面向分析、支持分析的集成统一的数据分析平台。</a:t>
            </a:r>
            <a:endParaRPr lang="en-US" sz="1200">
              <a:latin typeface="黑体" panose="02010609060101010101" charset="-122"/>
              <a:ea typeface="黑体" panose="02010609060101010101" charset="-122"/>
              <a:cs typeface="Calibri Light" panose="020F0302020204030204"/>
            </a:endParaRPr>
          </a:p>
          <a:p>
            <a:pPr>
              <a:lnSpc>
                <a:spcPct val="200000"/>
              </a:lnSpc>
            </a:pPr>
            <a:endParaRPr lang="en-US" sz="1600">
              <a:latin typeface="微软雅黑" panose="020B0503020204020204" pitchFamily="34" charset="-122"/>
              <a:ea typeface="微软雅黑" panose="020B0503020204020204" pitchFamily="34" charset="-122"/>
              <a:cs typeface="Calibri Light" panose="020F0302020204030204"/>
            </a:endParaRPr>
          </a:p>
          <a:p>
            <a:pPr>
              <a:lnSpc>
                <a:spcPct val="200000"/>
              </a:lnSpc>
            </a:pPr>
            <a:endParaRPr lang="en-US" sz="16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文本框 5"/>
          <p:cNvSpPr txBox="1">
            <a:spLocks noChangeArrowheads="1"/>
          </p:cNvSpPr>
          <p:nvPr/>
        </p:nvSpPr>
        <p:spPr bwMode="auto">
          <a:xfrm>
            <a:off x="224054" y="172380"/>
            <a:ext cx="1499000" cy="461665"/>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685800" rtl="0" eaLnBrk="1" fontAlgn="base" latinLnBrk="0" hangingPunct="1">
              <a:lnSpc>
                <a:spcPct val="100000"/>
              </a:lnSpc>
              <a:spcBef>
                <a:spcPct val="0"/>
              </a:spcBef>
              <a:spcAft>
                <a:spcPct val="0"/>
              </a:spcAft>
              <a:buClrTx/>
              <a:buSzTx/>
              <a:buFontTx/>
              <a:buNone/>
            </a:pPr>
            <a:r>
              <a:rPr lang="en-US" altLang="zh-CN" sz="2400" b="1" err="1">
                <a:solidFill>
                  <a:schemeClr val="accent1"/>
                </a:solidFill>
                <a:latin typeface="+mj-ea"/>
                <a:ea typeface="+mj-ea"/>
                <a:cs typeface="Arial" panose="020B0604020202020204"/>
              </a:rPr>
              <a:t>Hive部署</a:t>
            </a:r>
            <a:endParaRPr lang="en-US" altLang="zh-CN" sz="2400" b="1" i="0" u="none" strike="noStrike" kern="1200" cap="none" spc="0" normalizeH="0" baseline="0" noProof="0" err="1">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30" name="直接连接符 74"/>
          <p:cNvCxnSpPr/>
          <p:nvPr/>
        </p:nvCxnSpPr>
        <p:spPr>
          <a:xfrm>
            <a:off x="-6855" y="657225"/>
            <a:ext cx="388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417491" y="732930"/>
            <a:ext cx="83914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altLang="en-US">
                <a:cs typeface="Calibri Light" panose="020F0302020204030204"/>
              </a:rPr>
              <a:t>为了便于后期使用Sqoop将分析处理结果从Navicat中导出，使用Docker，</a:t>
            </a:r>
            <a:r>
              <a:rPr lang="zh-CN">
                <a:latin typeface="微软雅黑 Light" panose="020B0502040204020203" charset="-122"/>
                <a:ea typeface="微软雅黑 Light" panose="020B0502040204020203" charset="-122"/>
                <a:cs typeface="Calibri Light" panose="020F0302020204030204"/>
              </a:rPr>
              <a:t>容器中部署</a:t>
            </a:r>
            <a:r>
              <a:rPr lang="zh-CN">
                <a:latin typeface="微软雅黑 Light" panose="020B0502040204020203" charset="-122"/>
                <a:ea typeface="微软雅黑 Light" panose="020B0502040204020203" charset="-122"/>
                <a:cs typeface="Times New Roman" panose="02020603050405020304"/>
              </a:rPr>
              <a:t>MySQL,</a:t>
            </a:r>
            <a:r>
              <a:rPr lang="zh-CN">
                <a:latin typeface="微软雅黑 Light" panose="020B0502040204020203" charset="-122"/>
                <a:ea typeface="微软雅黑 Light" panose="020B0502040204020203" charset="-122"/>
                <a:cs typeface="Calibri Light" panose="020F0302020204030204"/>
              </a:rPr>
              <a:t>并通过外部</a:t>
            </a:r>
            <a:r>
              <a:rPr lang="zh-CN">
                <a:latin typeface="微软雅黑 Light" panose="020B0502040204020203" charset="-122"/>
                <a:ea typeface="微软雅黑 Light" panose="020B0502040204020203" charset="-122"/>
                <a:cs typeface="Times New Roman" panose="02020603050405020304"/>
              </a:rPr>
              <a:t>MySQL</a:t>
            </a:r>
            <a:r>
              <a:rPr lang="zh-CN">
                <a:latin typeface="微软雅黑 Light" panose="020B0502040204020203" charset="-122"/>
                <a:ea typeface="微软雅黑 Light" panose="020B0502040204020203" charset="-122"/>
                <a:cs typeface="Calibri Light" panose="020F0302020204030204"/>
              </a:rPr>
              <a:t>客户端操作</a:t>
            </a:r>
            <a:r>
              <a:rPr lang="zh-CN">
                <a:latin typeface="微软雅黑 Light" panose="020B0502040204020203" charset="-122"/>
                <a:ea typeface="微软雅黑 Light" panose="020B0502040204020203" charset="-122"/>
                <a:cs typeface="Times New Roman" panose="02020603050405020304"/>
              </a:rPr>
              <a:t>MySQL Serve</a:t>
            </a:r>
            <a:r>
              <a:rPr lang="en-US" altLang="zh-CN">
                <a:latin typeface="微软雅黑 Light" panose="020B0502040204020203" charset="-122"/>
                <a:ea typeface="微软雅黑 Light" panose="020B0502040204020203" charset="-122"/>
                <a:cs typeface="Times New Roman" panose="02020603050405020304"/>
              </a:rPr>
              <a:t>r</a:t>
            </a:r>
            <a:r>
              <a:rPr lang="zh-CN">
                <a:latin typeface="微软雅黑 Light" panose="020B0502040204020203" charset="-122"/>
                <a:ea typeface="微软雅黑 Light" panose="020B0502040204020203" charset="-122"/>
                <a:cs typeface="Times New Roman" panose="02020603050405020304"/>
              </a:rPr>
              <a:t>。</a:t>
            </a:r>
            <a:endParaRPr lang="zh-CN">
              <a:latin typeface="微软雅黑 Light" panose="020B0502040204020203" charset="-122"/>
              <a:ea typeface="微软雅黑 Light" panose="020B0502040204020203" charset="-122"/>
              <a:cs typeface="Calibri Light" panose="020F0302020204030204"/>
            </a:endParaRPr>
          </a:p>
          <a:p>
            <a:pPr algn="l"/>
            <a:endParaRPr lang="zh-CN">
              <a:latin typeface="微软雅黑 Light" panose="020B0502040204020203" charset="-122"/>
              <a:ea typeface="微软雅黑 Light" panose="020B0502040204020203" charset="-122"/>
              <a:cs typeface="Times New Roman" panose="02020603050405020304"/>
            </a:endParaRPr>
          </a:p>
          <a:p>
            <a:endParaRPr lang="zh-CN" altLang="en-US">
              <a:cs typeface="Calibri Light" panose="020F0302020204030204"/>
            </a:endParaRPr>
          </a:p>
        </p:txBody>
      </p:sp>
      <p:pic>
        <p:nvPicPr>
          <p:cNvPr id="11" name="图片 11" descr="图片包含 表格&#10;&#10;已自动生成说明"/>
          <p:cNvPicPr>
            <a:picLocks noChangeAspect="1"/>
          </p:cNvPicPr>
          <p:nvPr/>
        </p:nvPicPr>
        <p:blipFill>
          <a:blip r:embed="rId3"/>
          <a:stretch>
            <a:fillRect/>
          </a:stretch>
        </p:blipFill>
        <p:spPr>
          <a:xfrm>
            <a:off x="365166" y="1374651"/>
            <a:ext cx="8502733" cy="939470"/>
          </a:xfrm>
          <a:prstGeom prst="rect">
            <a:avLst/>
          </a:prstGeom>
        </p:spPr>
      </p:pic>
      <p:pic>
        <p:nvPicPr>
          <p:cNvPr id="12" name="图片 12" descr="图形用户界面, 文本, 应用程序, 聊天或短信&#10;&#10;已自动生成说明"/>
          <p:cNvPicPr>
            <a:picLocks noChangeAspect="1"/>
          </p:cNvPicPr>
          <p:nvPr/>
        </p:nvPicPr>
        <p:blipFill>
          <a:blip r:embed="rId4"/>
          <a:stretch>
            <a:fillRect/>
          </a:stretch>
        </p:blipFill>
        <p:spPr>
          <a:xfrm>
            <a:off x="363249" y="2317791"/>
            <a:ext cx="2390775" cy="2838450"/>
          </a:xfrm>
          <a:prstGeom prst="rect">
            <a:avLst/>
          </a:prstGeom>
        </p:spPr>
      </p:pic>
      <p:pic>
        <p:nvPicPr>
          <p:cNvPr id="13" name="图片 13" descr="图形用户界面, 应用程序&#10;&#10;已自动生成说明"/>
          <p:cNvPicPr>
            <a:picLocks noChangeAspect="1"/>
          </p:cNvPicPr>
          <p:nvPr/>
        </p:nvPicPr>
        <p:blipFill>
          <a:blip r:embed="rId5"/>
          <a:stretch>
            <a:fillRect/>
          </a:stretch>
        </p:blipFill>
        <p:spPr>
          <a:xfrm>
            <a:off x="3564082" y="2484005"/>
            <a:ext cx="5110842" cy="234273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文本框 5"/>
          <p:cNvSpPr txBox="1">
            <a:spLocks noChangeArrowheads="1"/>
          </p:cNvSpPr>
          <p:nvPr/>
        </p:nvSpPr>
        <p:spPr bwMode="auto">
          <a:xfrm>
            <a:off x="224054" y="172380"/>
            <a:ext cx="1800493" cy="461665"/>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685800" rtl="0" eaLnBrk="1" fontAlgn="base" latinLnBrk="0" hangingPunct="1">
              <a:lnSpc>
                <a:spcPct val="100000"/>
              </a:lnSpc>
              <a:spcBef>
                <a:spcPct val="0"/>
              </a:spcBef>
              <a:spcAft>
                <a:spcPct val="0"/>
              </a:spcAft>
              <a:buClrTx/>
              <a:buSzTx/>
              <a:buFontTx/>
              <a:buNone/>
            </a:pPr>
            <a:r>
              <a:rPr lang="en-US" altLang="zh-CN" sz="2400" b="1" dirty="0" err="1">
                <a:solidFill>
                  <a:schemeClr val="accent1"/>
                </a:solidFill>
                <a:latin typeface="+mj-ea"/>
                <a:ea typeface="+mj-ea"/>
                <a:cs typeface="Arial" panose="020B0604020202020204"/>
              </a:rPr>
              <a:t>Sqoop部署</a:t>
            </a:r>
            <a:endParaRPr lang="en-US" altLang="zh-CN" sz="24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30" name="直接连接符 74"/>
          <p:cNvCxnSpPr/>
          <p:nvPr/>
        </p:nvCxnSpPr>
        <p:spPr>
          <a:xfrm>
            <a:off x="-6855" y="657225"/>
            <a:ext cx="388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417491" y="732930"/>
            <a:ext cx="83914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altLang="en-US" sz="1200">
                <a:latin typeface="微软雅黑" panose="020B0503020204020204" pitchFamily="34" charset="-122"/>
                <a:ea typeface="微软雅黑" panose="020B0503020204020204" pitchFamily="34" charset="-122"/>
                <a:cs typeface="Times New Roman" panose="02020603050405020304"/>
              </a:rPr>
              <a:t>  </a:t>
            </a:r>
            <a:r>
              <a:rPr lang="zh-CN" altLang="en-US" sz="1600">
                <a:latin typeface="微软雅黑" panose="020B0503020204020204" pitchFamily="34" charset="-122"/>
                <a:ea typeface="微软雅黑" panose="020B0503020204020204" pitchFamily="34" charset="-122"/>
                <a:cs typeface="Times New Roman" panose="02020603050405020304"/>
              </a:rPr>
              <a:t>由于我们在前端的需求包括静态的呈现和动态的查询，而动态的查询需要使用静态和动态的接口实现。该接口需要对应的</a:t>
            </a:r>
            <a:r>
              <a:rPr lang="en-US" altLang="zh-CN" sz="1600">
                <a:latin typeface="微软雅黑" panose="020B0503020204020204" pitchFamily="34" charset="-122"/>
                <a:ea typeface="宋体" panose="02010600030101010101" pitchFamily="2" charset="-122"/>
                <a:cs typeface="Times New Roman" panose="02020603050405020304"/>
              </a:rPr>
              <a:t>.</a:t>
            </a:r>
            <a:r>
              <a:rPr lang="en-US" altLang="zh-CN" sz="1600" err="1">
                <a:latin typeface="微软雅黑" panose="020B0503020204020204" pitchFamily="34" charset="-122"/>
                <a:ea typeface="宋体" panose="02010600030101010101" pitchFamily="2" charset="-122"/>
                <a:cs typeface="Times New Roman" panose="02020603050405020304"/>
              </a:rPr>
              <a:t>sql</a:t>
            </a:r>
            <a:r>
              <a:rPr lang="zh-CN" altLang="en-US" sz="1600">
                <a:latin typeface="微软雅黑" panose="020B0503020204020204" pitchFamily="34" charset="-122"/>
                <a:ea typeface="微软雅黑" panose="020B0503020204020204" pitchFamily="34" charset="-122"/>
                <a:cs typeface="Times New Roman" panose="02020603050405020304"/>
              </a:rPr>
              <a:t>文件作为中介。</a:t>
            </a:r>
            <a:endParaRPr lang="zh-CN" altLang="en-US" sz="1600">
              <a:latin typeface="微软雅黑" panose="020B0503020204020204" pitchFamily="34" charset="-122"/>
              <a:ea typeface="微软雅黑" panose="020B0503020204020204" pitchFamily="34" charset="-122"/>
            </a:endParaRPr>
          </a:p>
          <a:p>
            <a:r>
              <a:rPr lang="zh-CN" altLang="en-US" sz="1600">
                <a:latin typeface="微软雅黑" panose="020B0503020204020204" pitchFamily="34" charset="-122"/>
                <a:ea typeface="微软雅黑" panose="020B0503020204020204" pitchFamily="34" charset="-122"/>
                <a:cs typeface="Times New Roman" panose="02020603050405020304"/>
              </a:rPr>
              <a:t>  因此需要将Hive分析的结果</a:t>
            </a:r>
            <a:r>
              <a:rPr lang="zh-CN" sz="1600">
                <a:latin typeface="微软雅黑" panose="020B0503020204020204" pitchFamily="34" charset="-122"/>
                <a:ea typeface="微软雅黑" panose="020B0503020204020204" pitchFamily="34" charset="-122"/>
                <a:cs typeface="Times New Roman" panose="02020603050405020304"/>
              </a:rPr>
              <a:t>通过Sqoop从HDFS上传至Navicat中通过hadoop101连接的数据库表中。</a:t>
            </a:r>
            <a:endParaRPr lang="zh-CN" altLang="en-US" sz="1600">
              <a:latin typeface="微软雅黑" panose="020B0503020204020204" pitchFamily="34" charset="-122"/>
              <a:ea typeface="微软雅黑" panose="020B0503020204020204" pitchFamily="34" charset="-122"/>
              <a:cs typeface="Times New Roman" panose="02020603050405020304"/>
            </a:endParaRPr>
          </a:p>
          <a:p>
            <a:endParaRPr lang="zh-CN" altLang="en-US" sz="1200">
              <a:latin typeface="宋体" panose="02010600030101010101" pitchFamily="2" charset="-122"/>
              <a:ea typeface="宋体" panose="02010600030101010101" pitchFamily="2" charset="-122"/>
              <a:cs typeface="Times New Roman" panose="02020603050405020304"/>
            </a:endParaRPr>
          </a:p>
          <a:p>
            <a:pPr algn="l"/>
            <a:endParaRPr lang="zh-CN">
              <a:latin typeface="微软雅黑 Light" panose="020B0502040204020203" charset="-122"/>
              <a:ea typeface="微软雅黑 Light" panose="020B0502040204020203" charset="-122"/>
              <a:cs typeface="Times New Roman" panose="02020603050405020304"/>
            </a:endParaRPr>
          </a:p>
          <a:p>
            <a:endParaRPr lang="zh-CN" altLang="en-US">
              <a:latin typeface="微软雅黑 Light" panose="020B0502040204020203" charset="-122"/>
              <a:ea typeface="微软雅黑 Light" panose="020B0502040204020203" charset="-122"/>
              <a:cs typeface="Times New Roman" panose="02020603050405020304"/>
            </a:endParaRPr>
          </a:p>
        </p:txBody>
      </p:sp>
      <p:pic>
        <p:nvPicPr>
          <p:cNvPr id="2" name="图片 2" descr="文本&#10;&#10;已自动生成说明"/>
          <p:cNvPicPr>
            <a:picLocks noChangeAspect="1"/>
          </p:cNvPicPr>
          <p:nvPr/>
        </p:nvPicPr>
        <p:blipFill>
          <a:blip r:embed="rId3"/>
          <a:stretch>
            <a:fillRect/>
          </a:stretch>
        </p:blipFill>
        <p:spPr>
          <a:xfrm>
            <a:off x="1285504" y="2019911"/>
            <a:ext cx="6179622" cy="249902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任意多边形: 形状 49"/>
          <p:cNvSpPr/>
          <p:nvPr/>
        </p:nvSpPr>
        <p:spPr>
          <a:xfrm>
            <a:off x="-13487" y="0"/>
            <a:ext cx="5762534" cy="5143500"/>
          </a:xfrm>
          <a:custGeom>
            <a:avLst/>
            <a:gdLst>
              <a:gd name="connsiteX0" fmla="*/ 0 w 5762534"/>
              <a:gd name="connsiteY0" fmla="*/ 0 h 5143500"/>
              <a:gd name="connsiteX1" fmla="*/ 3533084 w 5762534"/>
              <a:gd name="connsiteY1" fmla="*/ 0 h 5143500"/>
              <a:gd name="connsiteX2" fmla="*/ 5762534 w 5762534"/>
              <a:gd name="connsiteY2" fmla="*/ 5143500 h 5143500"/>
              <a:gd name="connsiteX3" fmla="*/ 0 w 5762534"/>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5762534" h="5143500">
                <a:moveTo>
                  <a:pt x="0" y="0"/>
                </a:moveTo>
                <a:lnTo>
                  <a:pt x="3533084" y="0"/>
                </a:lnTo>
                <a:lnTo>
                  <a:pt x="5762534" y="5143500"/>
                </a:lnTo>
                <a:lnTo>
                  <a:pt x="0" y="51435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
        <p:nvSpPr>
          <p:cNvPr id="1048601" name="矩形 92"/>
          <p:cNvSpPr/>
          <p:nvPr/>
        </p:nvSpPr>
        <p:spPr>
          <a:xfrm>
            <a:off x="283591" y="749128"/>
            <a:ext cx="8576818" cy="36452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grpSp>
        <p:nvGrpSpPr>
          <p:cNvPr id="51" name="组合 1"/>
          <p:cNvGrpSpPr/>
          <p:nvPr/>
        </p:nvGrpSpPr>
        <p:grpSpPr>
          <a:xfrm>
            <a:off x="3205661" y="2215613"/>
            <a:ext cx="2621280" cy="963985"/>
            <a:chOff x="5143" y="3512"/>
            <a:chExt cx="4128" cy="1518"/>
          </a:xfrm>
        </p:grpSpPr>
        <p:sp>
          <p:nvSpPr>
            <p:cNvPr id="1048602" name="文本框 5"/>
            <p:cNvSpPr txBox="1">
              <a:spLocks noChangeArrowheads="1"/>
            </p:cNvSpPr>
            <p:nvPr/>
          </p:nvSpPr>
          <p:spPr bwMode="auto">
            <a:xfrm>
              <a:off x="5143" y="3512"/>
              <a:ext cx="4128" cy="919"/>
            </a:xfrm>
            <a:prstGeom prst="rect">
              <a:avLst/>
            </a:prstGeom>
            <a:noFill/>
            <a:ln>
              <a:noFill/>
            </a:ln>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pPr>
              <a:r>
                <a:rPr lang="zh-CN" altLang="en-US" sz="3200" b="1">
                  <a:solidFill>
                    <a:schemeClr val="accent1"/>
                  </a:solidFill>
                  <a:latin typeface="微软雅黑" panose="020B0503020204020204" pitchFamily="34" charset="-122"/>
                  <a:ea typeface="微软雅黑" panose="020B0503020204020204" pitchFamily="34" charset="-122"/>
                </a:rPr>
                <a:t>数据分析处理</a:t>
              </a:r>
            </a:p>
          </p:txBody>
        </p:sp>
        <p:cxnSp>
          <p:nvCxnSpPr>
            <p:cNvPr id="3145729" name="直接连接符 98"/>
            <p:cNvCxnSpPr/>
            <p:nvPr/>
          </p:nvCxnSpPr>
          <p:spPr>
            <a:xfrm>
              <a:off x="7029" y="4440"/>
              <a:ext cx="3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48603" name="矩形: 圆角 1"/>
            <p:cNvSpPr/>
            <p:nvPr/>
          </p:nvSpPr>
          <p:spPr>
            <a:xfrm>
              <a:off x="6170" y="4601"/>
              <a:ext cx="1995" cy="429"/>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r>
                <a:rPr kumimoji="0" lang="en-US" altLang="zh-CN" sz="12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rPr>
                <a:t>PART </a:t>
              </a:r>
              <a:r>
                <a:rPr lang="en-US" altLang="zh-CN" sz="1200">
                  <a:solidFill>
                    <a:prstClr val="white"/>
                  </a:solidFill>
                  <a:latin typeface="Arial" panose="020B0604020202020204"/>
                  <a:ea typeface="微软雅黑 Light" panose="020B0502040204020203" charset="-122"/>
                </a:rPr>
                <a:t>THREE</a:t>
              </a:r>
              <a:endParaRPr kumimoji="0" lang="zh-CN" altLang="en-US" sz="12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grpSp>
      <p:pic>
        <p:nvPicPr>
          <p:cNvPr id="2097153" name="图片 4"/>
          <p:cNvPicPr>
            <a:picLocks noChangeAspect="1"/>
          </p:cNvPicPr>
          <p:nvPr/>
        </p:nvPicPr>
        <p:blipFill>
          <a:blip r:embed="rId2" cstate="print"/>
          <a:stretch>
            <a:fillRect/>
          </a:stretch>
        </p:blipFill>
        <p:spPr>
          <a:xfrm>
            <a:off x="3575866" y="1190717"/>
            <a:ext cx="1654810" cy="60134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文本框 5"/>
          <p:cNvSpPr txBox="1">
            <a:spLocks noChangeArrowheads="1"/>
          </p:cNvSpPr>
          <p:nvPr/>
        </p:nvSpPr>
        <p:spPr bwMode="auto">
          <a:xfrm>
            <a:off x="224054" y="172380"/>
            <a:ext cx="2031325" cy="461665"/>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685800" rtl="0" eaLnBrk="1" fontAlgn="base" latinLnBrk="0" hangingPunct="1">
              <a:lnSpc>
                <a:spcPct val="100000"/>
              </a:lnSpc>
              <a:spcBef>
                <a:spcPct val="0"/>
              </a:spcBef>
              <a:spcAft>
                <a:spcPct val="0"/>
              </a:spcAft>
              <a:buClrTx/>
              <a:buSzTx/>
              <a:buFontTx/>
              <a:buNone/>
            </a:pPr>
            <a:r>
              <a:rPr lang="en-US" altLang="zh-CN" sz="2400" b="1" err="1">
                <a:solidFill>
                  <a:schemeClr val="accent1"/>
                </a:solidFill>
                <a:latin typeface="微软雅黑" panose="020B0503020204020204" pitchFamily="34" charset="-122"/>
                <a:ea typeface="微软雅黑" panose="020B0503020204020204" pitchFamily="34" charset="-122"/>
                <a:cs typeface="Arial" panose="020B0604020202020204"/>
              </a:rPr>
              <a:t>数据分析处理</a:t>
            </a:r>
            <a:endParaRPr lang="en-US" altLang="zh-CN" sz="2400" b="1" i="0" u="none" strike="noStrike" kern="1200" cap="none" spc="0" normalizeH="0" baseline="0" noProof="0" err="1">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30" name="直接连接符 74"/>
          <p:cNvCxnSpPr/>
          <p:nvPr/>
        </p:nvCxnSpPr>
        <p:spPr>
          <a:xfrm>
            <a:off x="-6855" y="657225"/>
            <a:ext cx="388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矩形 64"/>
          <p:cNvSpPr/>
          <p:nvPr/>
        </p:nvSpPr>
        <p:spPr>
          <a:xfrm>
            <a:off x="-6855" y="1014216"/>
            <a:ext cx="5587365" cy="461665"/>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72000" rtlCol="0" anchor="ctr"/>
          <a:lstStyle/>
          <a:p>
            <a:pPr marL="285750" indent="-285750">
              <a:lnSpc>
                <a:spcPct val="150000"/>
              </a:lnSpc>
              <a:buFont typeface="Arial" panose="020B0604020202020204" pitchFamily="34" charset="0"/>
              <a:buChar char="•"/>
            </a:pPr>
            <a:r>
              <a:rPr lang="en-US" altLang="zh-CN" b="1" err="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Hive可视化界面编程工具：IDEA</a:t>
            </a:r>
            <a:endParaRPr lang="zh-CN" altLang="en-US" b="1" err="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3" descr="图形用户界面, 文本, 应用程序, 电子邮件&#10;&#10;已自动生成说明"/>
          <p:cNvPicPr>
            <a:picLocks noChangeAspect="1"/>
          </p:cNvPicPr>
          <p:nvPr/>
        </p:nvPicPr>
        <p:blipFill>
          <a:blip r:embed="rId3"/>
          <a:stretch>
            <a:fillRect/>
          </a:stretch>
        </p:blipFill>
        <p:spPr>
          <a:xfrm>
            <a:off x="1344880" y="1748224"/>
            <a:ext cx="6372595" cy="304982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文本框 5"/>
          <p:cNvSpPr txBox="1">
            <a:spLocks noChangeArrowheads="1"/>
          </p:cNvSpPr>
          <p:nvPr/>
        </p:nvSpPr>
        <p:spPr bwMode="auto">
          <a:xfrm>
            <a:off x="224054" y="172380"/>
            <a:ext cx="3570208" cy="461665"/>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685800" rtl="0" eaLnBrk="1" fontAlgn="base" latinLnBrk="0" hangingPunct="1">
              <a:lnSpc>
                <a:spcPct val="100000"/>
              </a:lnSpc>
              <a:spcBef>
                <a:spcPct val="0"/>
              </a:spcBef>
              <a:spcAft>
                <a:spcPct val="0"/>
              </a:spcAft>
              <a:buClrTx/>
              <a:buSzTx/>
              <a:buFontTx/>
              <a:buNone/>
            </a:pPr>
            <a:r>
              <a:rPr lang="en-US" altLang="zh-CN" sz="2400" b="1" err="1">
                <a:solidFill>
                  <a:schemeClr val="accent1"/>
                </a:solidFill>
                <a:latin typeface="微软雅黑" panose="020B0503020204020204" pitchFamily="34" charset="-122"/>
                <a:ea typeface="微软雅黑" panose="020B0503020204020204" pitchFamily="34" charset="-122"/>
                <a:cs typeface="Arial" panose="020B0604020202020204"/>
              </a:rPr>
              <a:t>数据分析处理：需求实现</a:t>
            </a:r>
            <a:endParaRPr lang="en-US" altLang="zh-CN" sz="2400" b="1" i="0" u="none" strike="noStrike" kern="1200" cap="none" spc="0" normalizeH="0" baseline="0" noProof="0" err="1">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30" name="直接连接符 74"/>
          <p:cNvCxnSpPr/>
          <p:nvPr/>
        </p:nvCxnSpPr>
        <p:spPr>
          <a:xfrm>
            <a:off x="-6855" y="657225"/>
            <a:ext cx="388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矩形 64"/>
          <p:cNvSpPr/>
          <p:nvPr/>
        </p:nvSpPr>
        <p:spPr>
          <a:xfrm>
            <a:off x="567" y="769288"/>
            <a:ext cx="8930100" cy="130274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72000" rtlCol="0" anchor="ctr"/>
          <a:lstStyle/>
          <a:p>
            <a:pPr marL="285750" indent="-285750">
              <a:lnSpc>
                <a:spcPct val="150000"/>
              </a:lnSpc>
              <a:buFont typeface="Arial" panose="020B0604020202020204"/>
              <a:buChar char="•"/>
            </a:pPr>
            <a:r>
              <a:rPr lang="en-US" altLang="zh-CN" b="1" err="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需求一：热门迁入省份排行</a:t>
            </a: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en-US" b="1" err="1">
                <a:latin typeface="微软雅黑" panose="020B0503020204020204" pitchFamily="34" charset="-122"/>
                <a:ea typeface="微软雅黑" panose="020B0503020204020204" pitchFamily="34" charset="-122"/>
                <a:cs typeface="微软雅黑" panose="020B0503020204020204" pitchFamily="34" charset="-122"/>
              </a:rPr>
              <a:t>通过全国可视化热力图显示各地区的热度，体现出省份迁移的总体空间特征</a:t>
            </a:r>
            <a:r>
              <a:rPr lang="en-US"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3" descr="图形用户界面, 文本, 应用程序&#10;&#10;已自动生成说明"/>
          <p:cNvPicPr>
            <a:picLocks noChangeAspect="1"/>
          </p:cNvPicPr>
          <p:nvPr/>
        </p:nvPicPr>
        <p:blipFill>
          <a:blip r:embed="rId3"/>
          <a:stretch>
            <a:fillRect/>
          </a:stretch>
        </p:blipFill>
        <p:spPr>
          <a:xfrm>
            <a:off x="1819894" y="2109217"/>
            <a:ext cx="5073731" cy="30329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文本框 5"/>
          <p:cNvSpPr txBox="1">
            <a:spLocks noChangeArrowheads="1"/>
          </p:cNvSpPr>
          <p:nvPr/>
        </p:nvSpPr>
        <p:spPr bwMode="auto">
          <a:xfrm>
            <a:off x="224054" y="172380"/>
            <a:ext cx="3570208" cy="461665"/>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685800" rtl="0" eaLnBrk="1" fontAlgn="base" latinLnBrk="0" hangingPunct="1">
              <a:lnSpc>
                <a:spcPct val="100000"/>
              </a:lnSpc>
              <a:spcBef>
                <a:spcPct val="0"/>
              </a:spcBef>
              <a:spcAft>
                <a:spcPct val="0"/>
              </a:spcAft>
              <a:buClrTx/>
              <a:buSzTx/>
              <a:buFontTx/>
              <a:buNone/>
            </a:pPr>
            <a:r>
              <a:rPr lang="en-US" altLang="zh-CN" sz="2400" b="1" err="1">
                <a:solidFill>
                  <a:schemeClr val="accent1"/>
                </a:solidFill>
                <a:latin typeface="微软雅黑" panose="020B0503020204020204" pitchFamily="34" charset="-122"/>
                <a:ea typeface="微软雅黑" panose="020B0503020204020204" pitchFamily="34" charset="-122"/>
                <a:cs typeface="Arial" panose="020B0604020202020204"/>
              </a:rPr>
              <a:t>数据分析处理：需求实现</a:t>
            </a:r>
            <a:endParaRPr lang="en-US" altLang="zh-CN" sz="2400" b="1" i="0" u="none" strike="noStrike" kern="1200" cap="none" spc="0" normalizeH="0" baseline="0" noProof="0" err="1">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30" name="直接连接符 74"/>
          <p:cNvCxnSpPr/>
          <p:nvPr/>
        </p:nvCxnSpPr>
        <p:spPr>
          <a:xfrm>
            <a:off x="-6855" y="657225"/>
            <a:ext cx="388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矩形 64"/>
          <p:cNvSpPr/>
          <p:nvPr/>
        </p:nvSpPr>
        <p:spPr>
          <a:xfrm>
            <a:off x="-6855" y="769288"/>
            <a:ext cx="8937522" cy="961324"/>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72000" rtlCol="0" anchor="ctr"/>
          <a:lstStyle/>
          <a:p>
            <a:pPr marL="285750" indent="-285750">
              <a:lnSpc>
                <a:spcPct val="150000"/>
              </a:lnSpc>
              <a:buFont typeface="Arial" panose="020B0604020202020204"/>
              <a:buChar char="•"/>
            </a:pPr>
            <a:r>
              <a:rPr lang="en-US" altLang="zh-CN" b="1" err="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需求二：迁出去向和迁入流向饼状图</a:t>
            </a: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latin typeface="微软雅黑" panose="020B0503020204020204" pitchFamily="34" charset="-122"/>
                <a:ea typeface="微软雅黑" panose="020B0503020204020204" pitchFamily="34" charset="-122"/>
                <a:cs typeface="微软雅黑" panose="020B0503020204020204" pitchFamily="34" charset="-122"/>
              </a:rPr>
              <a:t>通过饼状图的形式显示点击某个地区或者查询某个地区显示出该地区的迁入主要来源和迁出主要去向。</a:t>
            </a:r>
          </a:p>
        </p:txBody>
      </p:sp>
      <p:pic>
        <p:nvPicPr>
          <p:cNvPr id="3" name="图片 3" descr="图形用户界面, 文本, 应用程序, 电子邮件&#10;&#10;已自动生成说明"/>
          <p:cNvPicPr>
            <a:picLocks noChangeAspect="1"/>
          </p:cNvPicPr>
          <p:nvPr/>
        </p:nvPicPr>
        <p:blipFill>
          <a:blip r:embed="rId3"/>
          <a:stretch>
            <a:fillRect/>
          </a:stretch>
        </p:blipFill>
        <p:spPr>
          <a:xfrm>
            <a:off x="298367" y="1748189"/>
            <a:ext cx="4554186" cy="3398730"/>
          </a:xfrm>
          <a:prstGeom prst="rect">
            <a:avLst/>
          </a:prstGeom>
        </p:spPr>
      </p:pic>
      <p:sp>
        <p:nvSpPr>
          <p:cNvPr id="4" name="文本框 3"/>
          <p:cNvSpPr txBox="1"/>
          <p:nvPr/>
        </p:nvSpPr>
        <p:spPr>
          <a:xfrm>
            <a:off x="5753965" y="2621848"/>
            <a:ext cx="29732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zh-CN" altLang="en-US">
                <a:cs typeface="Calibri Light" panose="020F0302020204030204"/>
              </a:rPr>
              <a:t>使用中间表：mo_des(mi_des)</a:t>
            </a:r>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文本框 5"/>
          <p:cNvSpPr txBox="1">
            <a:spLocks noChangeArrowheads="1"/>
          </p:cNvSpPr>
          <p:nvPr/>
        </p:nvSpPr>
        <p:spPr bwMode="auto">
          <a:xfrm>
            <a:off x="224054" y="172380"/>
            <a:ext cx="3570208" cy="461665"/>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685800" rtl="0" eaLnBrk="1" fontAlgn="base" latinLnBrk="0" hangingPunct="1">
              <a:lnSpc>
                <a:spcPct val="100000"/>
              </a:lnSpc>
              <a:spcBef>
                <a:spcPct val="0"/>
              </a:spcBef>
              <a:spcAft>
                <a:spcPct val="0"/>
              </a:spcAft>
              <a:buClrTx/>
              <a:buSzTx/>
              <a:buFontTx/>
              <a:buNone/>
            </a:pPr>
            <a:r>
              <a:rPr lang="en-US" altLang="zh-CN" sz="2400" b="1" err="1">
                <a:solidFill>
                  <a:schemeClr val="accent1"/>
                </a:solidFill>
                <a:latin typeface="微软雅黑" panose="020B0503020204020204" pitchFamily="34" charset="-122"/>
                <a:ea typeface="微软雅黑" panose="020B0503020204020204" pitchFamily="34" charset="-122"/>
                <a:cs typeface="Arial" panose="020B0604020202020204"/>
              </a:rPr>
              <a:t>数据分析处理：需求实现</a:t>
            </a:r>
            <a:endParaRPr lang="en-US" altLang="zh-CN" sz="2400" b="1" i="0" u="none" strike="noStrike" kern="1200" cap="none" spc="0" normalizeH="0" baseline="0" noProof="0" err="1">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30" name="直接连接符 74"/>
          <p:cNvCxnSpPr/>
          <p:nvPr/>
        </p:nvCxnSpPr>
        <p:spPr>
          <a:xfrm>
            <a:off x="-6855" y="657225"/>
            <a:ext cx="388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矩形 64"/>
          <p:cNvSpPr/>
          <p:nvPr/>
        </p:nvSpPr>
        <p:spPr>
          <a:xfrm>
            <a:off x="-6855" y="769288"/>
            <a:ext cx="8937522" cy="961324"/>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72000" rtlCol="0" anchor="ctr"/>
          <a:lstStyle/>
          <a:p>
            <a:pPr marL="285750" indent="-285750">
              <a:lnSpc>
                <a:spcPct val="150000"/>
              </a:lnSpc>
              <a:buFont typeface="Arial" panose="020B0604020202020204"/>
              <a:buChar char="•"/>
            </a:pPr>
            <a:r>
              <a:rPr lang="en-US" altLang="zh-CN" b="1" err="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需求二：迁出去向和迁入流向饼状图</a:t>
            </a: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latin typeface="微软雅黑" panose="020B0503020204020204" pitchFamily="34" charset="-122"/>
                <a:ea typeface="微软雅黑" panose="020B0503020204020204" pitchFamily="34" charset="-122"/>
                <a:cs typeface="微软雅黑" panose="020B0503020204020204" pitchFamily="34" charset="-122"/>
              </a:rPr>
              <a:t>通过饼状图的形式显示点击某个地区或者查询某个地区显示出该地区的迁入主要来源和迁出主要去向。</a:t>
            </a:r>
          </a:p>
        </p:txBody>
      </p:sp>
      <p:sp>
        <p:nvSpPr>
          <p:cNvPr id="4" name="文本框 3"/>
          <p:cNvSpPr txBox="1"/>
          <p:nvPr/>
        </p:nvSpPr>
        <p:spPr>
          <a:xfrm>
            <a:off x="5909829" y="2569893"/>
            <a:ext cx="29732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zh-CN" altLang="en-US">
                <a:cs typeface="Calibri Light" panose="020F0302020204030204"/>
              </a:rPr>
              <a:t>最终结果表：mo_des_partition（mi_des_partition）</a:t>
            </a:r>
            <a:endParaRPr lang="zh-CN" altLang="en-US"/>
          </a:p>
        </p:txBody>
      </p:sp>
      <p:pic>
        <p:nvPicPr>
          <p:cNvPr id="2" name="图片 4" descr="图形用户界面, 文本, 应用程序, 电子邮件"/>
          <p:cNvPicPr>
            <a:picLocks noChangeAspect="1"/>
          </p:cNvPicPr>
          <p:nvPr/>
        </p:nvPicPr>
        <p:blipFill>
          <a:blip r:embed="rId3"/>
          <a:stretch>
            <a:fillRect/>
          </a:stretch>
        </p:blipFill>
        <p:spPr>
          <a:xfrm>
            <a:off x="46017" y="1778182"/>
            <a:ext cx="5778828" cy="294537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任意多边形: 形状 49"/>
          <p:cNvSpPr/>
          <p:nvPr/>
        </p:nvSpPr>
        <p:spPr>
          <a:xfrm>
            <a:off x="-13487" y="0"/>
            <a:ext cx="5762534" cy="5143500"/>
          </a:xfrm>
          <a:custGeom>
            <a:avLst/>
            <a:gdLst>
              <a:gd name="connsiteX0" fmla="*/ 0 w 5762534"/>
              <a:gd name="connsiteY0" fmla="*/ 0 h 5143500"/>
              <a:gd name="connsiteX1" fmla="*/ 3533084 w 5762534"/>
              <a:gd name="connsiteY1" fmla="*/ 0 h 5143500"/>
              <a:gd name="connsiteX2" fmla="*/ 5762534 w 5762534"/>
              <a:gd name="connsiteY2" fmla="*/ 5143500 h 5143500"/>
              <a:gd name="connsiteX3" fmla="*/ 0 w 5762534"/>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5762534" h="5143500">
                <a:moveTo>
                  <a:pt x="0" y="0"/>
                </a:moveTo>
                <a:lnTo>
                  <a:pt x="3533084" y="0"/>
                </a:lnTo>
                <a:lnTo>
                  <a:pt x="5762534" y="5143500"/>
                </a:lnTo>
                <a:lnTo>
                  <a:pt x="0" y="51435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
        <p:nvSpPr>
          <p:cNvPr id="1048601" name="矩形 92"/>
          <p:cNvSpPr/>
          <p:nvPr/>
        </p:nvSpPr>
        <p:spPr>
          <a:xfrm>
            <a:off x="282956" y="749128"/>
            <a:ext cx="8576818" cy="36452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grpSp>
        <p:nvGrpSpPr>
          <p:cNvPr id="51" name="组合 1"/>
          <p:cNvGrpSpPr/>
          <p:nvPr/>
        </p:nvGrpSpPr>
        <p:grpSpPr>
          <a:xfrm>
            <a:off x="3282950" y="2189490"/>
            <a:ext cx="2621280" cy="939219"/>
            <a:chOff x="5142" y="3528"/>
            <a:chExt cx="4128" cy="1479"/>
          </a:xfrm>
        </p:grpSpPr>
        <p:sp>
          <p:nvSpPr>
            <p:cNvPr id="1048602" name="文本框 5"/>
            <p:cNvSpPr txBox="1">
              <a:spLocks noChangeArrowheads="1"/>
            </p:cNvSpPr>
            <p:nvPr/>
          </p:nvSpPr>
          <p:spPr bwMode="auto">
            <a:xfrm>
              <a:off x="5142" y="3528"/>
              <a:ext cx="4128" cy="919"/>
            </a:xfrm>
            <a:prstGeom prst="rect">
              <a:avLst/>
            </a:prstGeom>
            <a:noFill/>
            <a:ln>
              <a:noFill/>
            </a:ln>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R="0" lvl="0" indent="0" algn="ctr" defTabSz="685800" fontAlgn="base">
                <a:lnSpc>
                  <a:spcPct val="100000"/>
                </a:lnSpc>
                <a:spcBef>
                  <a:spcPct val="0"/>
                </a:spcBef>
                <a:spcAft>
                  <a:spcPct val="0"/>
                </a:spcAft>
                <a:buClrTx/>
                <a:buSzTx/>
                <a:buFontTx/>
                <a:buNone/>
              </a:pPr>
              <a:r>
                <a:rPr lang="zh-CN" altLang="en-US" sz="3200" b="1" err="1">
                  <a:solidFill>
                    <a:schemeClr val="accent1"/>
                  </a:solidFill>
                  <a:latin typeface="微软雅黑" panose="020B0503020204020204" pitchFamily="34" charset="-122"/>
                  <a:ea typeface="微软雅黑" panose="020B0503020204020204" pitchFamily="34" charset="-122"/>
                </a:rPr>
                <a:t>项目需求分析</a:t>
              </a:r>
            </a:p>
          </p:txBody>
        </p:sp>
        <p:cxnSp>
          <p:nvCxnSpPr>
            <p:cNvPr id="3145729" name="直接连接符 98"/>
            <p:cNvCxnSpPr/>
            <p:nvPr/>
          </p:nvCxnSpPr>
          <p:spPr>
            <a:xfrm>
              <a:off x="7029" y="4440"/>
              <a:ext cx="3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48603" name="矩形: 圆角 1"/>
            <p:cNvSpPr/>
            <p:nvPr/>
          </p:nvSpPr>
          <p:spPr>
            <a:xfrm>
              <a:off x="6260" y="4578"/>
              <a:ext cx="1818" cy="429"/>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r>
                <a:rPr kumimoji="0" lang="en-US" altLang="zh-CN" sz="12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rPr>
                <a:t>PART ONE</a:t>
              </a:r>
              <a:endParaRPr kumimoji="0" lang="zh-CN" altLang="en-US" sz="12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grpSp>
      <p:pic>
        <p:nvPicPr>
          <p:cNvPr id="2097153" name="图片 4"/>
          <p:cNvPicPr>
            <a:picLocks noChangeAspect="1"/>
          </p:cNvPicPr>
          <p:nvPr/>
        </p:nvPicPr>
        <p:blipFill>
          <a:blip r:embed="rId2" cstate="print"/>
          <a:stretch>
            <a:fillRect/>
          </a:stretch>
        </p:blipFill>
        <p:spPr>
          <a:xfrm>
            <a:off x="3764280" y="1217295"/>
            <a:ext cx="1654810" cy="60134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文本框 5"/>
          <p:cNvSpPr txBox="1">
            <a:spLocks noChangeArrowheads="1"/>
          </p:cNvSpPr>
          <p:nvPr/>
        </p:nvSpPr>
        <p:spPr bwMode="auto">
          <a:xfrm>
            <a:off x="224054" y="172380"/>
            <a:ext cx="3570208" cy="461665"/>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685800" rtl="0" eaLnBrk="1" fontAlgn="base" latinLnBrk="0" hangingPunct="1">
              <a:lnSpc>
                <a:spcPct val="100000"/>
              </a:lnSpc>
              <a:spcBef>
                <a:spcPct val="0"/>
              </a:spcBef>
              <a:spcAft>
                <a:spcPct val="0"/>
              </a:spcAft>
              <a:buClrTx/>
              <a:buSzTx/>
              <a:buFontTx/>
              <a:buNone/>
            </a:pPr>
            <a:r>
              <a:rPr lang="en-US" altLang="zh-CN" sz="2400" b="1" err="1">
                <a:solidFill>
                  <a:schemeClr val="accent1"/>
                </a:solidFill>
                <a:latin typeface="微软雅黑" panose="020B0503020204020204" pitchFamily="34" charset="-122"/>
                <a:ea typeface="微软雅黑" panose="020B0503020204020204" pitchFamily="34" charset="-122"/>
                <a:cs typeface="Arial" panose="020B0604020202020204"/>
              </a:rPr>
              <a:t>数据分析处理：需求实现</a:t>
            </a:r>
            <a:endParaRPr lang="en-US" altLang="zh-CN" sz="2400" b="1" i="0" u="none" strike="noStrike" kern="1200" cap="none" spc="0" normalizeH="0" baseline="0" noProof="0" err="1">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30" name="直接连接符 74"/>
          <p:cNvCxnSpPr/>
          <p:nvPr/>
        </p:nvCxnSpPr>
        <p:spPr>
          <a:xfrm>
            <a:off x="-6855" y="657225"/>
            <a:ext cx="388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矩形 64"/>
          <p:cNvSpPr/>
          <p:nvPr/>
        </p:nvSpPr>
        <p:spPr>
          <a:xfrm>
            <a:off x="-6855" y="769288"/>
            <a:ext cx="8937522" cy="961324"/>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72000" rtlCol="0" anchor="ctr"/>
          <a:lstStyle/>
          <a:p>
            <a:pPr marL="285750" indent="-285750">
              <a:lnSpc>
                <a:spcPct val="150000"/>
              </a:lnSpc>
              <a:buFont typeface="Arial" panose="020B0604020202020204"/>
              <a:buChar char="•"/>
            </a:pPr>
            <a:r>
              <a:rPr lang="en-US" altLang="zh-CN" b="1" err="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需求三：迁入和迁出航线图</a:t>
            </a: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latin typeface="微软雅黑" panose="020B0503020204020204" pitchFamily="34" charset="-122"/>
                <a:ea typeface="微软雅黑" panose="020B0503020204020204" pitchFamily="34" charset="-122"/>
                <a:cs typeface="微软雅黑" panose="020B0503020204020204" pitchFamily="34" charset="-122"/>
              </a:rPr>
              <a:t>通过全国可视化动态航线图显示Top10热门城市对应的Top5航线，能够准确形象地表现出迁移的趋势。</a:t>
            </a:r>
          </a:p>
        </p:txBody>
      </p:sp>
      <p:sp>
        <p:nvSpPr>
          <p:cNvPr id="4" name="文本框 3"/>
          <p:cNvSpPr txBox="1"/>
          <p:nvPr/>
        </p:nvSpPr>
        <p:spPr>
          <a:xfrm>
            <a:off x="5909829" y="2569893"/>
            <a:ext cx="29732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endParaRPr lang="zh-CN" altLang="en-US">
              <a:cs typeface="Calibri Light" panose="020F0302020204030204"/>
            </a:endParaRPr>
          </a:p>
        </p:txBody>
      </p:sp>
      <p:pic>
        <p:nvPicPr>
          <p:cNvPr id="3" name="图片 4" descr="图形用户界面, 文本, 应用程序&#10;&#10;已自动生成说明"/>
          <p:cNvPicPr>
            <a:picLocks noChangeAspect="1"/>
          </p:cNvPicPr>
          <p:nvPr/>
        </p:nvPicPr>
        <p:blipFill>
          <a:blip r:embed="rId3"/>
          <a:stretch>
            <a:fillRect/>
          </a:stretch>
        </p:blipFill>
        <p:spPr>
          <a:xfrm>
            <a:off x="90550" y="1813050"/>
            <a:ext cx="5778829" cy="2942441"/>
          </a:xfrm>
          <a:prstGeom prst="rect">
            <a:avLst/>
          </a:prstGeom>
        </p:spPr>
      </p:pic>
      <p:sp>
        <p:nvSpPr>
          <p:cNvPr id="5" name="文本框 4"/>
          <p:cNvSpPr txBox="1"/>
          <p:nvPr/>
        </p:nvSpPr>
        <p:spPr>
          <a:xfrm>
            <a:off x="6253100" y="275544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zh-CN" altLang="en-US">
                <a:cs typeface="Calibri Light" panose="020F0302020204030204"/>
              </a:rPr>
              <a:t>中间表：CityScore</a:t>
            </a:r>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文本框 5"/>
          <p:cNvSpPr txBox="1">
            <a:spLocks noChangeArrowheads="1"/>
          </p:cNvSpPr>
          <p:nvPr/>
        </p:nvSpPr>
        <p:spPr bwMode="auto">
          <a:xfrm>
            <a:off x="224054" y="172380"/>
            <a:ext cx="3570208" cy="461665"/>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685800" rtl="0" eaLnBrk="1" fontAlgn="base" latinLnBrk="0" hangingPunct="1">
              <a:lnSpc>
                <a:spcPct val="100000"/>
              </a:lnSpc>
              <a:spcBef>
                <a:spcPct val="0"/>
              </a:spcBef>
              <a:spcAft>
                <a:spcPct val="0"/>
              </a:spcAft>
              <a:buClrTx/>
              <a:buSzTx/>
              <a:buFontTx/>
              <a:buNone/>
            </a:pPr>
            <a:r>
              <a:rPr lang="en-US" altLang="zh-CN" sz="2400" b="1" err="1">
                <a:solidFill>
                  <a:schemeClr val="accent1"/>
                </a:solidFill>
                <a:latin typeface="微软雅黑" panose="020B0503020204020204" pitchFamily="34" charset="-122"/>
                <a:ea typeface="微软雅黑" panose="020B0503020204020204" pitchFamily="34" charset="-122"/>
                <a:cs typeface="Arial" panose="020B0604020202020204"/>
              </a:rPr>
              <a:t>数据分析处理：需求实现</a:t>
            </a:r>
            <a:endParaRPr lang="en-US" altLang="zh-CN" sz="2400" b="1" i="0" u="none" strike="noStrike" kern="1200" cap="none" spc="0" normalizeH="0" baseline="0" noProof="0" err="1">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30" name="直接连接符 74"/>
          <p:cNvCxnSpPr/>
          <p:nvPr/>
        </p:nvCxnSpPr>
        <p:spPr>
          <a:xfrm>
            <a:off x="-6855" y="657225"/>
            <a:ext cx="388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矩形 64"/>
          <p:cNvSpPr/>
          <p:nvPr/>
        </p:nvSpPr>
        <p:spPr>
          <a:xfrm>
            <a:off x="-6855" y="769288"/>
            <a:ext cx="8937522" cy="961324"/>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72000" rtlCol="0" anchor="ctr"/>
          <a:lstStyle/>
          <a:p>
            <a:pPr marL="285750" indent="-285750">
              <a:lnSpc>
                <a:spcPct val="150000"/>
              </a:lnSpc>
              <a:buFont typeface="Arial" panose="020B0604020202020204"/>
              <a:buChar char="•"/>
            </a:pPr>
            <a:r>
              <a:rPr lang="en-US" altLang="zh-CN" b="1" err="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需求三：迁入和迁出航线图</a:t>
            </a: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latin typeface="微软雅黑" panose="020B0503020204020204" pitchFamily="34" charset="-122"/>
                <a:ea typeface="微软雅黑" panose="020B0503020204020204" pitchFamily="34" charset="-122"/>
                <a:cs typeface="微软雅黑" panose="020B0503020204020204" pitchFamily="34" charset="-122"/>
              </a:rPr>
              <a:t>通过全国可视化动态航线图显示Top10热门城市对应的Top5航线，能够准确形象地表现出迁移的趋势。</a:t>
            </a:r>
          </a:p>
        </p:txBody>
      </p:sp>
      <p:sp>
        <p:nvSpPr>
          <p:cNvPr id="4" name="文本框 3"/>
          <p:cNvSpPr txBox="1"/>
          <p:nvPr/>
        </p:nvSpPr>
        <p:spPr>
          <a:xfrm>
            <a:off x="5909829" y="2569893"/>
            <a:ext cx="29732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endParaRPr lang="zh-CN" altLang="en-US">
              <a:cs typeface="Calibri Light" panose="020F0302020204030204"/>
            </a:endParaRPr>
          </a:p>
        </p:txBody>
      </p:sp>
      <p:sp>
        <p:nvSpPr>
          <p:cNvPr id="5" name="文本框 4"/>
          <p:cNvSpPr txBox="1"/>
          <p:nvPr/>
        </p:nvSpPr>
        <p:spPr>
          <a:xfrm>
            <a:off x="6772646" y="275544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zh-CN" altLang="en-US">
                <a:cs typeface="Calibri Light" panose="020F0302020204030204"/>
              </a:rPr>
              <a:t>结果表：CityRank</a:t>
            </a:r>
            <a:endParaRPr lang="zh-CN" altLang="en-US"/>
          </a:p>
        </p:txBody>
      </p:sp>
      <p:pic>
        <p:nvPicPr>
          <p:cNvPr id="2" name="图片 5" descr="图形用户界面, 文本, 应用程序, 电子邮件&#10;&#10;已自动生成说明"/>
          <p:cNvPicPr>
            <a:picLocks noChangeAspect="1"/>
          </p:cNvPicPr>
          <p:nvPr/>
        </p:nvPicPr>
        <p:blipFill>
          <a:blip r:embed="rId3"/>
          <a:stretch>
            <a:fillRect/>
          </a:stretch>
        </p:blipFill>
        <p:spPr>
          <a:xfrm>
            <a:off x="46017" y="1774290"/>
            <a:ext cx="6676900" cy="319808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文本框 5"/>
          <p:cNvSpPr txBox="1">
            <a:spLocks noChangeArrowheads="1"/>
          </p:cNvSpPr>
          <p:nvPr/>
        </p:nvSpPr>
        <p:spPr bwMode="auto">
          <a:xfrm>
            <a:off x="224054" y="172380"/>
            <a:ext cx="3570208" cy="461665"/>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685800" rtl="0" eaLnBrk="1" fontAlgn="base" latinLnBrk="0" hangingPunct="1">
              <a:lnSpc>
                <a:spcPct val="100000"/>
              </a:lnSpc>
              <a:spcBef>
                <a:spcPct val="0"/>
              </a:spcBef>
              <a:spcAft>
                <a:spcPct val="0"/>
              </a:spcAft>
              <a:buClrTx/>
              <a:buSzTx/>
              <a:buFontTx/>
              <a:buNone/>
            </a:pPr>
            <a:r>
              <a:rPr lang="en-US" altLang="zh-CN" sz="2400" b="1" err="1">
                <a:solidFill>
                  <a:schemeClr val="accent1"/>
                </a:solidFill>
                <a:latin typeface="微软雅黑" panose="020B0503020204020204" pitchFamily="34" charset="-122"/>
                <a:ea typeface="微软雅黑" panose="020B0503020204020204" pitchFamily="34" charset="-122"/>
                <a:cs typeface="Arial" panose="020B0604020202020204"/>
              </a:rPr>
              <a:t>数据分析处理：需求实现</a:t>
            </a:r>
            <a:endParaRPr lang="en-US" altLang="zh-CN" sz="2400" b="1" i="0" u="none" strike="noStrike" kern="1200" cap="none" spc="0" normalizeH="0" baseline="0" noProof="0" err="1">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30" name="直接连接符 74"/>
          <p:cNvCxnSpPr/>
          <p:nvPr/>
        </p:nvCxnSpPr>
        <p:spPr>
          <a:xfrm>
            <a:off x="-6855" y="657225"/>
            <a:ext cx="388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矩形 64"/>
          <p:cNvSpPr/>
          <p:nvPr/>
        </p:nvSpPr>
        <p:spPr>
          <a:xfrm>
            <a:off x="-6855" y="769288"/>
            <a:ext cx="8937522" cy="961324"/>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72000" rtlCol="0" anchor="ctr"/>
          <a:lstStyle/>
          <a:p>
            <a:pPr marL="285750" indent="-285750">
              <a:lnSpc>
                <a:spcPct val="150000"/>
              </a:lnSpc>
              <a:buFont typeface="Arial" panose="020B0604020202020204"/>
              <a:buChar char="•"/>
            </a:pPr>
            <a:r>
              <a:rPr lang="en-US" altLang="zh-CN" b="1" err="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需求四：城市热度排行榜</a:t>
            </a: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latin typeface="微软雅黑" panose="020B0503020204020204" pitchFamily="34" charset="-122"/>
                <a:ea typeface="微软雅黑" panose="020B0503020204020204" pitchFamily="34" charset="-122"/>
                <a:cs typeface="微软雅黑" panose="020B0503020204020204" pitchFamily="34" charset="-122"/>
              </a:rPr>
              <a:t>通过排行榜的形式展示TOP50热门城市和TOP50冷门城市。</a:t>
            </a:r>
          </a:p>
        </p:txBody>
      </p:sp>
      <p:sp>
        <p:nvSpPr>
          <p:cNvPr id="4" name="文本框 3"/>
          <p:cNvSpPr txBox="1"/>
          <p:nvPr/>
        </p:nvSpPr>
        <p:spPr>
          <a:xfrm>
            <a:off x="5909829" y="2569893"/>
            <a:ext cx="29732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endParaRPr lang="zh-CN" altLang="en-US">
              <a:cs typeface="Calibri Light" panose="020F0302020204030204"/>
            </a:endParaRPr>
          </a:p>
        </p:txBody>
      </p:sp>
      <p:pic>
        <p:nvPicPr>
          <p:cNvPr id="2" name="图片 4" descr="图形用户界面, 文本, 应用程序, 电子邮件&#10;&#10;已自动生成说明"/>
          <p:cNvPicPr>
            <a:picLocks noChangeAspect="1"/>
          </p:cNvPicPr>
          <p:nvPr/>
        </p:nvPicPr>
        <p:blipFill>
          <a:blip r:embed="rId3"/>
          <a:stretch>
            <a:fillRect/>
          </a:stretch>
        </p:blipFill>
        <p:spPr>
          <a:xfrm>
            <a:off x="1983179" y="1728280"/>
            <a:ext cx="5288972" cy="34385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文本框 5"/>
          <p:cNvSpPr txBox="1">
            <a:spLocks noChangeArrowheads="1"/>
          </p:cNvSpPr>
          <p:nvPr/>
        </p:nvSpPr>
        <p:spPr bwMode="auto">
          <a:xfrm>
            <a:off x="224054" y="172380"/>
            <a:ext cx="3570208" cy="461665"/>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685800" rtl="0" eaLnBrk="1" fontAlgn="base" latinLnBrk="0" hangingPunct="1">
              <a:lnSpc>
                <a:spcPct val="100000"/>
              </a:lnSpc>
              <a:spcBef>
                <a:spcPct val="0"/>
              </a:spcBef>
              <a:spcAft>
                <a:spcPct val="0"/>
              </a:spcAft>
              <a:buClrTx/>
              <a:buSzTx/>
              <a:buFontTx/>
              <a:buNone/>
            </a:pPr>
            <a:r>
              <a:rPr lang="en-US" altLang="zh-CN" sz="2400" b="1" err="1">
                <a:solidFill>
                  <a:schemeClr val="accent1"/>
                </a:solidFill>
                <a:latin typeface="微软雅黑" panose="020B0503020204020204" pitchFamily="34" charset="-122"/>
                <a:ea typeface="微软雅黑" panose="020B0503020204020204" pitchFamily="34" charset="-122"/>
                <a:cs typeface="Arial" panose="020B0604020202020204"/>
              </a:rPr>
              <a:t>数据分析处理：需求实现</a:t>
            </a:r>
            <a:endParaRPr lang="en-US" altLang="zh-CN" sz="2400" b="1" i="0" u="none" strike="noStrike" kern="1200" cap="none" spc="0" normalizeH="0" baseline="0" noProof="0" err="1">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30" name="直接连接符 74"/>
          <p:cNvCxnSpPr/>
          <p:nvPr/>
        </p:nvCxnSpPr>
        <p:spPr>
          <a:xfrm>
            <a:off x="-6855" y="657225"/>
            <a:ext cx="388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矩形 64"/>
          <p:cNvSpPr/>
          <p:nvPr/>
        </p:nvSpPr>
        <p:spPr>
          <a:xfrm>
            <a:off x="-6855" y="769288"/>
            <a:ext cx="8937522" cy="961324"/>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72000" rtlCol="0" anchor="ctr"/>
          <a:lstStyle/>
          <a:p>
            <a:pPr marL="285750" indent="-285750">
              <a:lnSpc>
                <a:spcPct val="150000"/>
              </a:lnSpc>
              <a:buFont typeface="Arial" panose="020B0604020202020204"/>
              <a:buChar char="•"/>
            </a:pPr>
            <a:r>
              <a:rPr lang="en-US" altLang="zh-CN" b="1" err="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需求五：各省份迁移数据（迁入+迁出）热力图</a:t>
            </a: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latin typeface="微软雅黑" panose="020B0503020204020204" pitchFamily="34" charset="-122"/>
                <a:ea typeface="微软雅黑" panose="020B0503020204020204" pitchFamily="34" charset="-122"/>
                <a:cs typeface="微软雅黑" panose="020B0503020204020204" pitchFamily="34" charset="-122"/>
              </a:rPr>
              <a:t>通过全国可视化热力图显示各地区的热度，体现出省份迁移的总体空间特征。</a:t>
            </a:r>
          </a:p>
        </p:txBody>
      </p:sp>
      <p:sp>
        <p:nvSpPr>
          <p:cNvPr id="4" name="文本框 3"/>
          <p:cNvSpPr txBox="1"/>
          <p:nvPr/>
        </p:nvSpPr>
        <p:spPr>
          <a:xfrm>
            <a:off x="5909829" y="2569893"/>
            <a:ext cx="29732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endParaRPr lang="zh-CN" altLang="en-US">
              <a:cs typeface="Calibri Light" panose="020F0302020204030204"/>
            </a:endParaRPr>
          </a:p>
        </p:txBody>
      </p:sp>
      <p:pic>
        <p:nvPicPr>
          <p:cNvPr id="3" name="图片 5" descr="图形用户界面, 文本, 应用程序&#10;&#10;已自动生成说明"/>
          <p:cNvPicPr>
            <a:picLocks noChangeAspect="1"/>
          </p:cNvPicPr>
          <p:nvPr/>
        </p:nvPicPr>
        <p:blipFill>
          <a:blip r:embed="rId3"/>
          <a:stretch>
            <a:fillRect/>
          </a:stretch>
        </p:blipFill>
        <p:spPr>
          <a:xfrm>
            <a:off x="2524991" y="1964466"/>
            <a:ext cx="3804556" cy="305524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文本框 5"/>
          <p:cNvSpPr txBox="1">
            <a:spLocks noChangeArrowheads="1"/>
          </p:cNvSpPr>
          <p:nvPr/>
        </p:nvSpPr>
        <p:spPr bwMode="auto">
          <a:xfrm>
            <a:off x="120145" y="127848"/>
            <a:ext cx="3570208" cy="461665"/>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685800" rtl="0" eaLnBrk="1" fontAlgn="base" latinLnBrk="0" hangingPunct="1">
              <a:lnSpc>
                <a:spcPct val="100000"/>
              </a:lnSpc>
              <a:spcBef>
                <a:spcPct val="0"/>
              </a:spcBef>
              <a:spcAft>
                <a:spcPct val="0"/>
              </a:spcAft>
              <a:buClrTx/>
              <a:buSzTx/>
              <a:buFontTx/>
              <a:buNone/>
            </a:pPr>
            <a:r>
              <a:rPr lang="en-US" altLang="zh-CN" sz="2400" b="1" err="1">
                <a:solidFill>
                  <a:schemeClr val="accent1"/>
                </a:solidFill>
                <a:latin typeface="微软雅黑" panose="020B0503020204020204" pitchFamily="34" charset="-122"/>
                <a:ea typeface="微软雅黑" panose="020B0503020204020204" pitchFamily="34" charset="-122"/>
                <a:cs typeface="Arial" panose="020B0604020202020204"/>
              </a:rPr>
              <a:t>数据分析处理：需求实现</a:t>
            </a:r>
            <a:endParaRPr lang="en-US" altLang="zh-CN" sz="2400" b="1" i="0" u="none" strike="noStrike" kern="1200" cap="none" spc="0" normalizeH="0" baseline="0" noProof="0" err="1">
              <a:ln>
                <a:noFill/>
              </a:ln>
              <a:solidFill>
                <a:schemeClr val="accen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145730" name="直接连接符 74"/>
          <p:cNvCxnSpPr/>
          <p:nvPr/>
        </p:nvCxnSpPr>
        <p:spPr>
          <a:xfrm>
            <a:off x="-6855" y="657225"/>
            <a:ext cx="388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矩形 64"/>
          <p:cNvSpPr/>
          <p:nvPr/>
        </p:nvSpPr>
        <p:spPr>
          <a:xfrm>
            <a:off x="-6855" y="769288"/>
            <a:ext cx="8937522" cy="961324"/>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72000" rtlCol="0" anchor="ctr"/>
          <a:lstStyle/>
          <a:p>
            <a:pPr marL="285750" indent="-285750">
              <a:lnSpc>
                <a:spcPct val="150000"/>
              </a:lnSpc>
              <a:buFont typeface="Arial" panose="020B0604020202020204"/>
              <a:buChar char="•"/>
            </a:pPr>
            <a:r>
              <a:rPr lang="en-US" altLang="zh-CN" b="1" err="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需求六：显示人口迁移变化趋势</a:t>
            </a: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latin typeface="微软雅黑" panose="020B0503020204020204" pitchFamily="34" charset="-122"/>
                <a:ea typeface="微软雅黑" panose="020B0503020204020204" pitchFamily="34" charset="-122"/>
                <a:cs typeface="微软雅黑" panose="020B0503020204020204" pitchFamily="34" charset="-122"/>
              </a:rPr>
              <a:t>通过折线图反应某省市在一年中每天的迁入、迁出率变化情况，探究该地区的人口迁移变化趋势</a:t>
            </a:r>
          </a:p>
        </p:txBody>
      </p:sp>
      <p:sp>
        <p:nvSpPr>
          <p:cNvPr id="4" name="文本框 3"/>
          <p:cNvSpPr txBox="1"/>
          <p:nvPr/>
        </p:nvSpPr>
        <p:spPr>
          <a:xfrm>
            <a:off x="5909829" y="2569893"/>
            <a:ext cx="29732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endParaRPr lang="zh-CN" altLang="en-US">
              <a:cs typeface="Calibri Light" panose="020F0302020204030204"/>
            </a:endParaRPr>
          </a:p>
        </p:txBody>
      </p:sp>
      <p:pic>
        <p:nvPicPr>
          <p:cNvPr id="2" name="图片 2" descr="文本&#10;&#10;已自动生成说明"/>
          <p:cNvPicPr>
            <a:picLocks noChangeAspect="1"/>
          </p:cNvPicPr>
          <p:nvPr/>
        </p:nvPicPr>
        <p:blipFill>
          <a:blip r:embed="rId3"/>
          <a:stretch>
            <a:fillRect/>
          </a:stretch>
        </p:blipFill>
        <p:spPr>
          <a:xfrm>
            <a:off x="2732809" y="1724859"/>
            <a:ext cx="3344388" cy="33860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文本框 5"/>
          <p:cNvSpPr txBox="1">
            <a:spLocks noChangeArrowheads="1"/>
          </p:cNvSpPr>
          <p:nvPr/>
        </p:nvSpPr>
        <p:spPr bwMode="auto">
          <a:xfrm>
            <a:off x="131759" y="160396"/>
            <a:ext cx="3294492" cy="461665"/>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685800" fontAlgn="base">
              <a:spcBef>
                <a:spcPct val="0"/>
              </a:spcBef>
              <a:spcAft>
                <a:spcPct val="0"/>
              </a:spcAft>
            </a:pPr>
            <a:r>
              <a:rPr lang="zh-CN" altLang="en-US" sz="2400" b="1">
                <a:solidFill>
                  <a:schemeClr val="accent1"/>
                </a:solidFill>
                <a:latin typeface="Arial" panose="020B0604020202020204"/>
                <a:ea typeface="微软雅黑" panose="020B0503020204020204" pitchFamily="34" charset="-122"/>
                <a:cs typeface="Arial" panose="020B0604020202020204"/>
              </a:rPr>
              <a:t>数据传输：Sqoop上传</a:t>
            </a:r>
            <a:endParaRPr kumimoji="0" lang="zh-CN" altLang="en-US" sz="2400" b="1" i="0" u="none" strike="noStrike" kern="1200" cap="none" spc="0" normalizeH="0" baseline="0" noProof="0">
              <a:ln>
                <a:noFill/>
              </a:ln>
              <a:solidFill>
                <a:schemeClr val="accent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cxnSp>
        <p:nvCxnSpPr>
          <p:cNvPr id="3145730" name="直接连接符 74"/>
          <p:cNvCxnSpPr/>
          <p:nvPr/>
        </p:nvCxnSpPr>
        <p:spPr>
          <a:xfrm>
            <a:off x="-6855" y="657225"/>
            <a:ext cx="388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3" descr="图形用户界面, 文本, 应用程序, 电子邮件&#10;&#10;已自动生成说明"/>
          <p:cNvPicPr>
            <a:picLocks noChangeAspect="1"/>
          </p:cNvPicPr>
          <p:nvPr/>
        </p:nvPicPr>
        <p:blipFill>
          <a:blip r:embed="rId3"/>
          <a:stretch>
            <a:fillRect/>
          </a:stretch>
        </p:blipFill>
        <p:spPr>
          <a:xfrm>
            <a:off x="38595" y="693140"/>
            <a:ext cx="6008913" cy="2710707"/>
          </a:xfrm>
          <a:prstGeom prst="rect">
            <a:avLst/>
          </a:prstGeom>
        </p:spPr>
      </p:pic>
      <p:pic>
        <p:nvPicPr>
          <p:cNvPr id="5" name="图片 5" descr="文本&#10;&#10;已自动生成说明"/>
          <p:cNvPicPr>
            <a:picLocks noChangeAspect="1"/>
          </p:cNvPicPr>
          <p:nvPr/>
        </p:nvPicPr>
        <p:blipFill>
          <a:blip r:embed="rId4"/>
          <a:stretch>
            <a:fillRect/>
          </a:stretch>
        </p:blipFill>
        <p:spPr>
          <a:xfrm>
            <a:off x="246413" y="3760431"/>
            <a:ext cx="7552706" cy="962571"/>
          </a:xfrm>
          <a:prstGeom prst="rect">
            <a:avLst/>
          </a:prstGeom>
        </p:spPr>
      </p:pic>
      <p:sp>
        <p:nvSpPr>
          <p:cNvPr id="6" name="文本框 5"/>
          <p:cNvSpPr txBox="1"/>
          <p:nvPr/>
        </p:nvSpPr>
        <p:spPr>
          <a:xfrm>
            <a:off x="6249389" y="1399061"/>
            <a:ext cx="2943595"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sz="1100">
                <a:latin typeface="微软雅黑" panose="020B0503020204020204" pitchFamily="34" charset="-122"/>
                <a:ea typeface="微软雅黑" panose="020B0503020204020204" pitchFamily="34" charset="-122"/>
                <a:cs typeface="Times New Roman" panose="02020603050405020304"/>
              </a:rPr>
              <a:t>connect</a:t>
            </a:r>
            <a:r>
              <a:rPr lang="zh-CN" sz="1100">
                <a:latin typeface="微软雅黑" panose="020B0503020204020204" pitchFamily="34" charset="-122"/>
                <a:ea typeface="微软雅黑" panose="020B0503020204020204" pitchFamily="34" charset="-122"/>
              </a:rPr>
              <a:t> </a:t>
            </a:r>
            <a:r>
              <a:rPr lang="zh-CN" sz="1100">
                <a:latin typeface="微软雅黑" panose="020B0503020204020204" pitchFamily="34" charset="-122"/>
                <a:ea typeface="微软雅黑" panose="020B0503020204020204" pitchFamily="34" charset="-122"/>
                <a:cs typeface="Times New Roman" panose="02020603050405020304"/>
              </a:rPr>
              <a:t>jdbc:mysql://hadoop101:3306/nd?</a:t>
            </a:r>
            <a:r>
              <a:rPr lang="zh-CN" sz="1100" b="1">
                <a:solidFill>
                  <a:srgbClr val="FF0000"/>
                </a:solidFill>
                <a:latin typeface="微软雅黑" panose="020B0503020204020204" pitchFamily="34" charset="-122"/>
                <a:ea typeface="微软雅黑" panose="020B0503020204020204" pitchFamily="34" charset="-122"/>
                <a:cs typeface="Times New Roman" panose="02020603050405020304"/>
              </a:rPr>
              <a:t>useUnicode=true\&amp;characterEncoding=utf-8</a:t>
            </a:r>
            <a:r>
              <a:rPr lang="zh-CN" sz="1100">
                <a:solidFill>
                  <a:srgbClr val="FF0000"/>
                </a:solidFill>
                <a:latin typeface="微软雅黑" panose="020B0503020204020204" pitchFamily="34" charset="-122"/>
                <a:ea typeface="微软雅黑" panose="020B0503020204020204" pitchFamily="34" charset="-122"/>
              </a:rPr>
              <a:t> </a:t>
            </a:r>
            <a:r>
              <a:rPr lang="zh-CN" sz="1100">
                <a:solidFill>
                  <a:srgbClr val="FF0000"/>
                </a:solidFill>
                <a:latin typeface="微软雅黑" panose="020B0503020204020204" pitchFamily="34" charset="-122"/>
                <a:ea typeface="微软雅黑" panose="020B0503020204020204" pitchFamily="34" charset="-122"/>
                <a:cs typeface="Times New Roman" panose="02020603050405020304"/>
              </a:rPr>
              <a:t>\</a:t>
            </a:r>
            <a:endParaRPr lang="zh-CN">
              <a:solidFill>
                <a:srgbClr val="FF0000"/>
              </a:solidFill>
              <a:latin typeface="微软雅黑" panose="020B0503020204020204" pitchFamily="34" charset="-122"/>
              <a:ea typeface="微软雅黑" panose="020B0503020204020204" pitchFamily="34" charset="-122"/>
            </a:endParaRPr>
          </a:p>
          <a:p>
            <a:pPr algn="l"/>
            <a:endParaRPr lang="zh-CN" altLang="en-US">
              <a:cs typeface="Calibri Light" panose="020F0302020204030204"/>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文本框 5"/>
          <p:cNvSpPr txBox="1">
            <a:spLocks noChangeArrowheads="1"/>
          </p:cNvSpPr>
          <p:nvPr/>
        </p:nvSpPr>
        <p:spPr bwMode="auto">
          <a:xfrm>
            <a:off x="131759" y="160396"/>
            <a:ext cx="3294492" cy="461665"/>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685800" fontAlgn="base">
              <a:spcBef>
                <a:spcPct val="0"/>
              </a:spcBef>
              <a:spcAft>
                <a:spcPct val="0"/>
              </a:spcAft>
            </a:pPr>
            <a:r>
              <a:rPr lang="zh-CN" altLang="en-US" sz="2400" b="1">
                <a:solidFill>
                  <a:schemeClr val="accent1"/>
                </a:solidFill>
                <a:latin typeface="Arial" panose="020B0604020202020204"/>
                <a:ea typeface="微软雅黑" panose="020B0503020204020204" pitchFamily="34" charset="-122"/>
                <a:cs typeface="Arial" panose="020B0604020202020204"/>
              </a:rPr>
              <a:t>数据传输：Sqoop上传</a:t>
            </a:r>
            <a:endParaRPr kumimoji="0" lang="zh-CN" altLang="en-US" sz="2400" b="1" i="0" u="none" strike="noStrike" kern="1200" cap="none" spc="0" normalizeH="0" baseline="0" noProof="0">
              <a:ln>
                <a:noFill/>
              </a:ln>
              <a:solidFill>
                <a:schemeClr val="accent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cxnSp>
        <p:nvCxnSpPr>
          <p:cNvPr id="3145730" name="直接连接符 74"/>
          <p:cNvCxnSpPr/>
          <p:nvPr/>
        </p:nvCxnSpPr>
        <p:spPr>
          <a:xfrm>
            <a:off x="-6855" y="657225"/>
            <a:ext cx="388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6249389" y="1399061"/>
            <a:ext cx="2943595"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endParaRPr lang="zh-CN" sz="1100">
              <a:solidFill>
                <a:srgbClr val="FF0000"/>
              </a:solidFill>
              <a:latin typeface="微软雅黑" panose="020B0503020204020204" pitchFamily="34" charset="-122"/>
              <a:ea typeface="微软雅黑" panose="020B0503020204020204" pitchFamily="34" charset="-122"/>
              <a:cs typeface="Times New Roman" panose="02020603050405020304"/>
            </a:endParaRPr>
          </a:p>
          <a:p>
            <a:pPr algn="l"/>
            <a:endParaRPr lang="zh-CN" altLang="en-US">
              <a:cs typeface="Calibri Light" panose="020F0302020204030204"/>
            </a:endParaRPr>
          </a:p>
        </p:txBody>
      </p:sp>
      <p:pic>
        <p:nvPicPr>
          <p:cNvPr id="7" name="图片 7" descr="文本&#10;&#10;已自动生成说明"/>
          <p:cNvPicPr>
            <a:picLocks noChangeAspect="1"/>
          </p:cNvPicPr>
          <p:nvPr/>
        </p:nvPicPr>
        <p:blipFill>
          <a:blip r:embed="rId3"/>
          <a:stretch>
            <a:fillRect/>
          </a:stretch>
        </p:blipFill>
        <p:spPr>
          <a:xfrm>
            <a:off x="817914" y="836902"/>
            <a:ext cx="7508172" cy="4197058"/>
          </a:xfrm>
          <a:prstGeom prst="rect">
            <a:avLst/>
          </a:prstGeom>
        </p:spPr>
      </p:pic>
      <p:pic>
        <p:nvPicPr>
          <p:cNvPr id="8" name="图片 8" descr="表格&#10;&#10;已自动生成说明"/>
          <p:cNvPicPr>
            <a:picLocks noChangeAspect="1"/>
          </p:cNvPicPr>
          <p:nvPr/>
        </p:nvPicPr>
        <p:blipFill>
          <a:blip r:embed="rId4"/>
          <a:stretch>
            <a:fillRect/>
          </a:stretch>
        </p:blipFill>
        <p:spPr>
          <a:xfrm>
            <a:off x="2383971" y="1256663"/>
            <a:ext cx="4042063" cy="322394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5" name="任意多边形: 形状 49"/>
          <p:cNvSpPr/>
          <p:nvPr/>
        </p:nvSpPr>
        <p:spPr>
          <a:xfrm>
            <a:off x="-13335" y="0"/>
            <a:ext cx="5762625" cy="5143500"/>
          </a:xfrm>
          <a:custGeom>
            <a:avLst/>
            <a:gdLst>
              <a:gd name="connsiteX0" fmla="*/ 0 w 5762534"/>
              <a:gd name="connsiteY0" fmla="*/ 0 h 5143500"/>
              <a:gd name="connsiteX1" fmla="*/ 3533084 w 5762534"/>
              <a:gd name="connsiteY1" fmla="*/ 0 h 5143500"/>
              <a:gd name="connsiteX2" fmla="*/ 5762534 w 5762534"/>
              <a:gd name="connsiteY2" fmla="*/ 5143500 h 5143500"/>
              <a:gd name="connsiteX3" fmla="*/ 0 w 5762534"/>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5762534" h="5143500">
                <a:moveTo>
                  <a:pt x="0" y="0"/>
                </a:moveTo>
                <a:lnTo>
                  <a:pt x="3533084" y="0"/>
                </a:lnTo>
                <a:lnTo>
                  <a:pt x="5762534" y="5143500"/>
                </a:lnTo>
                <a:lnTo>
                  <a:pt x="0" y="51435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
        <p:nvSpPr>
          <p:cNvPr id="1048836" name="矩形 92"/>
          <p:cNvSpPr/>
          <p:nvPr/>
        </p:nvSpPr>
        <p:spPr>
          <a:xfrm>
            <a:off x="283591" y="749128"/>
            <a:ext cx="8576818" cy="3645244"/>
          </a:xfrm>
          <a:prstGeom prst="rect">
            <a:avLst/>
          </a:prstGeom>
          <a:solidFill>
            <a:schemeClr val="bg1"/>
          </a:solidFill>
          <a:ln>
            <a:noFill/>
          </a:ln>
          <a:effectLst>
            <a:outerShdw blurRad="254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grpSp>
        <p:nvGrpSpPr>
          <p:cNvPr id="118" name="组合 1"/>
          <p:cNvGrpSpPr/>
          <p:nvPr/>
        </p:nvGrpSpPr>
        <p:grpSpPr>
          <a:xfrm>
            <a:off x="3402647" y="2092788"/>
            <a:ext cx="3027680" cy="957580"/>
            <a:chOff x="5358" y="3515"/>
            <a:chExt cx="4768" cy="1508"/>
          </a:xfrm>
        </p:grpSpPr>
        <p:sp>
          <p:nvSpPr>
            <p:cNvPr id="1048837" name="文本框 5"/>
            <p:cNvSpPr txBox="1">
              <a:spLocks noChangeArrowheads="1"/>
            </p:cNvSpPr>
            <p:nvPr/>
          </p:nvSpPr>
          <p:spPr bwMode="auto">
            <a:xfrm>
              <a:off x="5358" y="3515"/>
              <a:ext cx="4768" cy="919"/>
            </a:xfrm>
            <a:prstGeom prst="rect">
              <a:avLst/>
            </a:prstGeom>
            <a:noFill/>
            <a:ln>
              <a:noFill/>
            </a:ln>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685800" rtl="0" eaLnBrk="1" fontAlgn="base" latinLnBrk="0" hangingPunct="1">
                <a:lnSpc>
                  <a:spcPct val="100000"/>
                </a:lnSpc>
                <a:spcBef>
                  <a:spcPct val="0"/>
                </a:spcBef>
                <a:spcAft>
                  <a:spcPct val="0"/>
                </a:spcAft>
                <a:buClrTx/>
                <a:buSzTx/>
                <a:buFontTx/>
                <a:buNone/>
              </a:pPr>
              <a:r>
                <a:rPr lang="zh-CN" altLang="en-US" sz="32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可视化界面设计</a:t>
              </a:r>
            </a:p>
          </p:txBody>
        </p:sp>
        <p:cxnSp>
          <p:nvCxnSpPr>
            <p:cNvPr id="3145778" name="直接连接符 98"/>
            <p:cNvCxnSpPr/>
            <p:nvPr/>
          </p:nvCxnSpPr>
          <p:spPr>
            <a:xfrm>
              <a:off x="7029" y="4440"/>
              <a:ext cx="3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48838" name="矩形: 圆角 1"/>
            <p:cNvSpPr/>
            <p:nvPr/>
          </p:nvSpPr>
          <p:spPr>
            <a:xfrm>
              <a:off x="6052" y="4594"/>
              <a:ext cx="2234" cy="429"/>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r>
                <a:rPr lang="en-US" altLang="zh-CN" sz="1200" noProof="0">
                  <a:ln>
                    <a:noFill/>
                  </a:ln>
                  <a:solidFill>
                    <a:prstClr val="white"/>
                  </a:solidFill>
                  <a:effectLst/>
                  <a:uLnTx/>
                  <a:uFillTx/>
                  <a:latin typeface="Arial" panose="020B0604020202020204"/>
                  <a:ea typeface="微软雅黑 Light" panose="020B0502040204020203" charset="-122"/>
                  <a:sym typeface="+mn-ea"/>
                </a:rPr>
                <a:t>PART FOUR</a:t>
              </a:r>
              <a:endParaRPr kumimoji="0" lang="zh-CN" altLang="en-US" sz="12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grpSp>
      <p:pic>
        <p:nvPicPr>
          <p:cNvPr id="2097163" name="图片 4"/>
          <p:cNvPicPr>
            <a:picLocks noChangeAspect="1"/>
          </p:cNvPicPr>
          <p:nvPr>
            <p:custDataLst>
              <p:tags r:id="rId1"/>
            </p:custDataLst>
          </p:nvPr>
        </p:nvPicPr>
        <p:blipFill>
          <a:blip r:embed="rId3" cstate="print"/>
          <a:stretch>
            <a:fillRect/>
          </a:stretch>
        </p:blipFill>
        <p:spPr>
          <a:xfrm>
            <a:off x="3744595" y="1221105"/>
            <a:ext cx="1654810" cy="60134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4"/>
          <p:cNvSpPr txBox="1"/>
          <p:nvPr/>
        </p:nvSpPr>
        <p:spPr>
          <a:xfrm>
            <a:off x="362813" y="3682072"/>
            <a:ext cx="1754222" cy="659604"/>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spcAft>
                <a:spcPts val="0"/>
              </a:spcAft>
              <a:buNone/>
            </a:pPr>
            <a:r>
              <a:rPr lang="zh-CN" altLang="en-US" sz="1200" b="1">
                <a:solidFill>
                  <a:sysClr val="windowText" lastClr="000000"/>
                </a:solidFill>
                <a:latin typeface="+mn-lt"/>
                <a:cs typeface="+mn-ea"/>
                <a:sym typeface="+mn-lt"/>
              </a:rPr>
              <a:t>主要技术</a:t>
            </a:r>
            <a:br>
              <a:rPr lang="en-US" sz="1050" b="1">
                <a:solidFill>
                  <a:schemeClr val="bg1">
                    <a:lumMod val="50000"/>
                  </a:schemeClr>
                </a:solidFill>
                <a:latin typeface="+mn-lt"/>
                <a:cs typeface="+mn-ea"/>
                <a:sym typeface="+mn-lt"/>
              </a:rPr>
            </a:br>
            <a:r>
              <a:rPr lang="zh-CN" altLang="en-US" sz="825">
                <a:solidFill>
                  <a:srgbClr val="232222"/>
                </a:solidFill>
                <a:latin typeface="+mn-lt"/>
                <a:cs typeface="+mn-ea"/>
                <a:sym typeface="+mn-lt"/>
              </a:rPr>
              <a:t>为了实现</a:t>
            </a:r>
            <a:r>
              <a:rPr lang="zh-CN" altLang="en-US" sz="800" b="0" i="0">
                <a:solidFill>
                  <a:srgbClr val="374151"/>
                </a:solidFill>
                <a:effectLst/>
                <a:latin typeface="Söhne"/>
              </a:rPr>
              <a:t>创建交互式和动态的数据可视化，我们使用了</a:t>
            </a:r>
            <a:r>
              <a:rPr lang="en-US" altLang="zh-CN" sz="800" b="0" i="0">
                <a:solidFill>
                  <a:srgbClr val="374151"/>
                </a:solidFill>
                <a:effectLst/>
                <a:latin typeface="Söhne"/>
              </a:rPr>
              <a:t>JavaScript</a:t>
            </a:r>
            <a:r>
              <a:rPr lang="zh-CN" altLang="en-US" sz="800" b="0" i="0">
                <a:solidFill>
                  <a:srgbClr val="374151"/>
                </a:solidFill>
                <a:effectLst/>
                <a:latin typeface="Söhne"/>
              </a:rPr>
              <a:t>、</a:t>
            </a:r>
            <a:r>
              <a:rPr lang="en-US" altLang="zh-CN" sz="800" b="0" i="0">
                <a:solidFill>
                  <a:srgbClr val="374151"/>
                </a:solidFill>
                <a:effectLst/>
                <a:latin typeface="Söhne"/>
              </a:rPr>
              <a:t>HTML5</a:t>
            </a:r>
            <a:r>
              <a:rPr lang="zh-CN" altLang="en-US" sz="800" b="0" i="0">
                <a:solidFill>
                  <a:srgbClr val="374151"/>
                </a:solidFill>
                <a:effectLst/>
                <a:latin typeface="Söhne"/>
              </a:rPr>
              <a:t>、</a:t>
            </a:r>
            <a:r>
              <a:rPr lang="en-US" altLang="zh-CN" sz="800" b="0" i="0">
                <a:solidFill>
                  <a:srgbClr val="374151"/>
                </a:solidFill>
                <a:effectLst/>
                <a:latin typeface="Söhne"/>
              </a:rPr>
              <a:t>CSS</a:t>
            </a:r>
            <a:r>
              <a:rPr lang="zh-CN" altLang="en-US" sz="800" b="0" i="0">
                <a:solidFill>
                  <a:srgbClr val="374151"/>
                </a:solidFill>
                <a:effectLst/>
                <a:latin typeface="Söhne"/>
              </a:rPr>
              <a:t>等可视化技术。</a:t>
            </a:r>
            <a:endParaRPr lang="en-US" sz="825">
              <a:solidFill>
                <a:srgbClr val="232222"/>
              </a:solidFill>
              <a:latin typeface="+mn-lt"/>
              <a:cs typeface="+mn-ea"/>
              <a:sym typeface="+mn-lt"/>
            </a:endParaRPr>
          </a:p>
        </p:txBody>
      </p:sp>
      <p:sp>
        <p:nvSpPr>
          <p:cNvPr id="10" name="Inhaltsplatzhalter 4"/>
          <p:cNvSpPr txBox="1"/>
          <p:nvPr/>
        </p:nvSpPr>
        <p:spPr>
          <a:xfrm>
            <a:off x="2534654" y="3677839"/>
            <a:ext cx="1788692" cy="668068"/>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spcAft>
                <a:spcPts val="0"/>
              </a:spcAft>
              <a:buNone/>
            </a:pPr>
            <a:r>
              <a:rPr lang="zh-CN" altLang="en-US" sz="1200" b="1">
                <a:solidFill>
                  <a:sysClr val="windowText" lastClr="000000"/>
                </a:solidFill>
                <a:latin typeface="+mn-lt"/>
                <a:cs typeface="+mn-ea"/>
                <a:sym typeface="+mn-lt"/>
              </a:rPr>
              <a:t>图表设计</a:t>
            </a:r>
            <a:br>
              <a:rPr lang="en-US" sz="1050" b="1">
                <a:solidFill>
                  <a:schemeClr val="bg1">
                    <a:lumMod val="50000"/>
                  </a:schemeClr>
                </a:solidFill>
                <a:latin typeface="+mn-lt"/>
                <a:cs typeface="+mn-ea"/>
                <a:sym typeface="+mn-lt"/>
              </a:rPr>
            </a:br>
            <a:r>
              <a:rPr lang="zh-CN" altLang="en-US" sz="825">
                <a:solidFill>
                  <a:srgbClr val="232222"/>
                </a:solidFill>
                <a:latin typeface="+mn-lt"/>
                <a:cs typeface="+mn-ea"/>
                <a:sym typeface="+mn-lt"/>
              </a:rPr>
              <a:t>依据项目需求，对数据进行可视化呈现。</a:t>
            </a:r>
            <a:endParaRPr lang="en-US" altLang="zh-CN" sz="825">
              <a:solidFill>
                <a:srgbClr val="232222"/>
              </a:solidFill>
              <a:latin typeface="+mn-lt"/>
              <a:cs typeface="+mn-ea"/>
              <a:sym typeface="+mn-lt"/>
            </a:endParaRPr>
          </a:p>
          <a:p>
            <a:pPr marL="0" indent="0" algn="ctr">
              <a:lnSpc>
                <a:spcPct val="120000"/>
              </a:lnSpc>
              <a:spcAft>
                <a:spcPts val="0"/>
              </a:spcAft>
              <a:buNone/>
            </a:pPr>
            <a:r>
              <a:rPr lang="zh-CN" altLang="en-US" sz="825">
                <a:solidFill>
                  <a:srgbClr val="232222"/>
                </a:solidFill>
                <a:latin typeface="+mn-lt"/>
                <a:cs typeface="+mn-ea"/>
                <a:sym typeface="+mn-lt"/>
              </a:rPr>
              <a:t>人们更直观地理解和分析数据，主要使用了饼状图，地图，动态排序柱状图等</a:t>
            </a:r>
            <a:endParaRPr lang="en-US" sz="825">
              <a:solidFill>
                <a:srgbClr val="232222"/>
              </a:solidFill>
              <a:latin typeface="+mn-lt"/>
              <a:cs typeface="+mn-ea"/>
              <a:sym typeface="+mn-lt"/>
            </a:endParaRPr>
          </a:p>
        </p:txBody>
      </p:sp>
      <p:sp>
        <p:nvSpPr>
          <p:cNvPr id="11" name="Inhaltsplatzhalter 4"/>
          <p:cNvSpPr txBox="1"/>
          <p:nvPr/>
        </p:nvSpPr>
        <p:spPr>
          <a:xfrm flipH="1">
            <a:off x="4807744" y="3753790"/>
            <a:ext cx="1814513" cy="516167"/>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spcAft>
                <a:spcPts val="0"/>
              </a:spcAft>
              <a:buNone/>
            </a:pPr>
            <a:r>
              <a:rPr lang="zh-CN" altLang="en-US" sz="1200" b="1">
                <a:solidFill>
                  <a:sysClr val="windowText" lastClr="000000"/>
                </a:solidFill>
                <a:latin typeface="+mn-lt"/>
                <a:cs typeface="+mn-ea"/>
                <a:sym typeface="+mn-lt"/>
              </a:rPr>
              <a:t>页面框架</a:t>
            </a:r>
            <a:br>
              <a:rPr lang="en-US" sz="1050" b="1">
                <a:solidFill>
                  <a:schemeClr val="accent3"/>
                </a:solidFill>
                <a:latin typeface="+mn-lt"/>
                <a:cs typeface="+mn-ea"/>
                <a:sym typeface="+mn-lt"/>
              </a:rPr>
            </a:br>
            <a:r>
              <a:rPr lang="zh-CN" altLang="en-US" sz="825">
                <a:solidFill>
                  <a:srgbClr val="232222"/>
                </a:solidFill>
                <a:latin typeface="+mn-lt"/>
                <a:cs typeface="+mn-ea"/>
                <a:sym typeface="+mn-lt"/>
              </a:rPr>
              <a:t>利用</a:t>
            </a:r>
            <a:r>
              <a:rPr lang="en-US" altLang="zh-CN" sz="825" err="1">
                <a:solidFill>
                  <a:srgbClr val="232222"/>
                </a:solidFill>
                <a:latin typeface="+mn-lt"/>
                <a:cs typeface="+mn-ea"/>
                <a:sym typeface="+mn-lt"/>
              </a:rPr>
              <a:t>css</a:t>
            </a:r>
            <a:r>
              <a:rPr lang="zh-CN" altLang="en-US" sz="825">
                <a:solidFill>
                  <a:srgbClr val="232222"/>
                </a:solidFill>
                <a:latin typeface="+mn-lt"/>
                <a:cs typeface="+mn-ea"/>
                <a:sym typeface="+mn-lt"/>
              </a:rPr>
              <a:t>配合</a:t>
            </a:r>
            <a:r>
              <a:rPr lang="en-US" altLang="zh-CN" sz="825">
                <a:solidFill>
                  <a:srgbClr val="232222"/>
                </a:solidFill>
                <a:latin typeface="+mn-lt"/>
                <a:cs typeface="+mn-ea"/>
                <a:sym typeface="+mn-lt"/>
              </a:rPr>
              <a:t>html</a:t>
            </a:r>
            <a:r>
              <a:rPr lang="zh-CN" altLang="en-US" sz="825">
                <a:solidFill>
                  <a:srgbClr val="232222"/>
                </a:solidFill>
                <a:latin typeface="+mn-lt"/>
                <a:cs typeface="+mn-ea"/>
                <a:sym typeface="+mn-lt"/>
              </a:rPr>
              <a:t>完成了前端页面框架的设计。</a:t>
            </a:r>
            <a:endParaRPr lang="en-US" sz="825">
              <a:solidFill>
                <a:srgbClr val="232222"/>
              </a:solidFill>
              <a:latin typeface="+mn-lt"/>
              <a:cs typeface="+mn-ea"/>
              <a:sym typeface="+mn-lt"/>
            </a:endParaRPr>
          </a:p>
        </p:txBody>
      </p:sp>
      <p:sp>
        <p:nvSpPr>
          <p:cNvPr id="12" name="Inhaltsplatzhalter 4"/>
          <p:cNvSpPr txBox="1"/>
          <p:nvPr/>
        </p:nvSpPr>
        <p:spPr>
          <a:xfrm>
            <a:off x="6966674" y="3740421"/>
            <a:ext cx="1795290" cy="542906"/>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spcAft>
                <a:spcPts val="0"/>
              </a:spcAft>
              <a:buNone/>
            </a:pPr>
            <a:r>
              <a:rPr lang="zh-CN" altLang="en-US" sz="1200" b="1">
                <a:solidFill>
                  <a:sysClr val="windowText" lastClr="000000"/>
                </a:solidFill>
                <a:latin typeface="+mn-lt"/>
                <a:cs typeface="+mn-ea"/>
                <a:sym typeface="+mn-lt"/>
              </a:rPr>
              <a:t>页面交互</a:t>
            </a:r>
            <a:endParaRPr lang="en-US" altLang="zh-CN" sz="1200" b="1">
              <a:solidFill>
                <a:sysClr val="windowText" lastClr="000000"/>
              </a:solidFill>
              <a:latin typeface="+mn-lt"/>
              <a:cs typeface="+mn-ea"/>
              <a:sym typeface="+mn-lt"/>
            </a:endParaRPr>
          </a:p>
          <a:p>
            <a:pPr marL="0" indent="0" algn="ctr">
              <a:lnSpc>
                <a:spcPct val="120000"/>
              </a:lnSpc>
              <a:spcAft>
                <a:spcPts val="0"/>
              </a:spcAft>
              <a:buNone/>
            </a:pPr>
            <a:r>
              <a:rPr kumimoji="0" lang="zh-CN" altLang="en-US" sz="825" b="0" i="0" u="none" strike="noStrike" kern="1200" cap="none" spc="0" normalizeH="0" baseline="0" noProof="0">
                <a:ln>
                  <a:noFill/>
                </a:ln>
                <a:solidFill>
                  <a:srgbClr val="232222"/>
                </a:solidFill>
                <a:effectLst/>
                <a:uLnTx/>
                <a:uFillTx/>
                <a:latin typeface="Calibri Light" panose="020F0302020204030204"/>
                <a:ea typeface="微软雅黑 Light" panose="020B0502040204020203" charset="-122"/>
                <a:cs typeface="+mn-ea"/>
                <a:sym typeface="+mn-lt"/>
              </a:rPr>
              <a:t>使用了</a:t>
            </a:r>
            <a:r>
              <a:rPr lang="en-US" altLang="zh-CN" sz="900" b="0" i="0">
                <a:solidFill>
                  <a:srgbClr val="374151"/>
                </a:solidFill>
                <a:effectLst/>
                <a:latin typeface="Söhne"/>
              </a:rPr>
              <a:t>JavaScript</a:t>
            </a:r>
            <a:r>
              <a:rPr lang="zh-CN" altLang="en-US" sz="900" b="0" i="0">
                <a:solidFill>
                  <a:srgbClr val="374151"/>
                </a:solidFill>
                <a:effectLst/>
                <a:latin typeface="Söhne"/>
              </a:rPr>
              <a:t>实现了前端页面的动态交互。</a:t>
            </a:r>
            <a:endParaRPr lang="en-US" sz="825">
              <a:solidFill>
                <a:schemeClr val="tx2"/>
              </a:solidFill>
              <a:latin typeface="+mn-lt"/>
              <a:cs typeface="+mn-ea"/>
              <a:sym typeface="+mn-lt"/>
            </a:endParaRPr>
          </a:p>
        </p:txBody>
      </p:sp>
      <p:grpSp>
        <p:nvGrpSpPr>
          <p:cNvPr id="13" name="Group 12"/>
          <p:cNvGrpSpPr/>
          <p:nvPr/>
        </p:nvGrpSpPr>
        <p:grpSpPr>
          <a:xfrm>
            <a:off x="7594135" y="3138701"/>
            <a:ext cx="540368" cy="540366"/>
            <a:chOff x="8778719" y="853659"/>
            <a:chExt cx="1087631" cy="1087631"/>
          </a:xfrm>
        </p:grpSpPr>
        <p:grpSp>
          <p:nvGrpSpPr>
            <p:cNvPr id="14" name="Group 13"/>
            <p:cNvGrpSpPr/>
            <p:nvPr/>
          </p:nvGrpSpPr>
          <p:grpSpPr>
            <a:xfrm>
              <a:off x="8778719" y="853659"/>
              <a:ext cx="1087631" cy="1087631"/>
              <a:chOff x="912987" y="3985306"/>
              <a:chExt cx="1332461" cy="1332461"/>
            </a:xfrm>
          </p:grpSpPr>
          <p:sp>
            <p:nvSpPr>
              <p:cNvPr id="16" name="Oval 15"/>
              <p:cNvSpPr/>
              <p:nvPr/>
            </p:nvSpPr>
            <p:spPr>
              <a:xfrm>
                <a:off x="912987" y="3985306"/>
                <a:ext cx="1332461" cy="1332461"/>
              </a:xfrm>
              <a:prstGeom prst="ellipse">
                <a:avLst/>
              </a:prstGeom>
              <a:solidFill>
                <a:srgbClr val="7F1769">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155">
                  <a:solidFill>
                    <a:schemeClr val="bg1"/>
                  </a:solidFill>
                  <a:cs typeface="+mn-ea"/>
                  <a:sym typeface="+mn-lt"/>
                </a:endParaRPr>
              </a:p>
            </p:txBody>
          </p:sp>
          <p:sp>
            <p:nvSpPr>
              <p:cNvPr id="17" name="Oval 16"/>
              <p:cNvSpPr/>
              <p:nvPr/>
            </p:nvSpPr>
            <p:spPr>
              <a:xfrm>
                <a:off x="1008481" y="4080800"/>
                <a:ext cx="1141474" cy="1141474"/>
              </a:xfrm>
              <a:prstGeom prst="ellipse">
                <a:avLst/>
              </a:prstGeom>
              <a:solidFill>
                <a:srgbClr val="7F1769">
                  <a:alpha val="3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155">
                  <a:solidFill>
                    <a:schemeClr val="bg1"/>
                  </a:solidFill>
                  <a:cs typeface="+mn-ea"/>
                  <a:sym typeface="+mn-lt"/>
                </a:endParaRPr>
              </a:p>
            </p:txBody>
          </p:sp>
          <p:sp>
            <p:nvSpPr>
              <p:cNvPr id="18" name="Oval 17"/>
              <p:cNvSpPr/>
              <p:nvPr/>
            </p:nvSpPr>
            <p:spPr>
              <a:xfrm>
                <a:off x="1108900" y="4181219"/>
                <a:ext cx="940635" cy="940635"/>
              </a:xfrm>
              <a:prstGeom prst="ellipse">
                <a:avLst/>
              </a:prstGeom>
              <a:solidFill>
                <a:srgbClr val="7F17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375">
                  <a:solidFill>
                    <a:schemeClr val="bg1"/>
                  </a:solidFill>
                  <a:cs typeface="+mn-ea"/>
                  <a:sym typeface="+mn-lt"/>
                </a:endParaRPr>
              </a:p>
            </p:txBody>
          </p:sp>
        </p:grpSp>
        <p:sp>
          <p:nvSpPr>
            <p:cNvPr id="15" name="Freeform 14"/>
            <p:cNvSpPr>
              <a:spLocks noEditPoints="1"/>
            </p:cNvSpPr>
            <p:nvPr/>
          </p:nvSpPr>
          <p:spPr bwMode="auto">
            <a:xfrm>
              <a:off x="9117174" y="1236976"/>
              <a:ext cx="379685" cy="336245"/>
            </a:xfrm>
            <a:custGeom>
              <a:avLst/>
              <a:gdLst>
                <a:gd name="T0" fmla="*/ 232 w 256"/>
                <a:gd name="T1" fmla="*/ 84 h 227"/>
                <a:gd name="T2" fmla="*/ 172 w 256"/>
                <a:gd name="T3" fmla="*/ 44 h 227"/>
                <a:gd name="T4" fmla="*/ 120 w 256"/>
                <a:gd name="T5" fmla="*/ 48 h 227"/>
                <a:gd name="T6" fmla="*/ 64 w 256"/>
                <a:gd name="T7" fmla="*/ 107 h 227"/>
                <a:gd name="T8" fmla="*/ 0 w 256"/>
                <a:gd name="T9" fmla="*/ 131 h 227"/>
                <a:gd name="T10" fmla="*/ 32 w 256"/>
                <a:gd name="T11" fmla="*/ 227 h 227"/>
                <a:gd name="T12" fmla="*/ 87 w 256"/>
                <a:gd name="T13" fmla="*/ 212 h 227"/>
                <a:gd name="T14" fmla="*/ 103 w 256"/>
                <a:gd name="T15" fmla="*/ 219 h 227"/>
                <a:gd name="T16" fmla="*/ 232 w 256"/>
                <a:gd name="T17" fmla="*/ 197 h 227"/>
                <a:gd name="T18" fmla="*/ 240 w 256"/>
                <a:gd name="T19" fmla="*/ 169 h 227"/>
                <a:gd name="T20" fmla="*/ 248 w 256"/>
                <a:gd name="T21" fmla="*/ 140 h 227"/>
                <a:gd name="T22" fmla="*/ 256 w 256"/>
                <a:gd name="T23" fmla="*/ 108 h 227"/>
                <a:gd name="T24" fmla="*/ 32 w 256"/>
                <a:gd name="T25" fmla="*/ 211 h 227"/>
                <a:gd name="T26" fmla="*/ 16 w 256"/>
                <a:gd name="T27" fmla="*/ 131 h 227"/>
                <a:gd name="T28" fmla="*/ 64 w 256"/>
                <a:gd name="T29" fmla="*/ 123 h 227"/>
                <a:gd name="T30" fmla="*/ 72 w 256"/>
                <a:gd name="T31" fmla="*/ 198 h 227"/>
                <a:gd name="T32" fmla="*/ 72 w 256"/>
                <a:gd name="T33" fmla="*/ 203 h 227"/>
                <a:gd name="T34" fmla="*/ 210 w 256"/>
                <a:gd name="T35" fmla="*/ 203 h 227"/>
                <a:gd name="T36" fmla="*/ 88 w 256"/>
                <a:gd name="T37" fmla="*/ 194 h 227"/>
                <a:gd name="T38" fmla="*/ 86 w 256"/>
                <a:gd name="T39" fmla="*/ 121 h 227"/>
                <a:gd name="T40" fmla="*/ 140 w 256"/>
                <a:gd name="T41" fmla="*/ 16 h 227"/>
                <a:gd name="T42" fmla="*/ 152 w 256"/>
                <a:gd name="T43" fmla="*/ 90 h 227"/>
                <a:gd name="T44" fmla="*/ 160 w 256"/>
                <a:gd name="T45" fmla="*/ 100 h 227"/>
                <a:gd name="T46" fmla="*/ 240 w 256"/>
                <a:gd name="T47" fmla="*/ 108 h 227"/>
                <a:gd name="T48" fmla="*/ 223 w 256"/>
                <a:gd name="T49" fmla="*/ 116 h 227"/>
                <a:gd name="T50" fmla="*/ 223 w 256"/>
                <a:gd name="T51" fmla="*/ 132 h 227"/>
                <a:gd name="T52" fmla="*/ 224 w 256"/>
                <a:gd name="T53" fmla="*/ 132 h 227"/>
                <a:gd name="T54" fmla="*/ 224 w 256"/>
                <a:gd name="T55" fmla="*/ 148 h 227"/>
                <a:gd name="T56" fmla="*/ 218 w 256"/>
                <a:gd name="T57" fmla="*/ 147 h 227"/>
                <a:gd name="T58" fmla="*/ 215 w 256"/>
                <a:gd name="T59" fmla="*/ 148 h 227"/>
                <a:gd name="T60" fmla="*/ 215 w 256"/>
                <a:gd name="T61" fmla="*/ 164 h 227"/>
                <a:gd name="T62" fmla="*/ 224 w 256"/>
                <a:gd name="T63" fmla="*/ 169 h 227"/>
                <a:gd name="T64" fmla="*/ 210 w 256"/>
                <a:gd name="T65" fmla="*/ 175 h 227"/>
                <a:gd name="T66" fmla="*/ 210 w 256"/>
                <a:gd name="T67" fmla="*/ 175 h 227"/>
                <a:gd name="T68" fmla="*/ 210 w 256"/>
                <a:gd name="T69" fmla="*/ 191 h 227"/>
                <a:gd name="T70" fmla="*/ 210 w 256"/>
                <a:gd name="T71" fmla="*/ 20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6" h="227">
                  <a:moveTo>
                    <a:pt x="256" y="108"/>
                  </a:moveTo>
                  <a:cubicBezTo>
                    <a:pt x="256" y="94"/>
                    <a:pt x="245" y="84"/>
                    <a:pt x="232" y="84"/>
                  </a:cubicBezTo>
                  <a:cubicBezTo>
                    <a:pt x="169" y="84"/>
                    <a:pt x="169" y="84"/>
                    <a:pt x="169" y="84"/>
                  </a:cubicBezTo>
                  <a:cubicBezTo>
                    <a:pt x="171" y="74"/>
                    <a:pt x="172" y="59"/>
                    <a:pt x="172" y="44"/>
                  </a:cubicBezTo>
                  <a:cubicBezTo>
                    <a:pt x="172" y="13"/>
                    <a:pt x="156" y="0"/>
                    <a:pt x="140" y="0"/>
                  </a:cubicBezTo>
                  <a:cubicBezTo>
                    <a:pt x="120" y="0"/>
                    <a:pt x="120" y="21"/>
                    <a:pt x="120" y="48"/>
                  </a:cubicBezTo>
                  <a:cubicBezTo>
                    <a:pt x="120" y="67"/>
                    <a:pt x="90" y="97"/>
                    <a:pt x="75" y="110"/>
                  </a:cubicBezTo>
                  <a:cubicBezTo>
                    <a:pt x="71" y="108"/>
                    <a:pt x="68" y="107"/>
                    <a:pt x="64" y="107"/>
                  </a:cubicBezTo>
                  <a:cubicBezTo>
                    <a:pt x="24" y="107"/>
                    <a:pt x="24" y="107"/>
                    <a:pt x="24" y="107"/>
                  </a:cubicBezTo>
                  <a:cubicBezTo>
                    <a:pt x="11" y="107"/>
                    <a:pt x="0" y="118"/>
                    <a:pt x="0" y="131"/>
                  </a:cubicBezTo>
                  <a:cubicBezTo>
                    <a:pt x="8" y="203"/>
                    <a:pt x="8" y="203"/>
                    <a:pt x="8" y="203"/>
                  </a:cubicBezTo>
                  <a:cubicBezTo>
                    <a:pt x="10" y="216"/>
                    <a:pt x="19" y="227"/>
                    <a:pt x="32" y="227"/>
                  </a:cubicBezTo>
                  <a:cubicBezTo>
                    <a:pt x="64" y="227"/>
                    <a:pt x="64" y="227"/>
                    <a:pt x="64" y="227"/>
                  </a:cubicBezTo>
                  <a:cubicBezTo>
                    <a:pt x="74" y="227"/>
                    <a:pt x="83" y="221"/>
                    <a:pt x="87" y="212"/>
                  </a:cubicBezTo>
                  <a:cubicBezTo>
                    <a:pt x="100" y="219"/>
                    <a:pt x="100" y="219"/>
                    <a:pt x="100" y="219"/>
                  </a:cubicBezTo>
                  <a:cubicBezTo>
                    <a:pt x="101" y="219"/>
                    <a:pt x="102" y="219"/>
                    <a:pt x="103" y="219"/>
                  </a:cubicBezTo>
                  <a:cubicBezTo>
                    <a:pt x="210" y="219"/>
                    <a:pt x="210" y="219"/>
                    <a:pt x="210" y="219"/>
                  </a:cubicBezTo>
                  <a:cubicBezTo>
                    <a:pt x="222" y="219"/>
                    <a:pt x="232" y="210"/>
                    <a:pt x="232" y="197"/>
                  </a:cubicBezTo>
                  <a:cubicBezTo>
                    <a:pt x="232" y="194"/>
                    <a:pt x="231" y="191"/>
                    <a:pt x="230" y="188"/>
                  </a:cubicBezTo>
                  <a:cubicBezTo>
                    <a:pt x="236" y="184"/>
                    <a:pt x="240" y="177"/>
                    <a:pt x="240" y="169"/>
                  </a:cubicBezTo>
                  <a:cubicBezTo>
                    <a:pt x="240" y="166"/>
                    <a:pt x="239" y="162"/>
                    <a:pt x="238" y="159"/>
                  </a:cubicBezTo>
                  <a:cubicBezTo>
                    <a:pt x="244" y="155"/>
                    <a:pt x="248" y="148"/>
                    <a:pt x="248" y="140"/>
                  </a:cubicBezTo>
                  <a:cubicBezTo>
                    <a:pt x="248" y="135"/>
                    <a:pt x="247" y="131"/>
                    <a:pt x="245" y="128"/>
                  </a:cubicBezTo>
                  <a:cubicBezTo>
                    <a:pt x="252" y="123"/>
                    <a:pt x="256" y="116"/>
                    <a:pt x="256" y="108"/>
                  </a:cubicBezTo>
                  <a:close/>
                  <a:moveTo>
                    <a:pt x="64" y="211"/>
                  </a:moveTo>
                  <a:cubicBezTo>
                    <a:pt x="32" y="211"/>
                    <a:pt x="32" y="211"/>
                    <a:pt x="32" y="211"/>
                  </a:cubicBezTo>
                  <a:cubicBezTo>
                    <a:pt x="28" y="211"/>
                    <a:pt x="25" y="206"/>
                    <a:pt x="24" y="202"/>
                  </a:cubicBezTo>
                  <a:cubicBezTo>
                    <a:pt x="16" y="131"/>
                    <a:pt x="16" y="131"/>
                    <a:pt x="16" y="131"/>
                  </a:cubicBezTo>
                  <a:cubicBezTo>
                    <a:pt x="17" y="127"/>
                    <a:pt x="20" y="123"/>
                    <a:pt x="24" y="123"/>
                  </a:cubicBezTo>
                  <a:cubicBezTo>
                    <a:pt x="64" y="123"/>
                    <a:pt x="64" y="123"/>
                    <a:pt x="64" y="123"/>
                  </a:cubicBezTo>
                  <a:cubicBezTo>
                    <a:pt x="69" y="123"/>
                    <a:pt x="72" y="127"/>
                    <a:pt x="72" y="131"/>
                  </a:cubicBezTo>
                  <a:cubicBezTo>
                    <a:pt x="72" y="198"/>
                    <a:pt x="72" y="198"/>
                    <a:pt x="72" y="198"/>
                  </a:cubicBezTo>
                  <a:cubicBezTo>
                    <a:pt x="72" y="199"/>
                    <a:pt x="72" y="200"/>
                    <a:pt x="72" y="201"/>
                  </a:cubicBezTo>
                  <a:cubicBezTo>
                    <a:pt x="72" y="203"/>
                    <a:pt x="72" y="203"/>
                    <a:pt x="72" y="203"/>
                  </a:cubicBezTo>
                  <a:cubicBezTo>
                    <a:pt x="72" y="208"/>
                    <a:pt x="69" y="211"/>
                    <a:pt x="64" y="211"/>
                  </a:cubicBezTo>
                  <a:close/>
                  <a:moveTo>
                    <a:pt x="210" y="203"/>
                  </a:moveTo>
                  <a:cubicBezTo>
                    <a:pt x="105" y="203"/>
                    <a:pt x="105" y="203"/>
                    <a:pt x="105" y="203"/>
                  </a:cubicBezTo>
                  <a:cubicBezTo>
                    <a:pt x="88" y="194"/>
                    <a:pt x="88" y="194"/>
                    <a:pt x="88" y="194"/>
                  </a:cubicBezTo>
                  <a:cubicBezTo>
                    <a:pt x="88" y="131"/>
                    <a:pt x="88" y="131"/>
                    <a:pt x="88" y="131"/>
                  </a:cubicBezTo>
                  <a:cubicBezTo>
                    <a:pt x="88" y="128"/>
                    <a:pt x="87" y="124"/>
                    <a:pt x="86" y="121"/>
                  </a:cubicBezTo>
                  <a:cubicBezTo>
                    <a:pt x="100" y="109"/>
                    <a:pt x="136" y="75"/>
                    <a:pt x="136" y="48"/>
                  </a:cubicBezTo>
                  <a:cubicBezTo>
                    <a:pt x="136" y="31"/>
                    <a:pt x="136" y="16"/>
                    <a:pt x="140" y="16"/>
                  </a:cubicBezTo>
                  <a:cubicBezTo>
                    <a:pt x="148" y="16"/>
                    <a:pt x="156" y="25"/>
                    <a:pt x="156" y="44"/>
                  </a:cubicBezTo>
                  <a:cubicBezTo>
                    <a:pt x="156" y="67"/>
                    <a:pt x="152" y="90"/>
                    <a:pt x="152" y="90"/>
                  </a:cubicBezTo>
                  <a:cubicBezTo>
                    <a:pt x="152" y="93"/>
                    <a:pt x="153" y="95"/>
                    <a:pt x="154" y="97"/>
                  </a:cubicBezTo>
                  <a:cubicBezTo>
                    <a:pt x="156" y="98"/>
                    <a:pt x="158" y="100"/>
                    <a:pt x="160" y="100"/>
                  </a:cubicBezTo>
                  <a:cubicBezTo>
                    <a:pt x="232" y="100"/>
                    <a:pt x="232" y="100"/>
                    <a:pt x="232" y="100"/>
                  </a:cubicBezTo>
                  <a:cubicBezTo>
                    <a:pt x="237" y="100"/>
                    <a:pt x="240" y="103"/>
                    <a:pt x="240" y="108"/>
                  </a:cubicBezTo>
                  <a:cubicBezTo>
                    <a:pt x="240" y="112"/>
                    <a:pt x="237" y="116"/>
                    <a:pt x="232" y="116"/>
                  </a:cubicBezTo>
                  <a:cubicBezTo>
                    <a:pt x="223" y="116"/>
                    <a:pt x="223" y="116"/>
                    <a:pt x="223" y="116"/>
                  </a:cubicBezTo>
                  <a:cubicBezTo>
                    <a:pt x="219" y="116"/>
                    <a:pt x="215" y="119"/>
                    <a:pt x="215" y="124"/>
                  </a:cubicBezTo>
                  <a:cubicBezTo>
                    <a:pt x="215" y="128"/>
                    <a:pt x="219" y="132"/>
                    <a:pt x="223" y="132"/>
                  </a:cubicBezTo>
                  <a:cubicBezTo>
                    <a:pt x="224" y="132"/>
                    <a:pt x="224" y="132"/>
                    <a:pt x="224" y="132"/>
                  </a:cubicBezTo>
                  <a:cubicBezTo>
                    <a:pt x="224" y="132"/>
                    <a:pt x="224" y="132"/>
                    <a:pt x="224" y="132"/>
                  </a:cubicBezTo>
                  <a:cubicBezTo>
                    <a:pt x="229" y="132"/>
                    <a:pt x="232" y="135"/>
                    <a:pt x="232" y="140"/>
                  </a:cubicBezTo>
                  <a:cubicBezTo>
                    <a:pt x="232" y="144"/>
                    <a:pt x="229" y="148"/>
                    <a:pt x="224" y="148"/>
                  </a:cubicBezTo>
                  <a:cubicBezTo>
                    <a:pt x="219" y="148"/>
                    <a:pt x="219" y="148"/>
                    <a:pt x="219" y="148"/>
                  </a:cubicBezTo>
                  <a:cubicBezTo>
                    <a:pt x="219" y="148"/>
                    <a:pt x="218" y="147"/>
                    <a:pt x="218" y="147"/>
                  </a:cubicBezTo>
                  <a:cubicBezTo>
                    <a:pt x="218" y="147"/>
                    <a:pt x="218" y="148"/>
                    <a:pt x="218" y="148"/>
                  </a:cubicBezTo>
                  <a:cubicBezTo>
                    <a:pt x="215" y="148"/>
                    <a:pt x="215" y="148"/>
                    <a:pt x="215" y="148"/>
                  </a:cubicBezTo>
                  <a:cubicBezTo>
                    <a:pt x="211" y="148"/>
                    <a:pt x="207" y="151"/>
                    <a:pt x="207" y="156"/>
                  </a:cubicBezTo>
                  <a:cubicBezTo>
                    <a:pt x="207" y="160"/>
                    <a:pt x="211" y="164"/>
                    <a:pt x="215" y="164"/>
                  </a:cubicBezTo>
                  <a:cubicBezTo>
                    <a:pt x="218" y="164"/>
                    <a:pt x="218" y="164"/>
                    <a:pt x="218" y="164"/>
                  </a:cubicBezTo>
                  <a:cubicBezTo>
                    <a:pt x="222" y="164"/>
                    <a:pt x="224" y="166"/>
                    <a:pt x="224" y="169"/>
                  </a:cubicBezTo>
                  <a:cubicBezTo>
                    <a:pt x="224" y="173"/>
                    <a:pt x="221" y="175"/>
                    <a:pt x="218" y="175"/>
                  </a:cubicBezTo>
                  <a:cubicBezTo>
                    <a:pt x="210" y="175"/>
                    <a:pt x="210" y="175"/>
                    <a:pt x="210" y="175"/>
                  </a:cubicBezTo>
                  <a:cubicBezTo>
                    <a:pt x="210" y="175"/>
                    <a:pt x="210" y="175"/>
                    <a:pt x="210" y="175"/>
                  </a:cubicBezTo>
                  <a:cubicBezTo>
                    <a:pt x="210" y="175"/>
                    <a:pt x="210" y="175"/>
                    <a:pt x="210" y="175"/>
                  </a:cubicBezTo>
                  <a:cubicBezTo>
                    <a:pt x="206" y="175"/>
                    <a:pt x="202" y="179"/>
                    <a:pt x="202" y="183"/>
                  </a:cubicBezTo>
                  <a:cubicBezTo>
                    <a:pt x="202" y="188"/>
                    <a:pt x="206" y="191"/>
                    <a:pt x="210" y="191"/>
                  </a:cubicBezTo>
                  <a:cubicBezTo>
                    <a:pt x="213" y="191"/>
                    <a:pt x="216" y="194"/>
                    <a:pt x="216" y="197"/>
                  </a:cubicBezTo>
                  <a:cubicBezTo>
                    <a:pt x="216" y="201"/>
                    <a:pt x="213" y="203"/>
                    <a:pt x="210" y="203"/>
                  </a:cubicBezTo>
                  <a:close/>
                </a:path>
              </a:pathLst>
            </a:custGeom>
            <a:solidFill>
              <a:schemeClr val="bg1"/>
            </a:solidFill>
            <a:ln>
              <a:noFill/>
            </a:ln>
          </p:spPr>
          <p:txBody>
            <a:bodyPr vert="horz" wrap="square" lIns="34290" tIns="17145" rIns="34290" bIns="17145" numCol="1" anchor="t" anchorCtr="0" compatLnSpc="1"/>
            <a:lstStyle/>
            <a:p>
              <a:pPr>
                <a:lnSpc>
                  <a:spcPct val="120000"/>
                </a:lnSpc>
              </a:pPr>
              <a:endParaRPr lang="en-US" sz="630">
                <a:solidFill>
                  <a:schemeClr val="tx2"/>
                </a:solidFill>
                <a:cs typeface="+mn-ea"/>
                <a:sym typeface="+mn-lt"/>
              </a:endParaRPr>
            </a:p>
          </p:txBody>
        </p:sp>
      </p:grpSp>
      <p:grpSp>
        <p:nvGrpSpPr>
          <p:cNvPr id="19" name="Group 18"/>
          <p:cNvGrpSpPr/>
          <p:nvPr/>
        </p:nvGrpSpPr>
        <p:grpSpPr>
          <a:xfrm>
            <a:off x="3184555" y="3138701"/>
            <a:ext cx="540368" cy="540366"/>
            <a:chOff x="2580800" y="853659"/>
            <a:chExt cx="1087631" cy="1087631"/>
          </a:xfrm>
        </p:grpSpPr>
        <p:grpSp>
          <p:nvGrpSpPr>
            <p:cNvPr id="20" name="Group 19"/>
            <p:cNvGrpSpPr/>
            <p:nvPr/>
          </p:nvGrpSpPr>
          <p:grpSpPr>
            <a:xfrm>
              <a:off x="2580800" y="853659"/>
              <a:ext cx="1087631" cy="1087631"/>
              <a:chOff x="912987" y="3985306"/>
              <a:chExt cx="1332461" cy="1332461"/>
            </a:xfrm>
          </p:grpSpPr>
          <p:sp>
            <p:nvSpPr>
              <p:cNvPr id="28" name="Oval 27"/>
              <p:cNvSpPr/>
              <p:nvPr/>
            </p:nvSpPr>
            <p:spPr>
              <a:xfrm>
                <a:off x="912987" y="3985306"/>
                <a:ext cx="1332461" cy="1332461"/>
              </a:xfrm>
              <a:prstGeom prst="ellipse">
                <a:avLst/>
              </a:prstGeom>
              <a:solidFill>
                <a:srgbClr val="7F1769">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155">
                  <a:solidFill>
                    <a:schemeClr val="bg1"/>
                  </a:solidFill>
                  <a:cs typeface="+mn-ea"/>
                  <a:sym typeface="+mn-lt"/>
                </a:endParaRPr>
              </a:p>
            </p:txBody>
          </p:sp>
          <p:sp>
            <p:nvSpPr>
              <p:cNvPr id="29" name="Oval 28"/>
              <p:cNvSpPr/>
              <p:nvPr/>
            </p:nvSpPr>
            <p:spPr>
              <a:xfrm>
                <a:off x="1008481" y="4080800"/>
                <a:ext cx="1141474" cy="1141474"/>
              </a:xfrm>
              <a:prstGeom prst="ellipse">
                <a:avLst/>
              </a:prstGeom>
              <a:solidFill>
                <a:srgbClr val="7F1769">
                  <a:alpha val="3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155">
                  <a:solidFill>
                    <a:schemeClr val="bg1"/>
                  </a:solidFill>
                  <a:cs typeface="+mn-ea"/>
                  <a:sym typeface="+mn-lt"/>
                </a:endParaRPr>
              </a:p>
            </p:txBody>
          </p:sp>
          <p:sp>
            <p:nvSpPr>
              <p:cNvPr id="30" name="Oval 29"/>
              <p:cNvSpPr/>
              <p:nvPr/>
            </p:nvSpPr>
            <p:spPr>
              <a:xfrm>
                <a:off x="1108900" y="4181219"/>
                <a:ext cx="940635" cy="940635"/>
              </a:xfrm>
              <a:prstGeom prst="ellipse">
                <a:avLst/>
              </a:prstGeom>
              <a:solidFill>
                <a:srgbClr val="7F17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375">
                  <a:solidFill>
                    <a:schemeClr val="bg1"/>
                  </a:solidFill>
                  <a:cs typeface="+mn-ea"/>
                  <a:sym typeface="+mn-lt"/>
                </a:endParaRPr>
              </a:p>
            </p:txBody>
          </p:sp>
        </p:grpSp>
        <p:grpSp>
          <p:nvGrpSpPr>
            <p:cNvPr id="21" name="Group 20"/>
            <p:cNvGrpSpPr>
              <a:grpSpLocks noChangeAspect="1"/>
            </p:cNvGrpSpPr>
            <p:nvPr/>
          </p:nvGrpSpPr>
          <p:grpSpPr>
            <a:xfrm>
              <a:off x="2925725" y="1221833"/>
              <a:ext cx="385069" cy="366530"/>
              <a:chOff x="6719888" y="887413"/>
              <a:chExt cx="492125" cy="468312"/>
            </a:xfrm>
            <a:solidFill>
              <a:schemeClr val="bg1"/>
            </a:solidFill>
          </p:grpSpPr>
          <p:sp>
            <p:nvSpPr>
              <p:cNvPr id="22" name="Freeform 21"/>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p:spPr>
            <p:txBody>
              <a:bodyPr vert="horz" wrap="square" lIns="34290" tIns="17145" rIns="34290" bIns="17145" numCol="1" anchor="t" anchorCtr="0" compatLnSpc="1"/>
              <a:lstStyle/>
              <a:p>
                <a:pPr>
                  <a:lnSpc>
                    <a:spcPct val="120000"/>
                  </a:lnSpc>
                </a:pPr>
                <a:endParaRPr lang="id-ID" sz="630">
                  <a:solidFill>
                    <a:schemeClr val="tx2"/>
                  </a:solidFill>
                  <a:cs typeface="+mn-ea"/>
                  <a:sym typeface="+mn-lt"/>
                </a:endParaRPr>
              </a:p>
            </p:txBody>
          </p:sp>
          <p:sp>
            <p:nvSpPr>
              <p:cNvPr id="23" name="Freeform 22"/>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p:spPr>
            <p:txBody>
              <a:bodyPr vert="horz" wrap="square" lIns="34290" tIns="17145" rIns="34290" bIns="17145" numCol="1" anchor="t" anchorCtr="0" compatLnSpc="1"/>
              <a:lstStyle/>
              <a:p>
                <a:pPr>
                  <a:lnSpc>
                    <a:spcPct val="120000"/>
                  </a:lnSpc>
                </a:pPr>
                <a:endParaRPr lang="id-ID" sz="630">
                  <a:solidFill>
                    <a:schemeClr val="tx2"/>
                  </a:solidFill>
                  <a:cs typeface="+mn-ea"/>
                  <a:sym typeface="+mn-lt"/>
                </a:endParaRPr>
              </a:p>
            </p:txBody>
          </p:sp>
          <p:sp>
            <p:nvSpPr>
              <p:cNvPr id="24" name="Freeform 23"/>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p:spPr>
            <p:txBody>
              <a:bodyPr vert="horz" wrap="square" lIns="34290" tIns="17145" rIns="34290" bIns="17145" numCol="1" anchor="t" anchorCtr="0" compatLnSpc="1"/>
              <a:lstStyle/>
              <a:p>
                <a:pPr>
                  <a:lnSpc>
                    <a:spcPct val="120000"/>
                  </a:lnSpc>
                </a:pPr>
                <a:endParaRPr lang="id-ID" sz="630">
                  <a:solidFill>
                    <a:schemeClr val="tx2"/>
                  </a:solidFill>
                  <a:cs typeface="+mn-ea"/>
                  <a:sym typeface="+mn-lt"/>
                </a:endParaRPr>
              </a:p>
            </p:txBody>
          </p:sp>
          <p:sp>
            <p:nvSpPr>
              <p:cNvPr id="25" name="Freeform 24"/>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p:spPr>
            <p:txBody>
              <a:bodyPr vert="horz" wrap="square" lIns="34290" tIns="17145" rIns="34290" bIns="17145" numCol="1" anchor="t" anchorCtr="0" compatLnSpc="1"/>
              <a:lstStyle/>
              <a:p>
                <a:pPr>
                  <a:lnSpc>
                    <a:spcPct val="120000"/>
                  </a:lnSpc>
                </a:pPr>
                <a:endParaRPr lang="id-ID" sz="630">
                  <a:solidFill>
                    <a:schemeClr val="tx2"/>
                  </a:solidFill>
                  <a:cs typeface="+mn-ea"/>
                  <a:sym typeface="+mn-lt"/>
                </a:endParaRPr>
              </a:p>
            </p:txBody>
          </p:sp>
          <p:sp>
            <p:nvSpPr>
              <p:cNvPr id="26" name="Freeform 25"/>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p:spPr>
            <p:txBody>
              <a:bodyPr vert="horz" wrap="square" lIns="34290" tIns="17145" rIns="34290" bIns="17145" numCol="1" anchor="t" anchorCtr="0" compatLnSpc="1"/>
              <a:lstStyle/>
              <a:p>
                <a:pPr>
                  <a:lnSpc>
                    <a:spcPct val="120000"/>
                  </a:lnSpc>
                </a:pPr>
                <a:endParaRPr lang="id-ID" sz="630">
                  <a:solidFill>
                    <a:schemeClr val="tx2"/>
                  </a:solidFill>
                  <a:cs typeface="+mn-ea"/>
                  <a:sym typeface="+mn-lt"/>
                </a:endParaRPr>
              </a:p>
            </p:txBody>
          </p:sp>
          <p:sp>
            <p:nvSpPr>
              <p:cNvPr id="27" name="Freeform 26"/>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p:spPr>
            <p:txBody>
              <a:bodyPr vert="horz" wrap="square" lIns="34290" tIns="17145" rIns="34290" bIns="17145" numCol="1" anchor="t" anchorCtr="0" compatLnSpc="1"/>
              <a:lstStyle/>
              <a:p>
                <a:pPr>
                  <a:lnSpc>
                    <a:spcPct val="120000"/>
                  </a:lnSpc>
                </a:pPr>
                <a:endParaRPr lang="id-ID" sz="630">
                  <a:solidFill>
                    <a:schemeClr val="tx2"/>
                  </a:solidFill>
                  <a:cs typeface="+mn-ea"/>
                  <a:sym typeface="+mn-lt"/>
                </a:endParaRPr>
              </a:p>
            </p:txBody>
          </p:sp>
        </p:grpSp>
      </p:grpSp>
      <p:grpSp>
        <p:nvGrpSpPr>
          <p:cNvPr id="31" name="Group 30"/>
          <p:cNvGrpSpPr/>
          <p:nvPr/>
        </p:nvGrpSpPr>
        <p:grpSpPr>
          <a:xfrm>
            <a:off x="911425" y="3138701"/>
            <a:ext cx="540368" cy="540366"/>
            <a:chOff x="514827" y="853659"/>
            <a:chExt cx="1087631" cy="1087631"/>
          </a:xfrm>
        </p:grpSpPr>
        <p:grpSp>
          <p:nvGrpSpPr>
            <p:cNvPr id="32" name="Group 31"/>
            <p:cNvGrpSpPr/>
            <p:nvPr/>
          </p:nvGrpSpPr>
          <p:grpSpPr>
            <a:xfrm>
              <a:off x="514827" y="853659"/>
              <a:ext cx="1087631" cy="1087631"/>
              <a:chOff x="912987" y="3985306"/>
              <a:chExt cx="1332461" cy="1332461"/>
            </a:xfrm>
          </p:grpSpPr>
          <p:sp>
            <p:nvSpPr>
              <p:cNvPr id="34" name="Oval 33"/>
              <p:cNvSpPr/>
              <p:nvPr/>
            </p:nvSpPr>
            <p:spPr>
              <a:xfrm>
                <a:off x="912987" y="3985306"/>
                <a:ext cx="1332461" cy="1332461"/>
              </a:xfrm>
              <a:prstGeom prst="ellipse">
                <a:avLst/>
              </a:prstGeom>
              <a:solidFill>
                <a:srgbClr val="7F1769">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155">
                  <a:solidFill>
                    <a:schemeClr val="bg1"/>
                  </a:solidFill>
                  <a:cs typeface="+mn-ea"/>
                  <a:sym typeface="+mn-lt"/>
                </a:endParaRPr>
              </a:p>
            </p:txBody>
          </p:sp>
          <p:sp>
            <p:nvSpPr>
              <p:cNvPr id="35" name="Oval 34"/>
              <p:cNvSpPr/>
              <p:nvPr/>
            </p:nvSpPr>
            <p:spPr>
              <a:xfrm>
                <a:off x="1008481" y="4080800"/>
                <a:ext cx="1141474" cy="1141474"/>
              </a:xfrm>
              <a:prstGeom prst="ellipse">
                <a:avLst/>
              </a:prstGeom>
              <a:solidFill>
                <a:srgbClr val="7F1769">
                  <a:alpha val="3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155">
                  <a:solidFill>
                    <a:schemeClr val="bg1"/>
                  </a:solidFill>
                  <a:cs typeface="+mn-ea"/>
                  <a:sym typeface="+mn-lt"/>
                </a:endParaRPr>
              </a:p>
            </p:txBody>
          </p:sp>
          <p:sp>
            <p:nvSpPr>
              <p:cNvPr id="36" name="Oval 35"/>
              <p:cNvSpPr/>
              <p:nvPr/>
            </p:nvSpPr>
            <p:spPr>
              <a:xfrm>
                <a:off x="1108900" y="4181219"/>
                <a:ext cx="940635" cy="940635"/>
              </a:xfrm>
              <a:prstGeom prst="ellipse">
                <a:avLst/>
              </a:prstGeom>
              <a:solidFill>
                <a:srgbClr val="7F17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375">
                  <a:solidFill>
                    <a:schemeClr val="bg1"/>
                  </a:solidFill>
                  <a:cs typeface="+mn-ea"/>
                  <a:sym typeface="+mn-lt"/>
                </a:endParaRPr>
              </a:p>
            </p:txBody>
          </p:sp>
        </p:grpSp>
        <p:sp>
          <p:nvSpPr>
            <p:cNvPr id="33" name="Freeform 32"/>
            <p:cNvSpPr>
              <a:spLocks noChangeAspect="1" noEditPoints="1"/>
            </p:cNvSpPr>
            <p:nvPr/>
          </p:nvSpPr>
          <p:spPr bwMode="auto">
            <a:xfrm rot="2700000">
              <a:off x="903052" y="1192833"/>
              <a:ext cx="230575" cy="424531"/>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chemeClr val="bg1"/>
            </a:solidFill>
            <a:ln>
              <a:noFill/>
            </a:ln>
          </p:spPr>
          <p:txBody>
            <a:bodyPr vert="horz" wrap="square" lIns="68567" tIns="34283" rIns="68567" bIns="34283" numCol="1" anchor="t" anchorCtr="0" compatLnSpc="1"/>
            <a:lstStyle/>
            <a:p>
              <a:pPr>
                <a:lnSpc>
                  <a:spcPct val="120000"/>
                </a:lnSpc>
              </a:pPr>
              <a:endParaRPr lang="id-ID" sz="630">
                <a:solidFill>
                  <a:schemeClr val="tx2"/>
                </a:solidFill>
                <a:cs typeface="+mn-ea"/>
                <a:sym typeface="+mn-lt"/>
              </a:endParaRPr>
            </a:p>
          </p:txBody>
        </p:sp>
      </p:grpSp>
      <p:grpSp>
        <p:nvGrpSpPr>
          <p:cNvPr id="37" name="Group 36"/>
          <p:cNvGrpSpPr/>
          <p:nvPr/>
        </p:nvGrpSpPr>
        <p:grpSpPr>
          <a:xfrm>
            <a:off x="5457686" y="3138701"/>
            <a:ext cx="540368" cy="540366"/>
            <a:chOff x="4646773" y="853659"/>
            <a:chExt cx="1087631" cy="1087631"/>
          </a:xfrm>
        </p:grpSpPr>
        <p:grpSp>
          <p:nvGrpSpPr>
            <p:cNvPr id="38" name="Group 37"/>
            <p:cNvGrpSpPr/>
            <p:nvPr/>
          </p:nvGrpSpPr>
          <p:grpSpPr>
            <a:xfrm>
              <a:off x="4646773" y="853659"/>
              <a:ext cx="1087631" cy="1087631"/>
              <a:chOff x="912987" y="3985306"/>
              <a:chExt cx="1332461" cy="1332461"/>
            </a:xfrm>
          </p:grpSpPr>
          <p:sp>
            <p:nvSpPr>
              <p:cNvPr id="42" name="Oval 41"/>
              <p:cNvSpPr/>
              <p:nvPr/>
            </p:nvSpPr>
            <p:spPr>
              <a:xfrm>
                <a:off x="912987" y="3985306"/>
                <a:ext cx="1332461" cy="1332461"/>
              </a:xfrm>
              <a:prstGeom prst="ellipse">
                <a:avLst/>
              </a:prstGeom>
              <a:solidFill>
                <a:srgbClr val="7F1769">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155">
                  <a:solidFill>
                    <a:schemeClr val="bg1"/>
                  </a:solidFill>
                  <a:cs typeface="+mn-ea"/>
                  <a:sym typeface="+mn-lt"/>
                </a:endParaRPr>
              </a:p>
            </p:txBody>
          </p:sp>
          <p:sp>
            <p:nvSpPr>
              <p:cNvPr id="43" name="Oval 42"/>
              <p:cNvSpPr/>
              <p:nvPr/>
            </p:nvSpPr>
            <p:spPr>
              <a:xfrm>
                <a:off x="1008481" y="4080800"/>
                <a:ext cx="1141474" cy="1141474"/>
              </a:xfrm>
              <a:prstGeom prst="ellipse">
                <a:avLst/>
              </a:prstGeom>
              <a:solidFill>
                <a:srgbClr val="7F1769">
                  <a:alpha val="3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155">
                  <a:solidFill>
                    <a:schemeClr val="bg1"/>
                  </a:solidFill>
                  <a:cs typeface="+mn-ea"/>
                  <a:sym typeface="+mn-lt"/>
                </a:endParaRPr>
              </a:p>
            </p:txBody>
          </p:sp>
          <p:sp>
            <p:nvSpPr>
              <p:cNvPr id="44" name="Oval 43"/>
              <p:cNvSpPr/>
              <p:nvPr/>
            </p:nvSpPr>
            <p:spPr>
              <a:xfrm>
                <a:off x="1108900" y="4181219"/>
                <a:ext cx="940635" cy="940635"/>
              </a:xfrm>
              <a:prstGeom prst="ellipse">
                <a:avLst/>
              </a:prstGeom>
              <a:solidFill>
                <a:srgbClr val="7F17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375">
                  <a:solidFill>
                    <a:schemeClr val="bg1"/>
                  </a:solidFill>
                  <a:cs typeface="+mn-ea"/>
                  <a:sym typeface="+mn-lt"/>
                </a:endParaRPr>
              </a:p>
            </p:txBody>
          </p:sp>
        </p:grpSp>
        <p:grpSp>
          <p:nvGrpSpPr>
            <p:cNvPr id="39" name="Group 38"/>
            <p:cNvGrpSpPr/>
            <p:nvPr/>
          </p:nvGrpSpPr>
          <p:grpSpPr>
            <a:xfrm>
              <a:off x="5014006" y="1248788"/>
              <a:ext cx="360226" cy="312620"/>
              <a:chOff x="8783638" y="1235076"/>
              <a:chExt cx="360363" cy="312738"/>
            </a:xfrm>
            <a:solidFill>
              <a:schemeClr val="bg1"/>
            </a:solidFill>
          </p:grpSpPr>
          <p:sp>
            <p:nvSpPr>
              <p:cNvPr id="40" name="Freeform 51"/>
              <p:cNvSpPr>
                <a:spLocks noEditPoints="1"/>
              </p:cNvSpPr>
              <p:nvPr/>
            </p:nvSpPr>
            <p:spPr bwMode="auto">
              <a:xfrm>
                <a:off x="8842375" y="1290638"/>
                <a:ext cx="128588" cy="84138"/>
              </a:xfrm>
              <a:custGeom>
                <a:avLst/>
                <a:gdLst/>
                <a:ahLst/>
                <a:cxnLst>
                  <a:cxn ang="0">
                    <a:pos x="42" y="0"/>
                  </a:cxn>
                  <a:cxn ang="0">
                    <a:pos x="0" y="27"/>
                  </a:cxn>
                  <a:cxn ang="0">
                    <a:pos x="1" y="29"/>
                  </a:cxn>
                  <a:cxn ang="0">
                    <a:pos x="3" y="27"/>
                  </a:cxn>
                  <a:cxn ang="0">
                    <a:pos x="42" y="4"/>
                  </a:cxn>
                  <a:cxn ang="0">
                    <a:pos x="44" y="2"/>
                  </a:cxn>
                  <a:cxn ang="0">
                    <a:pos x="42" y="0"/>
                  </a:cxn>
                  <a:cxn ang="0">
                    <a:pos x="42" y="0"/>
                  </a:cxn>
                  <a:cxn ang="0">
                    <a:pos x="42" y="0"/>
                  </a:cxn>
                </a:cxnLst>
                <a:rect l="0" t="0" r="r" b="b"/>
                <a:pathLst>
                  <a:path w="44" h="29">
                    <a:moveTo>
                      <a:pt x="42" y="0"/>
                    </a:moveTo>
                    <a:cubicBezTo>
                      <a:pt x="19" y="0"/>
                      <a:pt x="0" y="12"/>
                      <a:pt x="0" y="27"/>
                    </a:cubicBezTo>
                    <a:cubicBezTo>
                      <a:pt x="0" y="28"/>
                      <a:pt x="0" y="29"/>
                      <a:pt x="1" y="29"/>
                    </a:cubicBezTo>
                    <a:cubicBezTo>
                      <a:pt x="3" y="29"/>
                      <a:pt x="3" y="28"/>
                      <a:pt x="3" y="27"/>
                    </a:cubicBezTo>
                    <a:cubicBezTo>
                      <a:pt x="3" y="15"/>
                      <a:pt x="21" y="4"/>
                      <a:pt x="42" y="4"/>
                    </a:cubicBezTo>
                    <a:cubicBezTo>
                      <a:pt x="43" y="4"/>
                      <a:pt x="44" y="3"/>
                      <a:pt x="44" y="2"/>
                    </a:cubicBezTo>
                    <a:cubicBezTo>
                      <a:pt x="44" y="1"/>
                      <a:pt x="43" y="0"/>
                      <a:pt x="42" y="0"/>
                    </a:cubicBezTo>
                    <a:close/>
                    <a:moveTo>
                      <a:pt x="42" y="0"/>
                    </a:moveTo>
                    <a:cubicBezTo>
                      <a:pt x="42" y="0"/>
                      <a:pt x="42" y="0"/>
                      <a:pt x="42" y="0"/>
                    </a:cubicBezTo>
                  </a:path>
                </a:pathLst>
              </a:custGeom>
              <a:grpFill/>
              <a:ln w="9525">
                <a:noFill/>
                <a:round/>
              </a:ln>
            </p:spPr>
            <p:txBody>
              <a:bodyPr vert="horz" wrap="square" lIns="68580" tIns="34290" rIns="68580" bIns="34290" numCol="1" anchor="t" anchorCtr="0" compatLnSpc="1"/>
              <a:lstStyle/>
              <a:p>
                <a:pPr>
                  <a:lnSpc>
                    <a:spcPct val="120000"/>
                  </a:lnSpc>
                </a:pPr>
                <a:endParaRPr lang="en-US" sz="1350">
                  <a:cs typeface="+mn-ea"/>
                  <a:sym typeface="+mn-lt"/>
                </a:endParaRPr>
              </a:p>
            </p:txBody>
          </p:sp>
          <p:sp>
            <p:nvSpPr>
              <p:cNvPr id="41" name="Freeform 52"/>
              <p:cNvSpPr>
                <a:spLocks noEditPoints="1"/>
              </p:cNvSpPr>
              <p:nvPr/>
            </p:nvSpPr>
            <p:spPr bwMode="auto">
              <a:xfrm>
                <a:off x="8783638" y="1235076"/>
                <a:ext cx="360363" cy="312738"/>
              </a:xfrm>
              <a:custGeom>
                <a:avLst/>
                <a:gdLst/>
                <a:ahLst/>
                <a:cxnLst>
                  <a:cxn ang="0">
                    <a:pos x="62" y="0"/>
                  </a:cxn>
                  <a:cxn ang="0">
                    <a:pos x="0" y="46"/>
                  </a:cxn>
                  <a:cxn ang="0">
                    <a:pos x="27" y="84"/>
                  </a:cxn>
                  <a:cxn ang="0">
                    <a:pos x="27" y="84"/>
                  </a:cxn>
                  <a:cxn ang="0">
                    <a:pos x="20" y="102"/>
                  </a:cxn>
                  <a:cxn ang="0">
                    <a:pos x="20" y="104"/>
                  </a:cxn>
                  <a:cxn ang="0">
                    <a:pos x="23" y="107"/>
                  </a:cxn>
                  <a:cxn ang="0">
                    <a:pos x="24" y="107"/>
                  </a:cxn>
                  <a:cxn ang="0">
                    <a:pos x="50" y="91"/>
                  </a:cxn>
                  <a:cxn ang="0">
                    <a:pos x="62" y="92"/>
                  </a:cxn>
                  <a:cxn ang="0">
                    <a:pos x="123" y="46"/>
                  </a:cxn>
                  <a:cxn ang="0">
                    <a:pos x="62" y="0"/>
                  </a:cxn>
                  <a:cxn ang="0">
                    <a:pos x="62" y="84"/>
                  </a:cxn>
                  <a:cxn ang="0">
                    <a:pos x="51" y="83"/>
                  </a:cxn>
                  <a:cxn ang="0">
                    <a:pos x="50" y="83"/>
                  </a:cxn>
                  <a:cxn ang="0">
                    <a:pos x="44" y="86"/>
                  </a:cxn>
                  <a:cxn ang="0">
                    <a:pos x="32" y="96"/>
                  </a:cxn>
                  <a:cxn ang="0">
                    <a:pos x="35" y="85"/>
                  </a:cxn>
                  <a:cxn ang="0">
                    <a:pos x="35" y="84"/>
                  </a:cxn>
                  <a:cxn ang="0">
                    <a:pos x="31" y="77"/>
                  </a:cxn>
                  <a:cxn ang="0">
                    <a:pos x="8" y="46"/>
                  </a:cxn>
                  <a:cxn ang="0">
                    <a:pos x="62" y="7"/>
                  </a:cxn>
                  <a:cxn ang="0">
                    <a:pos x="115" y="46"/>
                  </a:cxn>
                  <a:cxn ang="0">
                    <a:pos x="62" y="84"/>
                  </a:cxn>
                  <a:cxn ang="0">
                    <a:pos x="62" y="84"/>
                  </a:cxn>
                  <a:cxn ang="0">
                    <a:pos x="62" y="84"/>
                  </a:cxn>
                </a:cxnLst>
                <a:rect l="0" t="0" r="r" b="b"/>
                <a:pathLst>
                  <a:path w="123" h="107">
                    <a:moveTo>
                      <a:pt x="62" y="0"/>
                    </a:moveTo>
                    <a:cubicBezTo>
                      <a:pt x="28" y="0"/>
                      <a:pt x="0" y="20"/>
                      <a:pt x="0" y="46"/>
                    </a:cubicBezTo>
                    <a:cubicBezTo>
                      <a:pt x="0" y="62"/>
                      <a:pt x="11" y="76"/>
                      <a:pt x="27" y="84"/>
                    </a:cubicBezTo>
                    <a:cubicBezTo>
                      <a:pt x="27" y="84"/>
                      <a:pt x="27" y="84"/>
                      <a:pt x="27" y="84"/>
                    </a:cubicBezTo>
                    <a:cubicBezTo>
                      <a:pt x="27" y="91"/>
                      <a:pt x="22" y="98"/>
                      <a:pt x="20" y="102"/>
                    </a:cubicBezTo>
                    <a:cubicBezTo>
                      <a:pt x="20" y="103"/>
                      <a:pt x="20" y="103"/>
                      <a:pt x="20" y="104"/>
                    </a:cubicBezTo>
                    <a:cubicBezTo>
                      <a:pt x="20" y="106"/>
                      <a:pt x="21" y="107"/>
                      <a:pt x="23" y="107"/>
                    </a:cubicBezTo>
                    <a:cubicBezTo>
                      <a:pt x="23" y="107"/>
                      <a:pt x="24" y="107"/>
                      <a:pt x="24" y="107"/>
                    </a:cubicBezTo>
                    <a:cubicBezTo>
                      <a:pt x="36" y="105"/>
                      <a:pt x="47" y="94"/>
                      <a:pt x="50" y="91"/>
                    </a:cubicBezTo>
                    <a:cubicBezTo>
                      <a:pt x="54" y="92"/>
                      <a:pt x="58" y="92"/>
                      <a:pt x="62" y="92"/>
                    </a:cubicBezTo>
                    <a:cubicBezTo>
                      <a:pt x="96" y="92"/>
                      <a:pt x="123" y="71"/>
                      <a:pt x="123" y="46"/>
                    </a:cubicBezTo>
                    <a:cubicBezTo>
                      <a:pt x="123" y="20"/>
                      <a:pt x="96" y="0"/>
                      <a:pt x="62" y="0"/>
                    </a:cubicBezTo>
                    <a:close/>
                    <a:moveTo>
                      <a:pt x="62" y="84"/>
                    </a:moveTo>
                    <a:cubicBezTo>
                      <a:pt x="58" y="84"/>
                      <a:pt x="55" y="84"/>
                      <a:pt x="51" y="83"/>
                    </a:cubicBezTo>
                    <a:cubicBezTo>
                      <a:pt x="51" y="83"/>
                      <a:pt x="50" y="83"/>
                      <a:pt x="50" y="83"/>
                    </a:cubicBezTo>
                    <a:cubicBezTo>
                      <a:pt x="48" y="83"/>
                      <a:pt x="45" y="84"/>
                      <a:pt x="44" y="86"/>
                    </a:cubicBezTo>
                    <a:cubicBezTo>
                      <a:pt x="42" y="88"/>
                      <a:pt x="38" y="93"/>
                      <a:pt x="32" y="96"/>
                    </a:cubicBezTo>
                    <a:cubicBezTo>
                      <a:pt x="34" y="92"/>
                      <a:pt x="35" y="89"/>
                      <a:pt x="35" y="85"/>
                    </a:cubicBezTo>
                    <a:cubicBezTo>
                      <a:pt x="35" y="84"/>
                      <a:pt x="35" y="84"/>
                      <a:pt x="35" y="84"/>
                    </a:cubicBezTo>
                    <a:cubicBezTo>
                      <a:pt x="35" y="81"/>
                      <a:pt x="33" y="78"/>
                      <a:pt x="31" y="77"/>
                    </a:cubicBezTo>
                    <a:cubicBezTo>
                      <a:pt x="17" y="70"/>
                      <a:pt x="8" y="58"/>
                      <a:pt x="8" y="46"/>
                    </a:cubicBezTo>
                    <a:cubicBezTo>
                      <a:pt x="8" y="25"/>
                      <a:pt x="32" y="7"/>
                      <a:pt x="62" y="7"/>
                    </a:cubicBezTo>
                    <a:cubicBezTo>
                      <a:pt x="91" y="7"/>
                      <a:pt x="115" y="25"/>
                      <a:pt x="115" y="46"/>
                    </a:cubicBezTo>
                    <a:cubicBezTo>
                      <a:pt x="115" y="67"/>
                      <a:pt x="91" y="84"/>
                      <a:pt x="62" y="84"/>
                    </a:cubicBezTo>
                    <a:close/>
                    <a:moveTo>
                      <a:pt x="62" y="84"/>
                    </a:moveTo>
                    <a:cubicBezTo>
                      <a:pt x="62" y="84"/>
                      <a:pt x="62" y="84"/>
                      <a:pt x="62" y="84"/>
                    </a:cubicBezTo>
                  </a:path>
                </a:pathLst>
              </a:custGeom>
              <a:grpFill/>
              <a:ln w="9525">
                <a:noFill/>
                <a:round/>
              </a:ln>
            </p:spPr>
            <p:txBody>
              <a:bodyPr vert="horz" wrap="square" lIns="68580" tIns="34290" rIns="68580" bIns="34290" numCol="1" anchor="t" anchorCtr="0" compatLnSpc="1"/>
              <a:lstStyle/>
              <a:p>
                <a:pPr>
                  <a:lnSpc>
                    <a:spcPct val="120000"/>
                  </a:lnSpc>
                </a:pPr>
                <a:endParaRPr lang="en-US" sz="1350">
                  <a:cs typeface="+mn-ea"/>
                  <a:sym typeface="+mn-lt"/>
                </a:endParaRPr>
              </a:p>
            </p:txBody>
          </p:sp>
        </p:grpSp>
      </p:grpSp>
      <p:sp>
        <p:nvSpPr>
          <p:cNvPr id="45" name="TextBox 44"/>
          <p:cNvSpPr txBox="1"/>
          <p:nvPr/>
        </p:nvSpPr>
        <p:spPr>
          <a:xfrm>
            <a:off x="3918169" y="889862"/>
            <a:ext cx="1261885" cy="453201"/>
          </a:xfrm>
          <a:prstGeom prst="rect">
            <a:avLst/>
          </a:prstGeom>
          <a:noFill/>
        </p:spPr>
        <p:txBody>
          <a:bodyPr wrap="none" rtlCol="0">
            <a:spAutoFit/>
          </a:bodyPr>
          <a:lstStyle/>
          <a:p>
            <a:pPr algn="ctr">
              <a:lnSpc>
                <a:spcPct val="120000"/>
              </a:lnSpc>
            </a:pPr>
            <a:r>
              <a:rPr lang="zh-CN" altLang="en-US" sz="2100" b="1">
                <a:solidFill>
                  <a:srgbClr val="232222"/>
                </a:solidFill>
                <a:cs typeface="+mn-ea"/>
                <a:sym typeface="+mn-lt"/>
              </a:rPr>
              <a:t>主要设计</a:t>
            </a:r>
            <a:endParaRPr lang="en-US" sz="2100" b="1">
              <a:solidFill>
                <a:srgbClr val="232222"/>
              </a:solidFill>
              <a:cs typeface="+mn-ea"/>
              <a:sym typeface="+mn-lt"/>
            </a:endParaRPr>
          </a:p>
        </p:txBody>
      </p:sp>
      <p:grpSp>
        <p:nvGrpSpPr>
          <p:cNvPr id="46" name="Group 45"/>
          <p:cNvGrpSpPr/>
          <p:nvPr/>
        </p:nvGrpSpPr>
        <p:grpSpPr>
          <a:xfrm flipH="1">
            <a:off x="4193318" y="1354790"/>
            <a:ext cx="647222" cy="37533"/>
            <a:chOff x="5012716" y="1129776"/>
            <a:chExt cx="3148718" cy="103072"/>
          </a:xfrm>
          <a:solidFill>
            <a:srgbClr val="7F1769"/>
          </a:solidFill>
        </p:grpSpPr>
        <p:sp>
          <p:nvSpPr>
            <p:cNvPr id="47" name="Rounded Rectangle 46"/>
            <p:cNvSpPr/>
            <p:nvPr/>
          </p:nvSpPr>
          <p:spPr>
            <a:xfrm>
              <a:off x="5012716" y="1129776"/>
              <a:ext cx="1623093" cy="103072"/>
            </a:xfrm>
            <a:prstGeom prst="roundRect">
              <a:avLst>
                <a:gd name="adj" fmla="val 50000"/>
              </a:avLst>
            </a:prstGeom>
            <a:grpFill/>
            <a:ln>
              <a:solidFill>
                <a:srgbClr val="7F1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50">
                <a:cs typeface="+mn-ea"/>
                <a:sym typeface="+mn-lt"/>
              </a:endParaRPr>
            </a:p>
          </p:txBody>
        </p:sp>
        <p:sp>
          <p:nvSpPr>
            <p:cNvPr id="48" name="Rounded Rectangle 47"/>
            <p:cNvSpPr/>
            <p:nvPr/>
          </p:nvSpPr>
          <p:spPr>
            <a:xfrm>
              <a:off x="6910165" y="1129776"/>
              <a:ext cx="660462" cy="103072"/>
            </a:xfrm>
            <a:prstGeom prst="roundRect">
              <a:avLst>
                <a:gd name="adj" fmla="val 50000"/>
              </a:avLst>
            </a:prstGeom>
            <a:grpFill/>
            <a:ln>
              <a:solidFill>
                <a:srgbClr val="7F1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50">
                <a:cs typeface="+mn-ea"/>
                <a:sym typeface="+mn-lt"/>
              </a:endParaRPr>
            </a:p>
          </p:txBody>
        </p:sp>
        <p:sp>
          <p:nvSpPr>
            <p:cNvPr id="49" name="Rounded Rectangle 48"/>
            <p:cNvSpPr/>
            <p:nvPr/>
          </p:nvSpPr>
          <p:spPr>
            <a:xfrm>
              <a:off x="7831205" y="1129776"/>
              <a:ext cx="330229" cy="103072"/>
            </a:xfrm>
            <a:prstGeom prst="roundRect">
              <a:avLst>
                <a:gd name="adj" fmla="val 50000"/>
              </a:avLst>
            </a:prstGeom>
            <a:grpFill/>
            <a:ln>
              <a:solidFill>
                <a:srgbClr val="7F1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50">
                <a:cs typeface="+mn-ea"/>
                <a:sym typeface="+mn-lt"/>
              </a:endParaRPr>
            </a:p>
          </p:txBody>
        </p:sp>
      </p:grpSp>
      <p:sp>
        <p:nvSpPr>
          <p:cNvPr id="50" name="TextBox 49"/>
          <p:cNvSpPr txBox="1"/>
          <p:nvPr/>
        </p:nvSpPr>
        <p:spPr>
          <a:xfrm>
            <a:off x="858167" y="1526422"/>
            <a:ext cx="7381888" cy="1547589"/>
          </a:xfrm>
          <a:prstGeom prst="rect">
            <a:avLst/>
          </a:prstGeom>
          <a:noFill/>
        </p:spPr>
        <p:txBody>
          <a:bodyPr wrap="square" lIns="82283" tIns="41141" rIns="82283" bIns="41141" rtlCol="0">
            <a:spAutoFit/>
          </a:bodyPr>
          <a:lstStyle/>
          <a:p>
            <a:pPr marL="171450" indent="-171450">
              <a:lnSpc>
                <a:spcPct val="120000"/>
              </a:lnSpc>
              <a:buFont typeface="Arial" panose="020B0604020202020204" pitchFamily="34" charset="0"/>
              <a:buChar char="•"/>
            </a:pPr>
            <a:r>
              <a:rPr lang="zh-CN" altLang="en-US" sz="1000">
                <a:cs typeface="+mn-ea"/>
                <a:sym typeface="+mn-lt"/>
              </a:rPr>
              <a:t>可视化页面制作中我们使用了标准的 </a:t>
            </a:r>
            <a:r>
              <a:rPr lang="en-US" altLang="zh-CN" sz="1000">
                <a:cs typeface="+mn-ea"/>
                <a:sym typeface="+mn-lt"/>
              </a:rPr>
              <a:t>HTML5 </a:t>
            </a:r>
            <a:r>
              <a:rPr lang="zh-CN" altLang="en-US" sz="1000">
                <a:cs typeface="+mn-ea"/>
                <a:sym typeface="+mn-lt"/>
              </a:rPr>
              <a:t>结构，并包含了一系列的 </a:t>
            </a:r>
            <a:r>
              <a:rPr lang="en-US" altLang="zh-CN" sz="1000">
                <a:cs typeface="+mn-ea"/>
                <a:sym typeface="+mn-lt"/>
              </a:rPr>
              <a:t>&lt;script&gt; </a:t>
            </a:r>
            <a:r>
              <a:rPr lang="zh-CN" altLang="en-US" sz="1000">
                <a:cs typeface="+mn-ea"/>
                <a:sym typeface="+mn-lt"/>
              </a:rPr>
              <a:t>和 </a:t>
            </a:r>
            <a:r>
              <a:rPr lang="en-US" altLang="zh-CN" sz="1000">
                <a:cs typeface="+mn-ea"/>
                <a:sym typeface="+mn-lt"/>
              </a:rPr>
              <a:t>&lt;link&gt; </a:t>
            </a:r>
            <a:r>
              <a:rPr lang="zh-CN" altLang="en-US" sz="1000">
                <a:cs typeface="+mn-ea"/>
                <a:sym typeface="+mn-lt"/>
              </a:rPr>
              <a:t>标签引入 </a:t>
            </a:r>
            <a:r>
              <a:rPr lang="en-US" altLang="zh-CN" sz="1000">
                <a:cs typeface="+mn-ea"/>
                <a:sym typeface="+mn-lt"/>
              </a:rPr>
              <a:t>JavaScript </a:t>
            </a:r>
            <a:r>
              <a:rPr lang="zh-CN" altLang="en-US" sz="1000">
                <a:cs typeface="+mn-ea"/>
                <a:sym typeface="+mn-lt"/>
              </a:rPr>
              <a:t>和 </a:t>
            </a:r>
            <a:r>
              <a:rPr lang="en-US" altLang="zh-CN" sz="1000">
                <a:cs typeface="+mn-ea"/>
                <a:sym typeface="+mn-lt"/>
              </a:rPr>
              <a:t>CSS </a:t>
            </a:r>
            <a:r>
              <a:rPr lang="zh-CN" altLang="en-US" sz="1000">
                <a:cs typeface="+mn-ea"/>
                <a:sym typeface="+mn-lt"/>
              </a:rPr>
              <a:t>文件。</a:t>
            </a:r>
          </a:p>
          <a:p>
            <a:pPr marL="171450" indent="-171450">
              <a:lnSpc>
                <a:spcPct val="120000"/>
              </a:lnSpc>
              <a:buFont typeface="Arial" panose="020B0604020202020204" pitchFamily="34" charset="0"/>
              <a:buChar char="•"/>
            </a:pPr>
            <a:endParaRPr lang="zh-CN" altLang="en-US" sz="1000">
              <a:cs typeface="+mn-ea"/>
              <a:sym typeface="+mn-lt"/>
            </a:endParaRPr>
          </a:p>
          <a:p>
            <a:pPr marL="171450" indent="-171450">
              <a:lnSpc>
                <a:spcPct val="120000"/>
              </a:lnSpc>
              <a:buFont typeface="Arial" panose="020B0604020202020204" pitchFamily="34" charset="0"/>
              <a:buChar char="•"/>
            </a:pPr>
            <a:r>
              <a:rPr lang="zh-CN" altLang="en-US" sz="1000">
                <a:cs typeface="+mn-ea"/>
                <a:sym typeface="+mn-lt"/>
              </a:rPr>
              <a:t>同时在页面中引入了多个 </a:t>
            </a:r>
            <a:r>
              <a:rPr lang="en-US" altLang="zh-CN" sz="1000">
                <a:cs typeface="+mn-ea"/>
                <a:sym typeface="+mn-lt"/>
              </a:rPr>
              <a:t>JavaScript </a:t>
            </a:r>
            <a:r>
              <a:rPr lang="zh-CN" altLang="en-US" sz="1000">
                <a:cs typeface="+mn-ea"/>
                <a:sym typeface="+mn-lt"/>
              </a:rPr>
              <a:t>文件，包括 </a:t>
            </a:r>
            <a:r>
              <a:rPr lang="en-US" altLang="zh-CN" sz="1000">
                <a:cs typeface="+mn-ea"/>
                <a:sym typeface="+mn-lt"/>
              </a:rPr>
              <a:t>jQuery </a:t>
            </a:r>
            <a:r>
              <a:rPr lang="zh-CN" altLang="en-US" sz="1000">
                <a:cs typeface="+mn-ea"/>
                <a:sym typeface="+mn-lt"/>
              </a:rPr>
              <a:t>库（</a:t>
            </a:r>
            <a:r>
              <a:rPr lang="en-US" altLang="zh-CN" sz="1000">
                <a:cs typeface="+mn-ea"/>
                <a:sym typeface="+mn-lt"/>
              </a:rPr>
              <a:t>jquery.js</a:t>
            </a:r>
            <a:r>
              <a:rPr lang="zh-CN" altLang="en-US" sz="1000">
                <a:cs typeface="+mn-ea"/>
                <a:sym typeface="+mn-lt"/>
              </a:rPr>
              <a:t>）、</a:t>
            </a:r>
            <a:r>
              <a:rPr lang="en-US" altLang="zh-CN" sz="1000" err="1">
                <a:cs typeface="+mn-ea"/>
                <a:sym typeface="+mn-lt"/>
              </a:rPr>
              <a:t>ECharts</a:t>
            </a:r>
            <a:r>
              <a:rPr lang="en-US" altLang="zh-CN" sz="1000">
                <a:cs typeface="+mn-ea"/>
                <a:sym typeface="+mn-lt"/>
              </a:rPr>
              <a:t> </a:t>
            </a:r>
            <a:r>
              <a:rPr lang="zh-CN" altLang="en-US" sz="1000">
                <a:cs typeface="+mn-ea"/>
                <a:sym typeface="+mn-lt"/>
              </a:rPr>
              <a:t>可视化库（</a:t>
            </a:r>
            <a:r>
              <a:rPr lang="en-US" altLang="zh-CN" sz="1000">
                <a:cs typeface="+mn-ea"/>
                <a:sym typeface="+mn-lt"/>
              </a:rPr>
              <a:t>echarts.min.js</a:t>
            </a:r>
            <a:r>
              <a:rPr lang="zh-CN" altLang="en-US" sz="1000">
                <a:cs typeface="+mn-ea"/>
                <a:sym typeface="+mn-lt"/>
              </a:rPr>
              <a:t>）、中国地图数据（</a:t>
            </a:r>
            <a:r>
              <a:rPr lang="en-US" altLang="zh-CN" sz="1000">
                <a:cs typeface="+mn-ea"/>
                <a:sym typeface="+mn-lt"/>
              </a:rPr>
              <a:t>china.js</a:t>
            </a:r>
            <a:r>
              <a:rPr lang="zh-CN" altLang="en-US" sz="1000">
                <a:cs typeface="+mn-ea"/>
                <a:sym typeface="+mn-lt"/>
              </a:rPr>
              <a:t>）、以及其他自定义的 </a:t>
            </a:r>
            <a:r>
              <a:rPr lang="en-US" altLang="zh-CN" sz="1000">
                <a:cs typeface="+mn-ea"/>
                <a:sym typeface="+mn-lt"/>
              </a:rPr>
              <a:t>JavaScript </a:t>
            </a:r>
            <a:r>
              <a:rPr lang="zh-CN" altLang="en-US" sz="1000">
                <a:cs typeface="+mn-ea"/>
                <a:sym typeface="+mn-lt"/>
              </a:rPr>
              <a:t>文件（</a:t>
            </a:r>
            <a:r>
              <a:rPr lang="en-US" altLang="zh-CN" sz="1000">
                <a:cs typeface="+mn-ea"/>
                <a:sym typeface="+mn-lt"/>
              </a:rPr>
              <a:t>center1.js, js.js, data.js, data3.js </a:t>
            </a:r>
            <a:r>
              <a:rPr lang="zh-CN" altLang="en-US" sz="1000">
                <a:cs typeface="+mn-ea"/>
                <a:sym typeface="+mn-lt"/>
              </a:rPr>
              <a:t>等）。</a:t>
            </a:r>
          </a:p>
          <a:p>
            <a:pPr marL="171450" indent="-171450">
              <a:lnSpc>
                <a:spcPct val="120000"/>
              </a:lnSpc>
              <a:buFont typeface="Arial" panose="020B0604020202020204" pitchFamily="34" charset="0"/>
              <a:buChar char="•"/>
            </a:pPr>
            <a:endParaRPr lang="zh-CN" altLang="en-US" sz="1000">
              <a:cs typeface="+mn-ea"/>
              <a:sym typeface="+mn-lt"/>
            </a:endParaRPr>
          </a:p>
          <a:p>
            <a:pPr marL="171450" indent="-171450">
              <a:lnSpc>
                <a:spcPct val="120000"/>
              </a:lnSpc>
              <a:buFont typeface="Arial" panose="020B0604020202020204" pitchFamily="34" charset="0"/>
              <a:buChar char="•"/>
            </a:pPr>
            <a:r>
              <a:rPr lang="zh-CN" altLang="en-US" sz="1000">
                <a:cs typeface="+mn-ea"/>
                <a:sym typeface="+mn-lt"/>
              </a:rPr>
              <a:t>我们也使用了 </a:t>
            </a:r>
            <a:r>
              <a:rPr lang="en-US" altLang="zh-CN" sz="1000">
                <a:cs typeface="+mn-ea"/>
                <a:sym typeface="+mn-lt"/>
              </a:rPr>
              <a:t>JavaScript </a:t>
            </a:r>
            <a:r>
              <a:rPr lang="zh-CN" altLang="en-US" sz="1000">
                <a:cs typeface="+mn-ea"/>
                <a:sym typeface="+mn-lt"/>
              </a:rPr>
              <a:t>来实现交互功能，比如根据选择的省份在图表中显示相应的数据，根据点击菜单显示不同的图表图层等。</a:t>
            </a:r>
          </a:p>
          <a:p>
            <a:pPr>
              <a:lnSpc>
                <a:spcPct val="120000"/>
              </a:lnSpc>
            </a:pPr>
            <a:endParaRPr lang="zh-CN" altLang="en-US" sz="1000">
              <a:cs typeface="+mn-ea"/>
              <a:sym typeface="+mn-lt"/>
            </a:endParaRPr>
          </a:p>
          <a:p>
            <a:pPr marL="171450" indent="-171450">
              <a:lnSpc>
                <a:spcPct val="120000"/>
              </a:lnSpc>
              <a:buFont typeface="Arial" panose="020B0604020202020204" pitchFamily="34" charset="0"/>
              <a:buChar char="•"/>
            </a:pPr>
            <a:r>
              <a:rPr lang="zh-CN" altLang="en-US" sz="1000">
                <a:cs typeface="+mn-ea"/>
                <a:sym typeface="+mn-lt"/>
              </a:rPr>
              <a:t>同时使用 </a:t>
            </a:r>
            <a:r>
              <a:rPr lang="en-US" altLang="zh-CN" sz="1000">
                <a:cs typeface="+mn-ea"/>
                <a:sym typeface="+mn-lt"/>
              </a:rPr>
              <a:t>CSS </a:t>
            </a:r>
            <a:r>
              <a:rPr lang="zh-CN" altLang="en-US" sz="1000">
                <a:cs typeface="+mn-ea"/>
                <a:sym typeface="+mn-lt"/>
              </a:rPr>
              <a:t>来设置样式和布局，并使用了 </a:t>
            </a:r>
            <a:r>
              <a:rPr lang="en-US" altLang="zh-CN" sz="1000">
                <a:cs typeface="+mn-ea"/>
                <a:sym typeface="+mn-lt"/>
              </a:rPr>
              <a:t>JavaScript </a:t>
            </a:r>
            <a:r>
              <a:rPr lang="zh-CN" altLang="en-US" sz="1000">
                <a:cs typeface="+mn-ea"/>
                <a:sym typeface="+mn-lt"/>
              </a:rPr>
              <a:t>相关库来实现滚动列表的滚动效果。</a:t>
            </a:r>
            <a:endParaRPr lang="en-US" sz="1000">
              <a:cs typeface="+mn-ea"/>
              <a:sym typeface="+mn-lt"/>
            </a:endParaRPr>
          </a:p>
        </p:txBody>
      </p:sp>
      <p:grpSp>
        <p:nvGrpSpPr>
          <p:cNvPr id="54" name="组合 53"/>
          <p:cNvGrpSpPr/>
          <p:nvPr/>
        </p:nvGrpSpPr>
        <p:grpSpPr>
          <a:xfrm>
            <a:off x="0" y="152737"/>
            <a:ext cx="2791275" cy="435504"/>
            <a:chOff x="0" y="245553"/>
            <a:chExt cx="3721704" cy="580672"/>
          </a:xfrm>
        </p:grpSpPr>
        <p:sp>
          <p:nvSpPr>
            <p:cNvPr id="55" name="文本框 25"/>
            <p:cNvSpPr txBox="1"/>
            <p:nvPr/>
          </p:nvSpPr>
          <p:spPr>
            <a:xfrm>
              <a:off x="722589" y="245553"/>
              <a:ext cx="2999115" cy="580672"/>
            </a:xfrm>
            <a:prstGeom prst="rect">
              <a:avLst/>
            </a:prstGeom>
            <a:noFill/>
          </p:spPr>
          <p:txBody>
            <a:bodyPr wrap="none" rtlCol="0">
              <a:spAutoFit/>
              <a:scene3d>
                <a:camera prst="orthographicFront"/>
                <a:lightRig rig="threePt" dir="t"/>
              </a:scene3d>
              <a:sp3d contourW="12700"/>
            </a:bodyPr>
            <a:lstStyle/>
            <a:p>
              <a:pPr>
                <a:lnSpc>
                  <a:spcPct val="120000"/>
                </a:lnSpc>
                <a:buClr>
                  <a:schemeClr val="accent1">
                    <a:lumMod val="75000"/>
                  </a:schemeClr>
                </a:buClr>
                <a:buSzPct val="145000"/>
                <a:buFont typeface="Arial" panose="020B0604020202020204"/>
              </a:pPr>
              <a:r>
                <a:rPr lang="zh-CN" altLang="en-US" sz="2000" b="1" spc="300">
                  <a:ea typeface="思源黑体 CN Medium" panose="020B0600000000000000" pitchFamily="34" charset="-122"/>
                  <a:cs typeface="+mn-ea"/>
                  <a:sym typeface="+mn-lt"/>
                </a:rPr>
                <a:t>可视化页面设计</a:t>
              </a:r>
            </a:p>
          </p:txBody>
        </p:sp>
        <p:sp>
          <p:nvSpPr>
            <p:cNvPr id="56" name="矩形 55"/>
            <p:cNvSpPr/>
            <p:nvPr/>
          </p:nvSpPr>
          <p:spPr>
            <a:xfrm>
              <a:off x="0" y="298003"/>
              <a:ext cx="700730" cy="445189"/>
            </a:xfrm>
            <a:prstGeom prst="rect">
              <a:avLst/>
            </a:prstGeom>
            <a:solidFill>
              <a:srgbClr val="7F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 name="组合 5"/>
          <p:cNvGrpSpPr/>
          <p:nvPr/>
        </p:nvGrpSpPr>
        <p:grpSpPr>
          <a:xfrm>
            <a:off x="894080" y="987901"/>
            <a:ext cx="7841784" cy="2559885"/>
            <a:chOff x="261" y="1464"/>
            <a:chExt cx="12350" cy="4031"/>
          </a:xfrm>
        </p:grpSpPr>
        <p:grpSp>
          <p:nvGrpSpPr>
            <p:cNvPr id="123" name="组合 10"/>
            <p:cNvGrpSpPr/>
            <p:nvPr/>
          </p:nvGrpSpPr>
          <p:grpSpPr>
            <a:xfrm>
              <a:off x="261" y="1464"/>
              <a:ext cx="12350" cy="4031"/>
              <a:chOff x="2431" y="2145"/>
              <a:chExt cx="16464" cy="5376"/>
            </a:xfrm>
          </p:grpSpPr>
          <p:sp>
            <p:nvSpPr>
              <p:cNvPr id="1048853" name="矩形 11"/>
              <p:cNvSpPr/>
              <p:nvPr/>
            </p:nvSpPr>
            <p:spPr>
              <a:xfrm>
                <a:off x="5218" y="2145"/>
                <a:ext cx="12664" cy="835"/>
              </a:xfrm>
              <a:prstGeom prst="rect">
                <a:avLst/>
              </a:prstGeom>
            </p:spPr>
            <p:txBody>
              <a:bodyPr wrap="square">
                <a:spAutoFit/>
              </a:bodyPr>
              <a:lstStyle/>
              <a:p>
                <a:pPr indent="306070" algn="just">
                  <a:lnSpc>
                    <a:spcPct val="150000"/>
                  </a:lnSpc>
                </a:pPr>
                <a:endParaRPr lang="zh-CN" altLang="en-US" sz="1500" b="1" kern="100">
                  <a:latin typeface="微软雅黑" panose="020B0503020204020204" pitchFamily="34" charset="-122"/>
                  <a:ea typeface="微软雅黑" panose="020B0503020204020204" pitchFamily="34" charset="-122"/>
                </a:endParaRPr>
              </a:p>
            </p:txBody>
          </p:sp>
          <p:sp>
            <p:nvSpPr>
              <p:cNvPr id="1048854" name="矩形 15"/>
              <p:cNvSpPr/>
              <p:nvPr/>
            </p:nvSpPr>
            <p:spPr>
              <a:xfrm>
                <a:off x="9188" y="5571"/>
                <a:ext cx="491" cy="619"/>
              </a:xfrm>
              <a:prstGeom prst="rect">
                <a:avLst/>
              </a:prstGeom>
            </p:spPr>
            <p:txBody>
              <a:bodyPr wrap="none">
                <a:spAutoFit/>
              </a:bodyPr>
              <a:lstStyle/>
              <a:p>
                <a:pPr indent="304800" algn="just">
                  <a:lnSpc>
                    <a:spcPct val="150000"/>
                  </a:lnSpc>
                </a:pPr>
                <a:r>
                  <a:rPr lang="zh-CN" altLang="en-US" sz="1350" kern="100">
                    <a:latin typeface="微软雅黑" panose="020B0503020204020204" pitchFamily="34" charset="-122"/>
                    <a:ea typeface="微软雅黑" panose="020B0503020204020204" pitchFamily="34" charset="-122"/>
                  </a:rPr>
                  <a:t> </a:t>
                </a:r>
              </a:p>
            </p:txBody>
          </p:sp>
          <p:sp>
            <p:nvSpPr>
              <p:cNvPr id="1048855" name="矩形 16"/>
              <p:cNvSpPr/>
              <p:nvPr/>
            </p:nvSpPr>
            <p:spPr>
              <a:xfrm>
                <a:off x="5939" y="4026"/>
                <a:ext cx="11803" cy="835"/>
              </a:xfrm>
              <a:prstGeom prst="rect">
                <a:avLst/>
              </a:prstGeom>
            </p:spPr>
            <p:txBody>
              <a:bodyPr wrap="square">
                <a:spAutoFit/>
              </a:bodyPr>
              <a:lstStyle/>
              <a:p>
                <a:pPr algn="just">
                  <a:lnSpc>
                    <a:spcPct val="150000"/>
                  </a:lnSpc>
                </a:pPr>
                <a:r>
                  <a:rPr lang="en-US" altLang="zh-CN" sz="1500" b="1" kern="100">
                    <a:latin typeface="微软雅黑" panose="020B0503020204020204" pitchFamily="34" charset="-122"/>
                    <a:ea typeface="微软雅黑" panose="020B0503020204020204" pitchFamily="34" charset="-122"/>
                  </a:rPr>
                  <a:t>JavaScript</a:t>
                </a:r>
                <a:r>
                  <a:rPr lang="zh-CN" altLang="en-US" sz="1500" b="1" kern="100">
                    <a:latin typeface="微软雅黑" panose="020B0503020204020204" pitchFamily="34" charset="-122"/>
                    <a:ea typeface="微软雅黑" panose="020B0503020204020204" pitchFamily="34" charset="-122"/>
                  </a:rPr>
                  <a:t>：创建交互式和动态的数据可视化图表和图形的过程</a:t>
                </a:r>
              </a:p>
            </p:txBody>
          </p:sp>
          <p:sp>
            <p:nvSpPr>
              <p:cNvPr id="1048856" name="矩形 17"/>
              <p:cNvSpPr/>
              <p:nvPr/>
            </p:nvSpPr>
            <p:spPr>
              <a:xfrm>
                <a:off x="5974" y="5907"/>
                <a:ext cx="11836" cy="835"/>
              </a:xfrm>
              <a:prstGeom prst="rect">
                <a:avLst/>
              </a:prstGeom>
            </p:spPr>
            <p:txBody>
              <a:bodyPr wrap="square">
                <a:spAutoFit/>
              </a:bodyPr>
              <a:lstStyle/>
              <a:p>
                <a:pPr algn="just">
                  <a:lnSpc>
                    <a:spcPct val="150000"/>
                  </a:lnSpc>
                </a:pPr>
                <a:r>
                  <a:rPr lang="en-US" altLang="zh-CN" sz="1500" b="1" kern="100">
                    <a:latin typeface="微软雅黑" panose="020B0503020204020204" pitchFamily="34" charset="-122"/>
                    <a:ea typeface="微软雅黑" panose="020B0503020204020204" pitchFamily="34" charset="-122"/>
                  </a:rPr>
                  <a:t>HTML5 Canvas</a:t>
                </a:r>
                <a:r>
                  <a:rPr lang="zh-CN" altLang="en-US" sz="1500" b="1" kern="100">
                    <a:latin typeface="微软雅黑" panose="020B0503020204020204" pitchFamily="34" charset="-122"/>
                    <a:ea typeface="微软雅黑" panose="020B0503020204020204" pitchFamily="34" charset="-122"/>
                  </a:rPr>
                  <a:t>：用于绘制图形的标准化方法</a:t>
                </a:r>
              </a:p>
            </p:txBody>
          </p:sp>
          <p:sp>
            <p:nvSpPr>
              <p:cNvPr id="1048857" name="矩形 19"/>
              <p:cNvSpPr/>
              <p:nvPr/>
            </p:nvSpPr>
            <p:spPr>
              <a:xfrm>
                <a:off x="5762" y="3075"/>
                <a:ext cx="12118" cy="771"/>
              </a:xfrm>
              <a:prstGeom prst="rect">
                <a:avLst/>
              </a:prstGeom>
            </p:spPr>
            <p:txBody>
              <a:bodyPr wrap="square">
                <a:spAutoFit/>
              </a:bodyPr>
              <a:lstStyle/>
              <a:p>
                <a:pPr marL="285750" indent="-285750" algn="just">
                  <a:lnSpc>
                    <a:spcPct val="150000"/>
                  </a:lnSpc>
                  <a:buFont typeface="Wingdings" panose="05000000000000000000" pitchFamily="2" charset="2"/>
                  <a:buChar char="p"/>
                </a:pPr>
                <a:r>
                  <a:rPr lang="zh-CN" altLang="en-US" sz="135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应用方向：可视化展现处理后的数据</a:t>
                </a:r>
              </a:p>
            </p:txBody>
          </p:sp>
          <p:sp>
            <p:nvSpPr>
              <p:cNvPr id="1048858" name="矩形 20"/>
              <p:cNvSpPr/>
              <p:nvPr/>
            </p:nvSpPr>
            <p:spPr>
              <a:xfrm>
                <a:off x="5797" y="6750"/>
                <a:ext cx="12081" cy="771"/>
              </a:xfrm>
              <a:prstGeom prst="rect">
                <a:avLst/>
              </a:prstGeom>
            </p:spPr>
            <p:txBody>
              <a:bodyPr wrap="square">
                <a:spAutoFit/>
              </a:bodyPr>
              <a:lstStyle/>
              <a:p>
                <a:pPr marL="285750" indent="-285750" algn="just">
                  <a:lnSpc>
                    <a:spcPct val="150000"/>
                  </a:lnSpc>
                  <a:buFont typeface="Wingdings" panose="05000000000000000000" pitchFamily="2" charset="2"/>
                  <a:buChar char="p"/>
                </a:pPr>
                <a:r>
                  <a:rPr lang="zh-CN" altLang="en-US" sz="135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应用方向：通过 </a:t>
                </a:r>
                <a:r>
                  <a:rPr lang="en-US" altLang="zh-CN" sz="135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JavaScript </a:t>
                </a:r>
                <a:r>
                  <a:rPr lang="zh-CN" altLang="en-US" sz="135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在 </a:t>
                </a:r>
                <a:r>
                  <a:rPr lang="en-US" altLang="zh-CN" sz="135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Canvas </a:t>
                </a:r>
                <a:r>
                  <a:rPr lang="zh-CN" altLang="en-US" sz="135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上绘制图表、图形和动画效果</a:t>
                </a:r>
                <a:endParaRPr lang="zh-CN" altLang="en-US" sz="135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859" name="矩形 21"/>
              <p:cNvSpPr/>
              <p:nvPr/>
            </p:nvSpPr>
            <p:spPr>
              <a:xfrm>
                <a:off x="5799" y="4826"/>
                <a:ext cx="13096" cy="771"/>
              </a:xfrm>
              <a:prstGeom prst="rect">
                <a:avLst/>
              </a:prstGeom>
            </p:spPr>
            <p:txBody>
              <a:bodyPr wrap="square">
                <a:spAutoFit/>
              </a:bodyPr>
              <a:lstStyle/>
              <a:p>
                <a:pPr marL="285750" indent="-285750" algn="just">
                  <a:lnSpc>
                    <a:spcPct val="150000"/>
                  </a:lnSpc>
                  <a:buFont typeface="Wingdings" panose="05000000000000000000" pitchFamily="2" charset="2"/>
                  <a:buChar char="p"/>
                </a:pPr>
                <a:r>
                  <a:rPr lang="zh-CN" altLang="en-US" sz="135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应用方向：实现前端页面交互</a:t>
                </a:r>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860" name="任意多边形 99"/>
              <p:cNvSpPr/>
              <p:nvPr/>
            </p:nvSpPr>
            <p:spPr>
              <a:xfrm>
                <a:off x="2431" y="4041"/>
                <a:ext cx="3331" cy="929"/>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r>
                  <a:rPr lang="zh-CN" altLang="en-US" sz="15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关键技术</a:t>
                </a:r>
                <a:r>
                  <a:rPr lang="en-US" altLang="zh-CN" sz="15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a:t>
                </a:r>
                <a:endParaRPr lang="en-US" sz="15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048861" name="任意多边形 99"/>
            <p:cNvSpPr/>
            <p:nvPr/>
          </p:nvSpPr>
          <p:spPr>
            <a:xfrm>
              <a:off x="262" y="1465"/>
              <a:ext cx="2496" cy="697"/>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r>
                <a:rPr lang="zh-CN" altLang="en-US" sz="15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关键技术</a:t>
              </a:r>
              <a:r>
                <a:rPr lang="en-US" altLang="zh-CN" sz="15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a:t>
              </a:r>
            </a:p>
          </p:txBody>
        </p:sp>
        <p:sp>
          <p:nvSpPr>
            <p:cNvPr id="1048862" name="任意多边形 99"/>
            <p:cNvSpPr/>
            <p:nvPr/>
          </p:nvSpPr>
          <p:spPr>
            <a:xfrm>
              <a:off x="338" y="4310"/>
              <a:ext cx="2527" cy="697"/>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r>
                <a:rPr lang="zh-CN" altLang="en-US" sz="15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关键技术</a:t>
              </a:r>
              <a:r>
                <a:rPr lang="en-US" altLang="zh-CN" sz="15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a:t>
              </a:r>
            </a:p>
          </p:txBody>
        </p:sp>
      </p:grpSp>
      <p:sp>
        <p:nvSpPr>
          <p:cNvPr id="1048863" name="文本框 46"/>
          <p:cNvSpPr txBox="1"/>
          <p:nvPr/>
        </p:nvSpPr>
        <p:spPr>
          <a:xfrm>
            <a:off x="337820" y="195580"/>
            <a:ext cx="3186430" cy="460375"/>
          </a:xfrm>
          <a:prstGeom prst="rect">
            <a:avLst/>
          </a:prstGeom>
          <a:noFill/>
        </p:spPr>
        <p:txBody>
          <a:bodyPr wrap="square" rtlCol="0">
            <a:spAutoFit/>
          </a:bodyPr>
          <a:lstStyle/>
          <a:p>
            <a:r>
              <a:rPr 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4.1 </a:t>
            </a:r>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主要技术</a:t>
            </a:r>
            <a:endParaRPr lang="zh-CN" altLang="en-US"/>
          </a:p>
        </p:txBody>
      </p:sp>
      <p:cxnSp>
        <p:nvCxnSpPr>
          <p:cNvPr id="3145780" name="直接连接符 74"/>
          <p:cNvCxnSpPr/>
          <p:nvPr/>
        </p:nvCxnSpPr>
        <p:spPr>
          <a:xfrm>
            <a:off x="-3537" y="666295"/>
            <a:ext cx="3171825" cy="50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矩形 17"/>
          <p:cNvSpPr/>
          <p:nvPr>
            <p:custDataLst>
              <p:tags r:id="rId1"/>
            </p:custDataLst>
          </p:nvPr>
        </p:nvSpPr>
        <p:spPr>
          <a:xfrm>
            <a:off x="2548450" y="3675451"/>
            <a:ext cx="5637016" cy="397801"/>
          </a:xfrm>
          <a:prstGeom prst="rect">
            <a:avLst/>
          </a:prstGeom>
        </p:spPr>
        <p:txBody>
          <a:bodyPr wrap="square">
            <a:spAutoFit/>
          </a:bodyPr>
          <a:lstStyle/>
          <a:p>
            <a:pPr algn="just">
              <a:lnSpc>
                <a:spcPct val="150000"/>
              </a:lnSpc>
            </a:pPr>
            <a:r>
              <a:rPr lang="en-US" altLang="zh-CN" sz="1500" b="1" kern="100">
                <a:latin typeface="微软雅黑" panose="020B0503020204020204" pitchFamily="34" charset="-122"/>
                <a:ea typeface="微软雅黑" panose="020B0503020204020204" pitchFamily="34" charset="-122"/>
              </a:rPr>
              <a:t>CSS </a:t>
            </a:r>
            <a:r>
              <a:rPr lang="zh-CN" altLang="en-US" sz="1500" b="1" kern="100">
                <a:latin typeface="微软雅黑" panose="020B0503020204020204" pitchFamily="34" charset="-122"/>
                <a:ea typeface="微软雅黑" panose="020B0503020204020204" pitchFamily="34" charset="-122"/>
              </a:rPr>
              <a:t>：用于样式化 </a:t>
            </a:r>
            <a:r>
              <a:rPr lang="en-US" altLang="zh-CN" sz="1500" b="1" kern="100">
                <a:latin typeface="微软雅黑" panose="020B0503020204020204" pitchFamily="34" charset="-122"/>
                <a:ea typeface="微软雅黑" panose="020B0503020204020204" pitchFamily="34" charset="-122"/>
              </a:rPr>
              <a:t>HTML </a:t>
            </a:r>
            <a:r>
              <a:rPr lang="zh-CN" altLang="en-US" sz="1500" b="1" kern="100">
                <a:latin typeface="微软雅黑" panose="020B0503020204020204" pitchFamily="34" charset="-122"/>
                <a:ea typeface="微软雅黑" panose="020B0503020204020204" pitchFamily="34" charset="-122"/>
              </a:rPr>
              <a:t>页面</a:t>
            </a:r>
          </a:p>
        </p:txBody>
      </p:sp>
      <p:sp>
        <p:nvSpPr>
          <p:cNvPr id="2" name="矩形 20"/>
          <p:cNvSpPr/>
          <p:nvPr>
            <p:custDataLst>
              <p:tags r:id="rId2"/>
            </p:custDataLst>
          </p:nvPr>
        </p:nvSpPr>
        <p:spPr>
          <a:xfrm>
            <a:off x="2479392" y="4076912"/>
            <a:ext cx="5753700" cy="367280"/>
          </a:xfrm>
          <a:prstGeom prst="rect">
            <a:avLst/>
          </a:prstGeom>
        </p:spPr>
        <p:txBody>
          <a:bodyPr wrap="square">
            <a:spAutoFit/>
          </a:bodyPr>
          <a:lstStyle/>
          <a:p>
            <a:pPr marL="285750" indent="-285750" algn="just">
              <a:lnSpc>
                <a:spcPct val="150000"/>
              </a:lnSpc>
              <a:buFont typeface="Wingdings" panose="05000000000000000000" pitchFamily="2" charset="2"/>
              <a:buChar char="p"/>
            </a:pPr>
            <a:r>
              <a:rPr lang="zh-CN" altLang="en-US" sz="135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应用方向：实现页面的布局、颜色、字体等视觉效果</a:t>
            </a:r>
          </a:p>
        </p:txBody>
      </p:sp>
      <p:sp>
        <p:nvSpPr>
          <p:cNvPr id="3" name="任意多边形 99"/>
          <p:cNvSpPr/>
          <p:nvPr>
            <p:custDataLst>
              <p:tags r:id="rId3"/>
            </p:custDataLst>
          </p:nvPr>
        </p:nvSpPr>
        <p:spPr>
          <a:xfrm>
            <a:off x="910589" y="3690462"/>
            <a:ext cx="1604610" cy="442595"/>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r>
              <a:rPr lang="zh-CN" altLang="en-US" sz="15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关键技术</a:t>
            </a:r>
            <a:r>
              <a:rPr lang="en-US" altLang="zh-CN" sz="15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4</a:t>
            </a:r>
          </a:p>
        </p:txBody>
      </p:sp>
      <p:sp>
        <p:nvSpPr>
          <p:cNvPr id="6" name="文本框 5"/>
          <p:cNvSpPr txBox="1"/>
          <p:nvPr/>
        </p:nvSpPr>
        <p:spPr>
          <a:xfrm>
            <a:off x="2547522" y="1078653"/>
            <a:ext cx="4576618" cy="338554"/>
          </a:xfrm>
          <a:prstGeom prst="rect">
            <a:avLst/>
          </a:prstGeom>
          <a:noFill/>
        </p:spPr>
        <p:txBody>
          <a:bodyPr wrap="square">
            <a:spAutoFit/>
          </a:bodyPr>
          <a:lstStyle/>
          <a:p>
            <a:r>
              <a:rPr lang="en-US" altLang="zh-CN" sz="1600" b="1" i="0" err="1">
                <a:effectLst/>
                <a:latin typeface="+mj-ea"/>
                <a:ea typeface="+mj-ea"/>
              </a:rPr>
              <a:t>Echarts</a:t>
            </a:r>
            <a:r>
              <a:rPr lang="zh-CN" altLang="en-US" sz="1600" b="1" i="0">
                <a:effectLst/>
                <a:latin typeface="+mj-ea"/>
                <a:ea typeface="+mj-ea"/>
              </a:rPr>
              <a:t>：用于创建交互式的图表和地图</a:t>
            </a:r>
            <a:endParaRPr lang="zh-CN" altLang="en-US" sz="160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任意多边形: 形状 49"/>
          <p:cNvSpPr/>
          <p:nvPr/>
        </p:nvSpPr>
        <p:spPr>
          <a:xfrm>
            <a:off x="-13487" y="0"/>
            <a:ext cx="5762534" cy="5143500"/>
          </a:xfrm>
          <a:custGeom>
            <a:avLst/>
            <a:gdLst>
              <a:gd name="connsiteX0" fmla="*/ 0 w 5762534"/>
              <a:gd name="connsiteY0" fmla="*/ 0 h 5143500"/>
              <a:gd name="connsiteX1" fmla="*/ 3533084 w 5762534"/>
              <a:gd name="connsiteY1" fmla="*/ 0 h 5143500"/>
              <a:gd name="connsiteX2" fmla="*/ 5762534 w 5762534"/>
              <a:gd name="connsiteY2" fmla="*/ 5143500 h 5143500"/>
              <a:gd name="connsiteX3" fmla="*/ 0 w 5762534"/>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5762534" h="5143500">
                <a:moveTo>
                  <a:pt x="0" y="0"/>
                </a:moveTo>
                <a:lnTo>
                  <a:pt x="3533084" y="0"/>
                </a:lnTo>
                <a:lnTo>
                  <a:pt x="5762534" y="5143500"/>
                </a:lnTo>
                <a:lnTo>
                  <a:pt x="0" y="51435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
        <p:nvSpPr>
          <p:cNvPr id="1048601" name="矩形 92"/>
          <p:cNvSpPr/>
          <p:nvPr/>
        </p:nvSpPr>
        <p:spPr>
          <a:xfrm>
            <a:off x="282956" y="749128"/>
            <a:ext cx="8576818" cy="36452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grpSp>
        <p:nvGrpSpPr>
          <p:cNvPr id="51" name="组合 1"/>
          <p:cNvGrpSpPr/>
          <p:nvPr/>
        </p:nvGrpSpPr>
        <p:grpSpPr>
          <a:xfrm>
            <a:off x="3576955" y="1246980"/>
            <a:ext cx="1637030" cy="1527378"/>
            <a:chOff x="5605" y="1959"/>
            <a:chExt cx="2578" cy="2490"/>
          </a:xfrm>
        </p:grpSpPr>
        <p:sp>
          <p:nvSpPr>
            <p:cNvPr id="1048602" name="文本框 5"/>
            <p:cNvSpPr txBox="1">
              <a:spLocks noChangeArrowheads="1"/>
            </p:cNvSpPr>
            <p:nvPr/>
          </p:nvSpPr>
          <p:spPr bwMode="auto">
            <a:xfrm>
              <a:off x="7061" y="3528"/>
              <a:ext cx="291" cy="921"/>
            </a:xfrm>
            <a:prstGeom prst="rect">
              <a:avLst/>
            </a:prstGeom>
            <a:noFill/>
            <a:ln>
              <a:noFill/>
            </a:ln>
          </p:spPr>
          <p:txBody>
            <a:bodyPr wrap="none" lIns="91440" tIns="45720" rIns="91440" bIns="45720" anchor="t">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R="0" lvl="0" indent="0" algn="ctr" defTabSz="685800" fontAlgn="base">
                <a:lnSpc>
                  <a:spcPct val="100000"/>
                </a:lnSpc>
                <a:spcBef>
                  <a:spcPct val="0"/>
                </a:spcBef>
                <a:spcAft>
                  <a:spcPct val="0"/>
                </a:spcAft>
                <a:buClrTx/>
                <a:buSzTx/>
                <a:buFontTx/>
                <a:buNone/>
              </a:pPr>
              <a:endParaRPr lang="zh-CN" altLang="en-US" sz="3200" b="1">
                <a:solidFill>
                  <a:schemeClr val="accent1"/>
                </a:solidFill>
                <a:latin typeface="微软雅黑" panose="020B0503020204020204" pitchFamily="34" charset="-122"/>
                <a:ea typeface="微软雅黑" panose="020B0503020204020204" pitchFamily="34" charset="-122"/>
              </a:endParaRPr>
            </a:p>
          </p:txBody>
        </p:sp>
        <p:cxnSp>
          <p:nvCxnSpPr>
            <p:cNvPr id="3145729" name="直接连接符 98"/>
            <p:cNvCxnSpPr/>
            <p:nvPr/>
          </p:nvCxnSpPr>
          <p:spPr>
            <a:xfrm>
              <a:off x="7029" y="4440"/>
              <a:ext cx="3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48603" name="矩形: 圆角 1"/>
            <p:cNvSpPr/>
            <p:nvPr/>
          </p:nvSpPr>
          <p:spPr>
            <a:xfrm>
              <a:off x="5605" y="1959"/>
              <a:ext cx="2578" cy="800"/>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85800" rtl="0" eaLnBrk="1" fontAlgn="auto" latinLnBrk="0" hangingPunct="1">
                <a:lnSpc>
                  <a:spcPct val="100000"/>
                </a:lnSpc>
                <a:spcBef>
                  <a:spcPts val="0"/>
                </a:spcBef>
                <a:spcAft>
                  <a:spcPts val="0"/>
                </a:spcAft>
                <a:buClrTx/>
                <a:buSzTx/>
                <a:buFontTx/>
                <a:buNone/>
              </a:pPr>
              <a:r>
                <a:rPr lang="en-US" altLang="zh-CN" sz="2400" dirty="0" err="1">
                  <a:latin typeface="Arial" panose="020B0604020202020204"/>
                  <a:ea typeface="微软雅黑 Light" panose="020B0502040204020203" charset="-122"/>
                  <a:cs typeface="Arial" panose="020B0604020202020204"/>
                </a:rPr>
                <a:t>背景介绍</a:t>
              </a:r>
              <a:endParaRPr lang="en-US" altLang="zh-CN" sz="2400" b="0" i="0" u="none" strike="noStrike" kern="1200" cap="none" spc="0" normalizeH="0" baseline="0" noProof="0" dirty="0">
                <a:ln>
                  <a:noFill/>
                </a:ln>
                <a:effectLst/>
                <a:uLnTx/>
                <a:uFillTx/>
                <a:latin typeface="Arial" panose="020B0604020202020204"/>
                <a:ea typeface="微软雅黑 Light" panose="020B0502040204020203" charset="-122"/>
                <a:cs typeface="Arial" panose="020B0604020202020204"/>
              </a:endParaRPr>
            </a:p>
          </p:txBody>
        </p:sp>
      </p:grpSp>
      <p:pic>
        <p:nvPicPr>
          <p:cNvPr id="2097153" name="图片 4"/>
          <p:cNvPicPr>
            <a:picLocks noChangeAspect="1"/>
          </p:cNvPicPr>
          <p:nvPr/>
        </p:nvPicPr>
        <p:blipFill>
          <a:blip r:embed="rId2" cstate="print"/>
          <a:stretch>
            <a:fillRect/>
          </a:stretch>
        </p:blipFill>
        <p:spPr>
          <a:xfrm>
            <a:off x="396314" y="851091"/>
            <a:ext cx="1654810" cy="601345"/>
          </a:xfrm>
          <a:prstGeom prst="rect">
            <a:avLst/>
          </a:prstGeom>
        </p:spPr>
      </p:pic>
      <p:sp>
        <p:nvSpPr>
          <p:cNvPr id="2" name="文本框 1"/>
          <p:cNvSpPr txBox="1"/>
          <p:nvPr/>
        </p:nvSpPr>
        <p:spPr>
          <a:xfrm>
            <a:off x="1098611" y="1872633"/>
            <a:ext cx="6760900"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just"/>
            <a:r>
              <a:rPr lang="zh-CN" b="1">
                <a:solidFill>
                  <a:schemeClr val="accent6">
                    <a:lumMod val="50000"/>
                    <a:lumOff val="50000"/>
                  </a:schemeClr>
                </a:solidFill>
                <a:latin typeface="宋体" panose="02010600030101010101" pitchFamily="2" charset="-122"/>
                <a:ea typeface="宋体" panose="02010600030101010101" pitchFamily="2" charset="-122"/>
              </a:rPr>
              <a:t> </a:t>
            </a:r>
            <a:r>
              <a:rPr lang="zh-CN" altLang="en-US" b="1">
                <a:solidFill>
                  <a:schemeClr val="accent6">
                    <a:lumMod val="50000"/>
                    <a:lumOff val="50000"/>
                  </a:schemeClr>
                </a:solidFill>
                <a:latin typeface="宋体" panose="02010600030101010101" pitchFamily="2" charset="-122"/>
                <a:ea typeface="宋体" panose="02010600030101010101" pitchFamily="2" charset="-122"/>
              </a:rPr>
              <a:t> </a:t>
            </a:r>
            <a:r>
              <a:rPr lang="zh-CN" b="1">
                <a:solidFill>
                  <a:schemeClr val="accent6">
                    <a:lumMod val="50000"/>
                    <a:lumOff val="50000"/>
                  </a:schemeClr>
                </a:solidFill>
                <a:latin typeface="宋体" panose="02010600030101010101" pitchFamily="2" charset="-122"/>
                <a:ea typeface="宋体" panose="02010600030101010101" pitchFamily="2" charset="-122"/>
              </a:rPr>
              <a:t>人口迁移一直是人类社会中重要的现象，它对城市发展、社会结构和经济格局产生深远的影响。</a:t>
            </a:r>
            <a:endParaRPr lang="zh-CN" altLang="en-US" sz="2800" b="1">
              <a:solidFill>
                <a:schemeClr val="accent6">
                  <a:lumMod val="50000"/>
                  <a:lumOff val="50000"/>
                </a:schemeClr>
              </a:solidFill>
              <a:latin typeface="Calibri Light" panose="020F0302020204030204"/>
              <a:ea typeface="微软雅黑 Light" panose="020B0502040204020203" charset="-122"/>
              <a:cs typeface="Calibri Light" panose="020F0302020204030204"/>
            </a:endParaRPr>
          </a:p>
          <a:p>
            <a:pPr algn="just"/>
            <a:r>
              <a:rPr lang="zh-CN" altLang="en-US" b="1">
                <a:solidFill>
                  <a:schemeClr val="accent6">
                    <a:lumMod val="50000"/>
                    <a:lumOff val="50000"/>
                  </a:schemeClr>
                </a:solidFill>
                <a:latin typeface="宋体" panose="02010600030101010101" pitchFamily="2" charset="-122"/>
                <a:ea typeface="宋体" panose="02010600030101010101" pitchFamily="2" charset="-122"/>
              </a:rPr>
              <a:t>  </a:t>
            </a:r>
            <a:r>
              <a:rPr lang="zh-CN" b="1">
                <a:solidFill>
                  <a:schemeClr val="accent6">
                    <a:lumMod val="50000"/>
                    <a:lumOff val="50000"/>
                  </a:schemeClr>
                </a:solidFill>
                <a:latin typeface="宋体" panose="02010600030101010101" pitchFamily="2" charset="-122"/>
                <a:ea typeface="宋体" panose="02010600030101010101" pitchFamily="2" charset="-122"/>
              </a:rPr>
              <a:t>在过去几十年里，随着经济全球化和城市化进程的加速，人口迁移呈现出新的特点和趋势。全国各省市人口迁移的时空分布成为一个备受关注的课题，对于</a:t>
            </a:r>
            <a:r>
              <a:rPr lang="zh-CN" b="1">
                <a:solidFill>
                  <a:srgbClr val="FF0000"/>
                </a:solidFill>
                <a:latin typeface="宋体" panose="02010600030101010101" pitchFamily="2" charset="-122"/>
                <a:ea typeface="宋体" panose="02010600030101010101" pitchFamily="2" charset="-122"/>
              </a:rPr>
              <a:t>深入了解迁移规律、优化资源配置以及制定科学合理的发展政策</a:t>
            </a:r>
            <a:r>
              <a:rPr lang="zh-CN" b="1">
                <a:solidFill>
                  <a:schemeClr val="accent6">
                    <a:lumMod val="50000"/>
                    <a:lumOff val="50000"/>
                  </a:schemeClr>
                </a:solidFill>
                <a:latin typeface="宋体" panose="02010600030101010101" pitchFamily="2" charset="-122"/>
                <a:ea typeface="宋体" panose="02010600030101010101" pitchFamily="2" charset="-122"/>
              </a:rPr>
              <a:t>具有重要意义。</a:t>
            </a:r>
            <a:endParaRPr lang="zh-CN" sz="2800" b="1">
              <a:solidFill>
                <a:schemeClr val="accent6">
                  <a:lumMod val="50000"/>
                  <a:lumOff val="50000"/>
                </a:schemeClr>
              </a:solidFill>
              <a:cs typeface="Calibri Light" panose="020F0302020204030204"/>
            </a:endParaRPr>
          </a:p>
          <a:p>
            <a:pPr algn="l"/>
            <a:endParaRPr lang="zh-CN" altLang="en-US" sz="2800">
              <a:cs typeface="Calibri Light" panose="020F0302020204030204"/>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1" y="194127"/>
            <a:ext cx="9144002" cy="4339192"/>
            <a:chOff x="0" y="258836"/>
            <a:chExt cx="12192000" cy="5785582"/>
          </a:xfrm>
        </p:grpSpPr>
        <p:sp>
          <p:nvSpPr>
            <p:cNvPr id="44" name="任意多边形: 形状 43"/>
            <p:cNvSpPr/>
            <p:nvPr/>
          </p:nvSpPr>
          <p:spPr>
            <a:xfrm>
              <a:off x="11675132" y="258836"/>
              <a:ext cx="516868" cy="563810"/>
            </a:xfrm>
            <a:custGeom>
              <a:avLst/>
              <a:gdLst>
                <a:gd name="connsiteX0" fmla="*/ 140953 w 516868"/>
                <a:gd name="connsiteY0" fmla="*/ 0 h 563810"/>
                <a:gd name="connsiteX1" fmla="*/ 513067 w 516868"/>
                <a:gd name="connsiteY1" fmla="*/ 0 h 563810"/>
                <a:gd name="connsiteX2" fmla="*/ 516868 w 516868"/>
                <a:gd name="connsiteY2" fmla="*/ 7602 h 563810"/>
                <a:gd name="connsiteX3" fmla="*/ 516868 w 516868"/>
                <a:gd name="connsiteY3" fmla="*/ 556208 h 563810"/>
                <a:gd name="connsiteX4" fmla="*/ 513067 w 516868"/>
                <a:gd name="connsiteY4" fmla="*/ 563810 h 563810"/>
                <a:gd name="connsiteX5" fmla="*/ 140953 w 516868"/>
                <a:gd name="connsiteY5" fmla="*/ 563810 h 563810"/>
                <a:gd name="connsiteX6" fmla="*/ 0 w 516868"/>
                <a:gd name="connsiteY6" fmla="*/ 281905 h 56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868" h="563810">
                  <a:moveTo>
                    <a:pt x="140953" y="0"/>
                  </a:moveTo>
                  <a:lnTo>
                    <a:pt x="513067" y="0"/>
                  </a:lnTo>
                  <a:lnTo>
                    <a:pt x="516868" y="7602"/>
                  </a:lnTo>
                  <a:lnTo>
                    <a:pt x="516868" y="556208"/>
                  </a:lnTo>
                  <a:lnTo>
                    <a:pt x="513067" y="563810"/>
                  </a:lnTo>
                  <a:lnTo>
                    <a:pt x="140953" y="563810"/>
                  </a:lnTo>
                  <a:lnTo>
                    <a:pt x="0" y="28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90" name="文本框 89"/>
            <p:cNvSpPr txBox="1"/>
            <p:nvPr/>
          </p:nvSpPr>
          <p:spPr>
            <a:xfrm>
              <a:off x="9724491" y="367571"/>
              <a:ext cx="1808697" cy="307776"/>
            </a:xfrm>
            <a:prstGeom prst="rect">
              <a:avLst/>
            </a:prstGeom>
            <a:noFill/>
          </p:spPr>
          <p:txBody>
            <a:bodyPr wrap="square" lIns="0" tIns="0" rIns="0" bIns="0" rtlCol="0">
              <a:spAutoFit/>
            </a:bodyPr>
            <a:lstStyle/>
            <a:p>
              <a:pPr algn="r"/>
              <a:r>
                <a:rPr lang="zh-CN" altLang="en-US" sz="1500" b="1">
                  <a:gradFill flip="none" rotWithShape="1">
                    <a:gsLst>
                      <a:gs pos="0">
                        <a:schemeClr val="accent2">
                          <a:lumMod val="75000"/>
                        </a:schemeClr>
                      </a:gs>
                      <a:gs pos="100000">
                        <a:schemeClr val="accent2"/>
                      </a:gs>
                    </a:gsLst>
                    <a:lin ang="0" scaled="1"/>
                    <a:tileRect/>
                  </a:gradFill>
                  <a:latin typeface="Calibri Light" panose="020F0302020204030204" pitchFamily="34" charset="0"/>
                  <a:ea typeface="微软雅黑 Light" panose="020B0502040204020203" charset="-122"/>
                </a:rPr>
                <a:t>大数据可视化</a:t>
              </a:r>
            </a:p>
          </p:txBody>
        </p:sp>
        <p:grpSp>
          <p:nvGrpSpPr>
            <p:cNvPr id="31" name="组合 30"/>
            <p:cNvGrpSpPr/>
            <p:nvPr/>
          </p:nvGrpSpPr>
          <p:grpSpPr>
            <a:xfrm>
              <a:off x="6156101" y="1381894"/>
              <a:ext cx="6035899" cy="1741524"/>
              <a:chOff x="6156101" y="1381894"/>
              <a:chExt cx="6035899" cy="1741524"/>
            </a:xfrm>
          </p:grpSpPr>
          <p:sp>
            <p:nvSpPr>
              <p:cNvPr id="102" name="任意多边形: 形状 101"/>
              <p:cNvSpPr/>
              <p:nvPr/>
            </p:nvSpPr>
            <p:spPr>
              <a:xfrm>
                <a:off x="7644081" y="1748408"/>
                <a:ext cx="4547919" cy="1004317"/>
              </a:xfrm>
              <a:custGeom>
                <a:avLst/>
                <a:gdLst>
                  <a:gd name="connsiteX0" fmla="*/ 0 w 4547919"/>
                  <a:gd name="connsiteY0" fmla="*/ 0 h 1004317"/>
                  <a:gd name="connsiteX1" fmla="*/ 4547919 w 4547919"/>
                  <a:gd name="connsiteY1" fmla="*/ 0 h 1004317"/>
                  <a:gd name="connsiteX2" fmla="*/ 4547919 w 4547919"/>
                  <a:gd name="connsiteY2" fmla="*/ 1004317 h 1004317"/>
                  <a:gd name="connsiteX3" fmla="*/ 0 w 4547919"/>
                  <a:gd name="connsiteY3" fmla="*/ 1004317 h 1004317"/>
                </a:gdLst>
                <a:ahLst/>
                <a:cxnLst>
                  <a:cxn ang="0">
                    <a:pos x="connsiteX0" y="connsiteY0"/>
                  </a:cxn>
                  <a:cxn ang="0">
                    <a:pos x="connsiteX1" y="connsiteY1"/>
                  </a:cxn>
                  <a:cxn ang="0">
                    <a:pos x="connsiteX2" y="connsiteY2"/>
                  </a:cxn>
                  <a:cxn ang="0">
                    <a:pos x="connsiteX3" y="connsiteY3"/>
                  </a:cxn>
                </a:cxnLst>
                <a:rect l="l" t="t" r="r" b="b"/>
                <a:pathLst>
                  <a:path w="4547919" h="1004317">
                    <a:moveTo>
                      <a:pt x="0" y="0"/>
                    </a:moveTo>
                    <a:lnTo>
                      <a:pt x="4547919" y="0"/>
                    </a:lnTo>
                    <a:lnTo>
                      <a:pt x="4547919" y="1004317"/>
                    </a:lnTo>
                    <a:lnTo>
                      <a:pt x="0" y="1004317"/>
                    </a:lnTo>
                    <a:close/>
                  </a:path>
                </a:pathLst>
              </a:custGeom>
              <a:solidFill>
                <a:schemeClr val="bg1"/>
              </a:solidFill>
              <a:ln>
                <a:gradFill flip="none" rotWithShape="1">
                  <a:gsLst>
                    <a:gs pos="0">
                      <a:schemeClr val="accent2">
                        <a:alpha val="0"/>
                      </a:schemeClr>
                    </a:gs>
                    <a:gs pos="100000">
                      <a:schemeClr val="accent2"/>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74" name="文本框 73"/>
              <p:cNvSpPr txBox="1"/>
              <p:nvPr/>
            </p:nvSpPr>
            <p:spPr>
              <a:xfrm>
                <a:off x="7786618" y="1849241"/>
                <a:ext cx="3746570" cy="583065"/>
              </a:xfrm>
              <a:prstGeom prst="rect">
                <a:avLst/>
              </a:prstGeom>
              <a:noFill/>
            </p:spPr>
            <p:txBody>
              <a:bodyPr wrap="square" lIns="0" tIns="0" rIns="0" bIns="0" rtlCol="0">
                <a:spAutoFit/>
              </a:bodyPr>
              <a:lstStyle/>
              <a:p>
                <a:pPr algn="just">
                  <a:lnSpc>
                    <a:spcPct val="150000"/>
                  </a:lnSpc>
                </a:pPr>
                <a:r>
                  <a:rPr lang="zh-CN" altLang="en-US" sz="1000">
                    <a:latin typeface="Calibri Light" panose="020F0302020204030204" pitchFamily="34" charset="0"/>
                    <a:ea typeface="微软雅黑 Light" panose="020B0502040204020203" charset="-122"/>
                  </a:rPr>
                  <a:t>页面使用了标准的 </a:t>
                </a:r>
                <a:r>
                  <a:rPr lang="en-US" altLang="zh-CN" sz="1000">
                    <a:latin typeface="Calibri Light" panose="020F0302020204030204" pitchFamily="34" charset="0"/>
                    <a:ea typeface="微软雅黑 Light" panose="020B0502040204020203" charset="-122"/>
                  </a:rPr>
                  <a:t>HTML5 </a:t>
                </a:r>
                <a:r>
                  <a:rPr lang="zh-CN" altLang="en-US" sz="1000">
                    <a:latin typeface="Calibri Light" panose="020F0302020204030204" pitchFamily="34" charset="0"/>
                    <a:ea typeface="微软雅黑 Light" panose="020B0502040204020203" charset="-122"/>
                  </a:rPr>
                  <a:t>结构，并包含了一系列的 </a:t>
                </a:r>
                <a:r>
                  <a:rPr lang="en-US" altLang="zh-CN" sz="1000">
                    <a:latin typeface="Calibri Light" panose="020F0302020204030204" pitchFamily="34" charset="0"/>
                    <a:ea typeface="微软雅黑 Light" panose="020B0502040204020203" charset="-122"/>
                  </a:rPr>
                  <a:t>&lt;script&gt; </a:t>
                </a:r>
                <a:r>
                  <a:rPr lang="zh-CN" altLang="en-US" sz="1000">
                    <a:latin typeface="Calibri Light" panose="020F0302020204030204" pitchFamily="34" charset="0"/>
                    <a:ea typeface="微软雅黑 Light" panose="020B0502040204020203" charset="-122"/>
                  </a:rPr>
                  <a:t>和 </a:t>
                </a:r>
                <a:r>
                  <a:rPr lang="en-US" altLang="zh-CN" sz="1000">
                    <a:latin typeface="Calibri Light" panose="020F0302020204030204" pitchFamily="34" charset="0"/>
                    <a:ea typeface="微软雅黑 Light" panose="020B0502040204020203" charset="-122"/>
                  </a:rPr>
                  <a:t>&lt;link&gt; </a:t>
                </a:r>
                <a:r>
                  <a:rPr lang="zh-CN" altLang="en-US" sz="1000">
                    <a:latin typeface="Calibri Light" panose="020F0302020204030204" pitchFamily="34" charset="0"/>
                    <a:ea typeface="微软雅黑 Light" panose="020B0502040204020203" charset="-122"/>
                  </a:rPr>
                  <a:t>标签引入 </a:t>
                </a:r>
                <a:r>
                  <a:rPr lang="en-US" altLang="zh-CN" sz="1000">
                    <a:latin typeface="Calibri Light" panose="020F0302020204030204" pitchFamily="34" charset="0"/>
                    <a:ea typeface="微软雅黑 Light" panose="020B0502040204020203" charset="-122"/>
                  </a:rPr>
                  <a:t>JavaScript </a:t>
                </a:r>
                <a:r>
                  <a:rPr lang="zh-CN" altLang="en-US" sz="1000">
                    <a:latin typeface="Calibri Light" panose="020F0302020204030204" pitchFamily="34" charset="0"/>
                    <a:ea typeface="微软雅黑 Light" panose="020B0502040204020203" charset="-122"/>
                  </a:rPr>
                  <a:t>和 </a:t>
                </a:r>
                <a:r>
                  <a:rPr lang="en-US" altLang="zh-CN" sz="1000">
                    <a:latin typeface="Calibri Light" panose="020F0302020204030204" pitchFamily="34" charset="0"/>
                    <a:ea typeface="微软雅黑 Light" panose="020B0502040204020203" charset="-122"/>
                  </a:rPr>
                  <a:t>CSS </a:t>
                </a:r>
                <a:r>
                  <a:rPr lang="zh-CN" altLang="en-US" sz="1000">
                    <a:latin typeface="Calibri Light" panose="020F0302020204030204" pitchFamily="34" charset="0"/>
                    <a:ea typeface="微软雅黑 Light" panose="020B0502040204020203" charset="-122"/>
                  </a:rPr>
                  <a:t>文件。</a:t>
                </a:r>
              </a:p>
            </p:txBody>
          </p:sp>
          <p:grpSp>
            <p:nvGrpSpPr>
              <p:cNvPr id="18" name="组合 17"/>
              <p:cNvGrpSpPr/>
              <p:nvPr/>
            </p:nvGrpSpPr>
            <p:grpSpPr>
              <a:xfrm>
                <a:off x="6156101" y="1381894"/>
                <a:ext cx="1501314" cy="1741524"/>
                <a:chOff x="6156101" y="1381894"/>
                <a:chExt cx="1501314" cy="1741524"/>
              </a:xfrm>
            </p:grpSpPr>
            <p:sp>
              <p:nvSpPr>
                <p:cNvPr id="66" name="六边形 65"/>
                <p:cNvSpPr/>
                <p:nvPr/>
              </p:nvSpPr>
              <p:spPr>
                <a:xfrm rot="16200000">
                  <a:off x="6035996" y="1501999"/>
                  <a:ext cx="1741524" cy="1501314"/>
                </a:xfrm>
                <a:prstGeom prst="hexagon">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34" name="文本框 33"/>
                <p:cNvSpPr txBox="1"/>
                <p:nvPr/>
              </p:nvSpPr>
              <p:spPr>
                <a:xfrm>
                  <a:off x="6156101" y="2340941"/>
                  <a:ext cx="1501314" cy="276999"/>
                </a:xfrm>
                <a:prstGeom prst="rect">
                  <a:avLst/>
                </a:prstGeom>
                <a:noFill/>
              </p:spPr>
              <p:txBody>
                <a:bodyPr wrap="square" lIns="0" tIns="0" rIns="0" bIns="0" rtlCol="0">
                  <a:spAutoFit/>
                </a:bodyPr>
                <a:lstStyle/>
                <a:p>
                  <a:pPr algn="ctr"/>
                  <a:r>
                    <a:rPr lang="en-US" altLang="zh-CN" sz="1350" b="1">
                      <a:gradFill>
                        <a:gsLst>
                          <a:gs pos="100000">
                            <a:schemeClr val="accent2">
                              <a:lumMod val="75000"/>
                            </a:schemeClr>
                          </a:gs>
                          <a:gs pos="0">
                            <a:schemeClr val="accent2"/>
                          </a:gs>
                        </a:gsLst>
                        <a:lin ang="10800000" scaled="1"/>
                      </a:gradFill>
                      <a:latin typeface="Calibri Light" panose="020F0302020204030204" pitchFamily="34" charset="0"/>
                      <a:ea typeface="微软雅黑 Light" panose="020B0502040204020203" charset="-122"/>
                    </a:rPr>
                    <a:t>HTML </a:t>
                  </a:r>
                  <a:r>
                    <a:rPr lang="zh-CN" altLang="en-US" sz="1350" b="1">
                      <a:gradFill>
                        <a:gsLst>
                          <a:gs pos="100000">
                            <a:schemeClr val="accent2">
                              <a:lumMod val="75000"/>
                            </a:schemeClr>
                          </a:gs>
                          <a:gs pos="0">
                            <a:schemeClr val="accent2"/>
                          </a:gs>
                        </a:gsLst>
                        <a:lin ang="10800000" scaled="1"/>
                      </a:gradFill>
                      <a:latin typeface="Calibri Light" panose="020F0302020204030204" pitchFamily="34" charset="0"/>
                      <a:ea typeface="微软雅黑 Light" panose="020B0502040204020203" charset="-122"/>
                    </a:rPr>
                    <a:t>结构</a:t>
                  </a:r>
                </a:p>
              </p:txBody>
            </p:sp>
            <p:pic>
              <p:nvPicPr>
                <p:cNvPr id="12" name="图形 11" descr="数据库 纯色填充"/>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02967" y="1863455"/>
                  <a:ext cx="407582" cy="407582"/>
                </a:xfrm>
                <a:prstGeom prst="rect">
                  <a:avLst/>
                </a:prstGeom>
              </p:spPr>
            </p:pic>
          </p:grpSp>
        </p:grpSp>
        <p:grpSp>
          <p:nvGrpSpPr>
            <p:cNvPr id="33" name="组合 32"/>
            <p:cNvGrpSpPr/>
            <p:nvPr/>
          </p:nvGrpSpPr>
          <p:grpSpPr>
            <a:xfrm>
              <a:off x="6156101" y="4302894"/>
              <a:ext cx="6035899" cy="1741524"/>
              <a:chOff x="6156101" y="4302894"/>
              <a:chExt cx="6035899" cy="1741524"/>
            </a:xfrm>
          </p:grpSpPr>
          <p:sp>
            <p:nvSpPr>
              <p:cNvPr id="100" name="任意多边形: 形状 99"/>
              <p:cNvSpPr/>
              <p:nvPr/>
            </p:nvSpPr>
            <p:spPr>
              <a:xfrm>
                <a:off x="7595538" y="4677149"/>
                <a:ext cx="4596462" cy="1004317"/>
              </a:xfrm>
              <a:custGeom>
                <a:avLst/>
                <a:gdLst>
                  <a:gd name="connsiteX0" fmla="*/ 0 w 4596462"/>
                  <a:gd name="connsiteY0" fmla="*/ 0 h 1004317"/>
                  <a:gd name="connsiteX1" fmla="*/ 4596462 w 4596462"/>
                  <a:gd name="connsiteY1" fmla="*/ 0 h 1004317"/>
                  <a:gd name="connsiteX2" fmla="*/ 4596462 w 4596462"/>
                  <a:gd name="connsiteY2" fmla="*/ 1004317 h 1004317"/>
                  <a:gd name="connsiteX3" fmla="*/ 0 w 4596462"/>
                  <a:gd name="connsiteY3" fmla="*/ 1004317 h 1004317"/>
                </a:gdLst>
                <a:ahLst/>
                <a:cxnLst>
                  <a:cxn ang="0">
                    <a:pos x="connsiteX0" y="connsiteY0"/>
                  </a:cxn>
                  <a:cxn ang="0">
                    <a:pos x="connsiteX1" y="connsiteY1"/>
                  </a:cxn>
                  <a:cxn ang="0">
                    <a:pos x="connsiteX2" y="connsiteY2"/>
                  </a:cxn>
                  <a:cxn ang="0">
                    <a:pos x="connsiteX3" y="connsiteY3"/>
                  </a:cxn>
                </a:cxnLst>
                <a:rect l="l" t="t" r="r" b="b"/>
                <a:pathLst>
                  <a:path w="4596462" h="1004317">
                    <a:moveTo>
                      <a:pt x="0" y="0"/>
                    </a:moveTo>
                    <a:lnTo>
                      <a:pt x="4596462" y="0"/>
                    </a:lnTo>
                    <a:lnTo>
                      <a:pt x="4596462" y="1004317"/>
                    </a:lnTo>
                    <a:lnTo>
                      <a:pt x="0" y="1004317"/>
                    </a:lnTo>
                    <a:close/>
                  </a:path>
                </a:pathLst>
              </a:custGeom>
              <a:solidFill>
                <a:schemeClr val="bg1"/>
              </a:solidFill>
              <a:ln>
                <a:gradFill flip="none" rotWithShape="1">
                  <a:gsLst>
                    <a:gs pos="0">
                      <a:schemeClr val="accent2">
                        <a:alpha val="0"/>
                      </a:schemeClr>
                    </a:gs>
                    <a:gs pos="100000">
                      <a:schemeClr val="accent2"/>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68" name="文本框 67"/>
              <p:cNvSpPr txBox="1"/>
              <p:nvPr/>
            </p:nvSpPr>
            <p:spPr>
              <a:xfrm>
                <a:off x="7890160" y="4770713"/>
                <a:ext cx="3926228" cy="801757"/>
              </a:xfrm>
              <a:prstGeom prst="rect">
                <a:avLst/>
              </a:prstGeom>
              <a:noFill/>
            </p:spPr>
            <p:txBody>
              <a:bodyPr wrap="square" lIns="0" tIns="0" rIns="0" bIns="0" rtlCol="0">
                <a:spAutoFit/>
              </a:bodyPr>
              <a:lstStyle/>
              <a:p>
                <a:pPr algn="just">
                  <a:lnSpc>
                    <a:spcPct val="150000"/>
                  </a:lnSpc>
                </a:pPr>
                <a:r>
                  <a:rPr lang="zh-CN" altLang="en-US" sz="900">
                    <a:latin typeface="Calibri Light" panose="020F0302020204030204" pitchFamily="34" charset="0"/>
                    <a:ea typeface="微软雅黑 Light" panose="020B0502040204020203" charset="-122"/>
                  </a:rPr>
                  <a:t>页面主要区域被分为三个部分，左边是城市迁入排行榜以及</a:t>
                </a:r>
                <a:r>
                  <a:rPr lang="en-US" altLang="zh-CN" sz="900">
                    <a:latin typeface="Calibri Light" panose="020F0302020204030204" pitchFamily="34" charset="0"/>
                    <a:ea typeface="微软雅黑 Light" panose="020B0502040204020203" charset="-122"/>
                  </a:rPr>
                  <a:t>GDP</a:t>
                </a:r>
                <a:r>
                  <a:rPr lang="zh-CN" altLang="en-US" sz="900">
                    <a:latin typeface="Calibri Light" panose="020F0302020204030204" pitchFamily="34" charset="0"/>
                    <a:ea typeface="微软雅黑 Light" panose="020B0502040204020203" charset="-122"/>
                  </a:rPr>
                  <a:t>排行榜，中间是地图区域，右边是其他数据可视化图表，最下面是近一年的迁入迁出指数折线图。</a:t>
                </a:r>
              </a:p>
            </p:txBody>
          </p:sp>
          <p:grpSp>
            <p:nvGrpSpPr>
              <p:cNvPr id="20" name="组合 19"/>
              <p:cNvGrpSpPr/>
              <p:nvPr/>
            </p:nvGrpSpPr>
            <p:grpSpPr>
              <a:xfrm>
                <a:off x="6156101" y="4302894"/>
                <a:ext cx="1501315" cy="1741524"/>
                <a:chOff x="6156101" y="4302894"/>
                <a:chExt cx="1501315" cy="1741524"/>
              </a:xfrm>
            </p:grpSpPr>
            <p:sp>
              <p:nvSpPr>
                <p:cNvPr id="61" name="六边形 60"/>
                <p:cNvSpPr/>
                <p:nvPr/>
              </p:nvSpPr>
              <p:spPr>
                <a:xfrm rot="16200000">
                  <a:off x="6035997" y="4422999"/>
                  <a:ext cx="1741524" cy="1501314"/>
                </a:xfrm>
                <a:prstGeom prst="hexagon">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91" name="文本框 90"/>
                <p:cNvSpPr txBox="1"/>
                <p:nvPr/>
              </p:nvSpPr>
              <p:spPr>
                <a:xfrm>
                  <a:off x="6156101" y="5290437"/>
                  <a:ext cx="1501314" cy="246221"/>
                </a:xfrm>
                <a:prstGeom prst="rect">
                  <a:avLst/>
                </a:prstGeom>
                <a:noFill/>
              </p:spPr>
              <p:txBody>
                <a:bodyPr wrap="square" lIns="0" tIns="0" rIns="0" bIns="0" rtlCol="0">
                  <a:spAutoFit/>
                </a:bodyPr>
                <a:lstStyle/>
                <a:p>
                  <a:pPr algn="ctr"/>
                  <a:r>
                    <a:rPr lang="zh-CN" altLang="en-US" sz="1200" b="1">
                      <a:gradFill>
                        <a:gsLst>
                          <a:gs pos="100000">
                            <a:schemeClr val="accent2">
                              <a:lumMod val="75000"/>
                            </a:schemeClr>
                          </a:gs>
                          <a:gs pos="0">
                            <a:schemeClr val="accent2"/>
                          </a:gs>
                        </a:gsLst>
                        <a:lin ang="10800000" scaled="1"/>
                      </a:gradFill>
                      <a:latin typeface="Calibri Light" panose="020F0302020204030204" pitchFamily="34" charset="0"/>
                      <a:ea typeface="微软雅黑 Light" panose="020B0502040204020203" charset="-122"/>
                    </a:rPr>
                    <a:t>数据可视化图表</a:t>
                  </a:r>
                </a:p>
              </p:txBody>
            </p:sp>
            <p:pic>
              <p:nvPicPr>
                <p:cNvPr id="16" name="图形 15" descr="地球仪 纯色填充"/>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02967" y="4812950"/>
                  <a:ext cx="407582" cy="407582"/>
                </a:xfrm>
                <a:prstGeom prst="rect">
                  <a:avLst/>
                </a:prstGeom>
              </p:spPr>
            </p:pic>
          </p:grpSp>
        </p:grpSp>
        <p:grpSp>
          <p:nvGrpSpPr>
            <p:cNvPr id="28" name="组合 27"/>
            <p:cNvGrpSpPr/>
            <p:nvPr/>
          </p:nvGrpSpPr>
          <p:grpSpPr>
            <a:xfrm>
              <a:off x="0" y="4302894"/>
              <a:ext cx="6032348" cy="1741524"/>
              <a:chOff x="0" y="4302894"/>
              <a:chExt cx="6032348" cy="1741524"/>
            </a:xfrm>
          </p:grpSpPr>
          <p:sp>
            <p:nvSpPr>
              <p:cNvPr id="99" name="任意多边形: 形状 98"/>
              <p:cNvSpPr/>
              <p:nvPr/>
            </p:nvSpPr>
            <p:spPr>
              <a:xfrm flipH="1">
                <a:off x="0" y="4677149"/>
                <a:ext cx="4530512" cy="1004317"/>
              </a:xfrm>
              <a:custGeom>
                <a:avLst/>
                <a:gdLst>
                  <a:gd name="connsiteX0" fmla="*/ 4530512 w 4530512"/>
                  <a:gd name="connsiteY0" fmla="*/ 0 h 1004317"/>
                  <a:gd name="connsiteX1" fmla="*/ 0 w 4530512"/>
                  <a:gd name="connsiteY1" fmla="*/ 0 h 1004317"/>
                  <a:gd name="connsiteX2" fmla="*/ 0 w 4530512"/>
                  <a:gd name="connsiteY2" fmla="*/ 1004317 h 1004317"/>
                  <a:gd name="connsiteX3" fmla="*/ 4530512 w 4530512"/>
                  <a:gd name="connsiteY3" fmla="*/ 1004317 h 1004317"/>
                </a:gdLst>
                <a:ahLst/>
                <a:cxnLst>
                  <a:cxn ang="0">
                    <a:pos x="connsiteX0" y="connsiteY0"/>
                  </a:cxn>
                  <a:cxn ang="0">
                    <a:pos x="connsiteX1" y="connsiteY1"/>
                  </a:cxn>
                  <a:cxn ang="0">
                    <a:pos x="connsiteX2" y="connsiteY2"/>
                  </a:cxn>
                  <a:cxn ang="0">
                    <a:pos x="connsiteX3" y="connsiteY3"/>
                  </a:cxn>
                </a:cxnLst>
                <a:rect l="l" t="t" r="r" b="b"/>
                <a:pathLst>
                  <a:path w="4530512" h="1004317">
                    <a:moveTo>
                      <a:pt x="4530512" y="0"/>
                    </a:moveTo>
                    <a:lnTo>
                      <a:pt x="0" y="0"/>
                    </a:lnTo>
                    <a:lnTo>
                      <a:pt x="0" y="1004317"/>
                    </a:lnTo>
                    <a:lnTo>
                      <a:pt x="4530512" y="1004317"/>
                    </a:lnTo>
                    <a:close/>
                  </a:path>
                </a:pathLst>
              </a:custGeom>
              <a:solidFill>
                <a:schemeClr val="bg1"/>
              </a:solidFill>
              <a:ln>
                <a:gradFill flip="none" rotWithShape="1">
                  <a:gsLst>
                    <a:gs pos="0">
                      <a:schemeClr val="accent2">
                        <a:alpha val="0"/>
                      </a:schemeClr>
                    </a:gs>
                    <a:gs pos="100000">
                      <a:schemeClr val="accent2"/>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76" name="文本框 75"/>
              <p:cNvSpPr txBox="1"/>
              <p:nvPr/>
            </p:nvSpPr>
            <p:spPr>
              <a:xfrm>
                <a:off x="295564" y="4770713"/>
                <a:ext cx="4106265" cy="801757"/>
              </a:xfrm>
              <a:prstGeom prst="rect">
                <a:avLst/>
              </a:prstGeom>
              <a:noFill/>
            </p:spPr>
            <p:txBody>
              <a:bodyPr wrap="square" lIns="0" tIns="0" rIns="0" bIns="0" rtlCol="0">
                <a:spAutoFit/>
              </a:bodyPr>
              <a:lstStyle/>
              <a:p>
                <a:pPr>
                  <a:lnSpc>
                    <a:spcPct val="150000"/>
                  </a:lnSpc>
                </a:pPr>
                <a:r>
                  <a:rPr lang="zh-CN" altLang="en-US" sz="900">
                    <a:latin typeface="Calibri Light" panose="020F0302020204030204" pitchFamily="34" charset="0"/>
                    <a:ea typeface="微软雅黑 Light" panose="020B0502040204020203" charset="-122"/>
                  </a:rPr>
                  <a:t>该区域展示地图，包括三个不同的图层（</a:t>
                </a:r>
                <a:r>
                  <a:rPr lang="en-US" altLang="zh-CN" sz="900">
                    <a:latin typeface="Calibri Light" panose="020F0302020204030204" pitchFamily="34" charset="0"/>
                    <a:ea typeface="微软雅黑 Light" panose="020B0502040204020203" charset="-122"/>
                  </a:rPr>
                  <a:t>map</a:t>
                </a:r>
                <a:r>
                  <a:rPr lang="zh-CN" altLang="en-US" sz="900">
                    <a:latin typeface="Calibri Light" panose="020F0302020204030204" pitchFamily="34" charset="0"/>
                    <a:ea typeface="微软雅黑 Light" panose="020B0502040204020203" charset="-122"/>
                  </a:rPr>
                  <a:t>、</a:t>
                </a:r>
                <a:r>
                  <a:rPr lang="en-US" altLang="zh-CN" sz="900">
                    <a:latin typeface="Calibri Light" panose="020F0302020204030204" pitchFamily="34" charset="0"/>
                    <a:ea typeface="微软雅黑 Light" panose="020B0502040204020203" charset="-122"/>
                  </a:rPr>
                  <a:t>center2</a:t>
                </a:r>
                <a:r>
                  <a:rPr lang="zh-CN" altLang="en-US" sz="900">
                    <a:latin typeface="Calibri Light" panose="020F0302020204030204" pitchFamily="34" charset="0"/>
                    <a:ea typeface="微软雅黑 Light" panose="020B0502040204020203" charset="-122"/>
                  </a:rPr>
                  <a:t>、</a:t>
                </a:r>
                <a:r>
                  <a:rPr lang="en-US" altLang="zh-CN" sz="900">
                    <a:latin typeface="Calibri Light" panose="020F0302020204030204" pitchFamily="34" charset="0"/>
                    <a:ea typeface="微软雅黑 Light" panose="020B0502040204020203" charset="-122"/>
                  </a:rPr>
                  <a:t>center3</a:t>
                </a:r>
                <a:r>
                  <a:rPr lang="zh-CN" altLang="en-US" sz="900">
                    <a:latin typeface="Calibri Light" panose="020F0302020204030204" pitchFamily="34" charset="0"/>
                    <a:ea typeface="微软雅黑 Light" panose="020B0502040204020203" charset="-122"/>
                  </a:rPr>
                  <a:t>），通过点击菜单选项来显示不同的地图图层。通过点击地图区域，我们可以查看特定省份的具体迁徙数据。</a:t>
                </a:r>
              </a:p>
            </p:txBody>
          </p:sp>
          <p:grpSp>
            <p:nvGrpSpPr>
              <p:cNvPr id="22" name="组合 21"/>
              <p:cNvGrpSpPr/>
              <p:nvPr/>
            </p:nvGrpSpPr>
            <p:grpSpPr>
              <a:xfrm>
                <a:off x="4531033" y="4302894"/>
                <a:ext cx="1501315" cy="1741524"/>
                <a:chOff x="4531033" y="4302894"/>
                <a:chExt cx="1501315" cy="1741524"/>
              </a:xfrm>
            </p:grpSpPr>
            <p:sp>
              <p:nvSpPr>
                <p:cNvPr id="54" name="六边形 53"/>
                <p:cNvSpPr/>
                <p:nvPr/>
              </p:nvSpPr>
              <p:spPr>
                <a:xfrm rot="16200000">
                  <a:off x="4410928" y="4422999"/>
                  <a:ext cx="1741524" cy="1501314"/>
                </a:xfrm>
                <a:prstGeom prst="hexagon">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93" name="文本框 92"/>
                <p:cNvSpPr txBox="1"/>
                <p:nvPr/>
              </p:nvSpPr>
              <p:spPr>
                <a:xfrm>
                  <a:off x="4531034" y="5290437"/>
                  <a:ext cx="1501314" cy="276999"/>
                </a:xfrm>
                <a:prstGeom prst="rect">
                  <a:avLst/>
                </a:prstGeom>
                <a:noFill/>
              </p:spPr>
              <p:txBody>
                <a:bodyPr wrap="square" lIns="0" tIns="0" rIns="0" bIns="0" rtlCol="0">
                  <a:spAutoFit/>
                </a:bodyPr>
                <a:lstStyle/>
                <a:p>
                  <a:pPr algn="ctr"/>
                  <a:r>
                    <a:rPr lang="zh-CN" altLang="en-US" sz="1350" b="1">
                      <a:gradFill>
                        <a:gsLst>
                          <a:gs pos="100000">
                            <a:schemeClr val="accent2">
                              <a:lumMod val="75000"/>
                            </a:schemeClr>
                          </a:gs>
                          <a:gs pos="0">
                            <a:schemeClr val="accent2"/>
                          </a:gs>
                        </a:gsLst>
                        <a:lin ang="10800000" scaled="1"/>
                      </a:gradFill>
                      <a:latin typeface="Calibri Light" panose="020F0302020204030204" pitchFamily="34" charset="0"/>
                      <a:ea typeface="微软雅黑 Light" panose="020B0502040204020203" charset="-122"/>
                    </a:rPr>
                    <a:t>地图区域</a:t>
                  </a:r>
                </a:p>
              </p:txBody>
            </p:sp>
            <p:pic>
              <p:nvPicPr>
                <p:cNvPr id="4" name="图形 3" descr="书籍 纯色填充"/>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7900" y="4812950"/>
                  <a:ext cx="407582" cy="407582"/>
                </a:xfrm>
                <a:prstGeom prst="rect">
                  <a:avLst/>
                </a:prstGeom>
              </p:spPr>
            </p:pic>
          </p:grpSp>
        </p:grpSp>
        <p:grpSp>
          <p:nvGrpSpPr>
            <p:cNvPr id="30" name="组合 29"/>
            <p:cNvGrpSpPr/>
            <p:nvPr/>
          </p:nvGrpSpPr>
          <p:grpSpPr>
            <a:xfrm>
              <a:off x="0" y="1381894"/>
              <a:ext cx="6032348" cy="1741524"/>
              <a:chOff x="0" y="1381894"/>
              <a:chExt cx="6032348" cy="1741524"/>
            </a:xfrm>
          </p:grpSpPr>
          <p:sp>
            <p:nvSpPr>
              <p:cNvPr id="97" name="任意多边形: 形状 96"/>
              <p:cNvSpPr/>
              <p:nvPr/>
            </p:nvSpPr>
            <p:spPr>
              <a:xfrm flipH="1">
                <a:off x="0" y="1751957"/>
                <a:ext cx="4567510" cy="1004317"/>
              </a:xfrm>
              <a:custGeom>
                <a:avLst/>
                <a:gdLst>
                  <a:gd name="connsiteX0" fmla="*/ 4567510 w 4567510"/>
                  <a:gd name="connsiteY0" fmla="*/ 0 h 1004317"/>
                  <a:gd name="connsiteX1" fmla="*/ 0 w 4567510"/>
                  <a:gd name="connsiteY1" fmla="*/ 0 h 1004317"/>
                  <a:gd name="connsiteX2" fmla="*/ 0 w 4567510"/>
                  <a:gd name="connsiteY2" fmla="*/ 1004317 h 1004317"/>
                  <a:gd name="connsiteX3" fmla="*/ 4567510 w 4567510"/>
                  <a:gd name="connsiteY3" fmla="*/ 1004317 h 1004317"/>
                </a:gdLst>
                <a:ahLst/>
                <a:cxnLst>
                  <a:cxn ang="0">
                    <a:pos x="connsiteX0" y="connsiteY0"/>
                  </a:cxn>
                  <a:cxn ang="0">
                    <a:pos x="connsiteX1" y="connsiteY1"/>
                  </a:cxn>
                  <a:cxn ang="0">
                    <a:pos x="connsiteX2" y="connsiteY2"/>
                  </a:cxn>
                  <a:cxn ang="0">
                    <a:pos x="connsiteX3" y="connsiteY3"/>
                  </a:cxn>
                </a:cxnLst>
                <a:rect l="l" t="t" r="r" b="b"/>
                <a:pathLst>
                  <a:path w="4567510" h="1004317">
                    <a:moveTo>
                      <a:pt x="4567510" y="0"/>
                    </a:moveTo>
                    <a:lnTo>
                      <a:pt x="0" y="0"/>
                    </a:lnTo>
                    <a:lnTo>
                      <a:pt x="0" y="1004317"/>
                    </a:lnTo>
                    <a:lnTo>
                      <a:pt x="4567510" y="1004317"/>
                    </a:lnTo>
                    <a:close/>
                  </a:path>
                </a:pathLst>
              </a:custGeom>
              <a:solidFill>
                <a:schemeClr val="bg1"/>
              </a:solidFill>
              <a:ln>
                <a:gradFill flip="none" rotWithShape="1">
                  <a:gsLst>
                    <a:gs pos="0">
                      <a:schemeClr val="accent2">
                        <a:alpha val="0"/>
                      </a:schemeClr>
                    </a:gs>
                    <a:gs pos="100000">
                      <a:schemeClr val="accent2"/>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77" name="文本框 76"/>
              <p:cNvSpPr txBox="1"/>
              <p:nvPr/>
            </p:nvSpPr>
            <p:spPr>
              <a:xfrm>
                <a:off x="658812" y="1849241"/>
                <a:ext cx="3743017" cy="524759"/>
              </a:xfrm>
              <a:prstGeom prst="rect">
                <a:avLst/>
              </a:prstGeom>
              <a:noFill/>
            </p:spPr>
            <p:txBody>
              <a:bodyPr wrap="square" lIns="0" tIns="0" rIns="0" bIns="0" rtlCol="0">
                <a:spAutoFit/>
              </a:bodyPr>
              <a:lstStyle/>
              <a:p>
                <a:pPr>
                  <a:lnSpc>
                    <a:spcPct val="150000"/>
                  </a:lnSpc>
                </a:pPr>
                <a:r>
                  <a:rPr lang="zh-CN" altLang="en-US" sz="900">
                    <a:latin typeface="Calibri Light" panose="020F0302020204030204" pitchFamily="34" charset="0"/>
                    <a:ea typeface="微软雅黑 Light" panose="020B0502040204020203" charset="-122"/>
                  </a:rPr>
                  <a:t>页面使用了 </a:t>
                </a:r>
                <a:r>
                  <a:rPr lang="en-US" altLang="zh-CN" sz="900">
                    <a:latin typeface="Calibri Light" panose="020F0302020204030204" pitchFamily="34" charset="0"/>
                    <a:ea typeface="微软雅黑 Light" panose="020B0502040204020203" charset="-122"/>
                  </a:rPr>
                  <a:t>CSS </a:t>
                </a:r>
                <a:r>
                  <a:rPr lang="zh-CN" altLang="en-US" sz="900">
                    <a:latin typeface="Calibri Light" panose="020F0302020204030204" pitchFamily="34" charset="0"/>
                    <a:ea typeface="微软雅黑 Light" panose="020B0502040204020203" charset="-122"/>
                  </a:rPr>
                  <a:t>来设置样式和布局，并使用了 </a:t>
                </a:r>
                <a:r>
                  <a:rPr lang="en-US" altLang="zh-CN" sz="900">
                    <a:latin typeface="Calibri Light" panose="020F0302020204030204" pitchFamily="34" charset="0"/>
                    <a:ea typeface="微软雅黑 Light" panose="020B0502040204020203" charset="-122"/>
                  </a:rPr>
                  <a:t>JavaScript </a:t>
                </a:r>
                <a:r>
                  <a:rPr lang="zh-CN" altLang="en-US" sz="900">
                    <a:latin typeface="Calibri Light" panose="020F0302020204030204" pitchFamily="34" charset="0"/>
                    <a:ea typeface="微软雅黑 Light" panose="020B0502040204020203" charset="-122"/>
                  </a:rPr>
                  <a:t>相关库来实现滚动列表的滚动效果。</a:t>
                </a:r>
              </a:p>
            </p:txBody>
          </p:sp>
          <p:grpSp>
            <p:nvGrpSpPr>
              <p:cNvPr id="17" name="组合 16"/>
              <p:cNvGrpSpPr/>
              <p:nvPr/>
            </p:nvGrpSpPr>
            <p:grpSpPr>
              <a:xfrm>
                <a:off x="4531033" y="1381894"/>
                <a:ext cx="1501315" cy="1741524"/>
                <a:chOff x="4531033" y="1381894"/>
                <a:chExt cx="1501315" cy="1741524"/>
              </a:xfrm>
            </p:grpSpPr>
            <p:sp>
              <p:nvSpPr>
                <p:cNvPr id="52" name="六边形 51"/>
                <p:cNvSpPr/>
                <p:nvPr/>
              </p:nvSpPr>
              <p:spPr>
                <a:xfrm rot="16200000">
                  <a:off x="4410928" y="1501999"/>
                  <a:ext cx="1741524" cy="1501314"/>
                </a:xfrm>
                <a:prstGeom prst="hexagon">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95" name="文本框 94"/>
                <p:cNvSpPr txBox="1"/>
                <p:nvPr/>
              </p:nvSpPr>
              <p:spPr>
                <a:xfrm>
                  <a:off x="4531034" y="2340941"/>
                  <a:ext cx="1501314" cy="276999"/>
                </a:xfrm>
                <a:prstGeom prst="rect">
                  <a:avLst/>
                </a:prstGeom>
                <a:noFill/>
              </p:spPr>
              <p:txBody>
                <a:bodyPr wrap="square" lIns="0" tIns="0" rIns="0" bIns="0" rtlCol="0">
                  <a:spAutoFit/>
                </a:bodyPr>
                <a:lstStyle/>
                <a:p>
                  <a:pPr algn="ctr"/>
                  <a:r>
                    <a:rPr lang="zh-CN" altLang="en-US" sz="1350" b="1">
                      <a:gradFill>
                        <a:gsLst>
                          <a:gs pos="100000">
                            <a:schemeClr val="accent2">
                              <a:lumMod val="75000"/>
                            </a:schemeClr>
                          </a:gs>
                          <a:gs pos="0">
                            <a:schemeClr val="accent2"/>
                          </a:gs>
                        </a:gsLst>
                        <a:lin ang="10800000" scaled="1"/>
                      </a:gradFill>
                      <a:latin typeface="Calibri Light" panose="020F0302020204030204" pitchFamily="34" charset="0"/>
                      <a:ea typeface="微软雅黑 Light" panose="020B0502040204020203" charset="-122"/>
                    </a:rPr>
                    <a:t>样式与动画</a:t>
                  </a:r>
                </a:p>
              </p:txBody>
            </p:sp>
            <p:pic>
              <p:nvPicPr>
                <p:cNvPr id="10" name="图形 9" descr="公文包 纯色填充"/>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77900" y="1863455"/>
                  <a:ext cx="407582" cy="407582"/>
                </a:xfrm>
                <a:prstGeom prst="rect">
                  <a:avLst/>
                </a:prstGeom>
              </p:spPr>
            </p:pic>
          </p:grpSp>
        </p:grpSp>
        <p:grpSp>
          <p:nvGrpSpPr>
            <p:cNvPr id="29" name="组合 28"/>
            <p:cNvGrpSpPr/>
            <p:nvPr/>
          </p:nvGrpSpPr>
          <p:grpSpPr>
            <a:xfrm>
              <a:off x="0" y="2842394"/>
              <a:ext cx="5256290" cy="1741524"/>
              <a:chOff x="0" y="2842394"/>
              <a:chExt cx="5256290" cy="1741524"/>
            </a:xfrm>
          </p:grpSpPr>
          <p:sp>
            <p:nvSpPr>
              <p:cNvPr id="98" name="任意多边形: 形状 97"/>
              <p:cNvSpPr/>
              <p:nvPr/>
            </p:nvSpPr>
            <p:spPr>
              <a:xfrm flipH="1">
                <a:off x="0" y="3207025"/>
                <a:ext cx="3780376" cy="1004317"/>
              </a:xfrm>
              <a:custGeom>
                <a:avLst/>
                <a:gdLst>
                  <a:gd name="connsiteX0" fmla="*/ 3780376 w 3780376"/>
                  <a:gd name="connsiteY0" fmla="*/ 0 h 1004317"/>
                  <a:gd name="connsiteX1" fmla="*/ 0 w 3780376"/>
                  <a:gd name="connsiteY1" fmla="*/ 0 h 1004317"/>
                  <a:gd name="connsiteX2" fmla="*/ 0 w 3780376"/>
                  <a:gd name="connsiteY2" fmla="*/ 1004317 h 1004317"/>
                  <a:gd name="connsiteX3" fmla="*/ 3780376 w 3780376"/>
                  <a:gd name="connsiteY3" fmla="*/ 1004317 h 1004317"/>
                </a:gdLst>
                <a:ahLst/>
                <a:cxnLst>
                  <a:cxn ang="0">
                    <a:pos x="connsiteX0" y="connsiteY0"/>
                  </a:cxn>
                  <a:cxn ang="0">
                    <a:pos x="connsiteX1" y="connsiteY1"/>
                  </a:cxn>
                  <a:cxn ang="0">
                    <a:pos x="connsiteX2" y="connsiteY2"/>
                  </a:cxn>
                  <a:cxn ang="0">
                    <a:pos x="connsiteX3" y="connsiteY3"/>
                  </a:cxn>
                </a:cxnLst>
                <a:rect l="l" t="t" r="r" b="b"/>
                <a:pathLst>
                  <a:path w="3780376" h="1004317">
                    <a:moveTo>
                      <a:pt x="3780376" y="0"/>
                    </a:moveTo>
                    <a:lnTo>
                      <a:pt x="0" y="0"/>
                    </a:lnTo>
                    <a:lnTo>
                      <a:pt x="0" y="1004317"/>
                    </a:lnTo>
                    <a:lnTo>
                      <a:pt x="3780376" y="1004317"/>
                    </a:lnTo>
                    <a:close/>
                  </a:path>
                </a:pathLst>
              </a:custGeom>
              <a:solidFill>
                <a:schemeClr val="bg1"/>
              </a:solidFill>
              <a:ln>
                <a:gradFill flip="none" rotWithShape="1">
                  <a:gsLst>
                    <a:gs pos="0">
                      <a:schemeClr val="accent2">
                        <a:alpha val="0"/>
                      </a:schemeClr>
                    </a:gs>
                    <a:gs pos="100000">
                      <a:schemeClr val="accent2"/>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75" name="文本框 74"/>
              <p:cNvSpPr txBox="1"/>
              <p:nvPr/>
            </p:nvSpPr>
            <p:spPr>
              <a:xfrm>
                <a:off x="326353" y="3310213"/>
                <a:ext cx="3267009" cy="801757"/>
              </a:xfrm>
              <a:prstGeom prst="rect">
                <a:avLst/>
              </a:prstGeom>
              <a:noFill/>
            </p:spPr>
            <p:txBody>
              <a:bodyPr wrap="square" lIns="0" tIns="0" rIns="0" bIns="0" rtlCol="0">
                <a:spAutoFit/>
              </a:bodyPr>
              <a:lstStyle/>
              <a:p>
                <a:pPr>
                  <a:lnSpc>
                    <a:spcPct val="150000"/>
                  </a:lnSpc>
                </a:pPr>
                <a:r>
                  <a:rPr lang="zh-CN" altLang="en-US" sz="900">
                    <a:latin typeface="Calibri Light" panose="020F0302020204030204" pitchFamily="34" charset="0"/>
                    <a:ea typeface="微软雅黑 Light" panose="020B0502040204020203" charset="-122"/>
                  </a:rPr>
                  <a:t>页面使用了 </a:t>
                </a:r>
                <a:r>
                  <a:rPr lang="en-US" altLang="zh-CN" sz="900">
                    <a:latin typeface="Calibri Light" panose="020F0302020204030204" pitchFamily="34" charset="0"/>
                    <a:ea typeface="微软雅黑 Light" panose="020B0502040204020203" charset="-122"/>
                  </a:rPr>
                  <a:t>JavaScript </a:t>
                </a:r>
                <a:r>
                  <a:rPr lang="zh-CN" altLang="en-US" sz="900">
                    <a:latin typeface="Calibri Light" panose="020F0302020204030204" pitchFamily="34" charset="0"/>
                    <a:ea typeface="微软雅黑 Light" panose="020B0502040204020203" charset="-122"/>
                  </a:rPr>
                  <a:t>来实现交互功能，比如根据选择的省份在图表中显示相应的数据，根据点击菜单显示不同的图表图层等。</a:t>
                </a:r>
              </a:p>
            </p:txBody>
          </p:sp>
          <p:grpSp>
            <p:nvGrpSpPr>
              <p:cNvPr id="24" name="组合 23"/>
              <p:cNvGrpSpPr/>
              <p:nvPr/>
            </p:nvGrpSpPr>
            <p:grpSpPr>
              <a:xfrm>
                <a:off x="3749906" y="2842394"/>
                <a:ext cx="1506384" cy="1741524"/>
                <a:chOff x="3749906" y="2842394"/>
                <a:chExt cx="1506384" cy="1741524"/>
              </a:xfrm>
            </p:grpSpPr>
            <p:sp>
              <p:nvSpPr>
                <p:cNvPr id="53" name="六边形 52"/>
                <p:cNvSpPr/>
                <p:nvPr/>
              </p:nvSpPr>
              <p:spPr>
                <a:xfrm rot="16200000">
                  <a:off x="3634871" y="2962499"/>
                  <a:ext cx="1741524" cy="1501314"/>
                </a:xfrm>
                <a:prstGeom prst="hexagon">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03" name="文本框 102"/>
                <p:cNvSpPr txBox="1"/>
                <p:nvPr/>
              </p:nvSpPr>
              <p:spPr>
                <a:xfrm>
                  <a:off x="3749906" y="3775525"/>
                  <a:ext cx="1501315" cy="276999"/>
                </a:xfrm>
                <a:prstGeom prst="rect">
                  <a:avLst/>
                </a:prstGeom>
                <a:noFill/>
              </p:spPr>
              <p:txBody>
                <a:bodyPr wrap="square" lIns="0" tIns="0" rIns="0" bIns="0" rtlCol="0">
                  <a:spAutoFit/>
                </a:bodyPr>
                <a:lstStyle/>
                <a:p>
                  <a:pPr algn="ctr"/>
                  <a:r>
                    <a:rPr lang="en-US" altLang="zh-CN" sz="1350" b="1">
                      <a:gradFill>
                        <a:gsLst>
                          <a:gs pos="100000">
                            <a:schemeClr val="accent2">
                              <a:lumMod val="75000"/>
                            </a:schemeClr>
                          </a:gs>
                          <a:gs pos="0">
                            <a:schemeClr val="accent2"/>
                          </a:gs>
                        </a:gsLst>
                        <a:lin ang="10800000" scaled="1"/>
                      </a:gradFill>
                      <a:latin typeface="Calibri Light" panose="020F0302020204030204" pitchFamily="34" charset="0"/>
                      <a:ea typeface="微软雅黑 Light" panose="020B0502040204020203" charset="-122"/>
                    </a:rPr>
                    <a:t>JavaScript </a:t>
                  </a:r>
                  <a:r>
                    <a:rPr lang="zh-CN" altLang="en-US" sz="1350" b="1">
                      <a:gradFill>
                        <a:gsLst>
                          <a:gs pos="100000">
                            <a:schemeClr val="accent2">
                              <a:lumMod val="75000"/>
                            </a:schemeClr>
                          </a:gs>
                          <a:gs pos="0">
                            <a:schemeClr val="accent2"/>
                          </a:gs>
                        </a:gsLst>
                        <a:lin ang="10800000" scaled="1"/>
                      </a:gradFill>
                      <a:latin typeface="Calibri Light" panose="020F0302020204030204" pitchFamily="34" charset="0"/>
                      <a:ea typeface="微软雅黑 Light" panose="020B0502040204020203" charset="-122"/>
                    </a:rPr>
                    <a:t>交互</a:t>
                  </a:r>
                </a:p>
              </p:txBody>
            </p:sp>
            <p:pic>
              <p:nvPicPr>
                <p:cNvPr id="8" name="图形 7" descr="书架上的书籍 纯色填充"/>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96772" y="3298039"/>
                  <a:ext cx="407582" cy="407582"/>
                </a:xfrm>
                <a:prstGeom prst="rect">
                  <a:avLst/>
                </a:prstGeom>
              </p:spPr>
            </p:pic>
          </p:grpSp>
        </p:grpSp>
        <p:grpSp>
          <p:nvGrpSpPr>
            <p:cNvPr id="32" name="组合 31"/>
            <p:cNvGrpSpPr/>
            <p:nvPr/>
          </p:nvGrpSpPr>
          <p:grpSpPr>
            <a:xfrm>
              <a:off x="6935710" y="2842394"/>
              <a:ext cx="5256290" cy="1741524"/>
              <a:chOff x="6935710" y="2842394"/>
              <a:chExt cx="5256290" cy="1741524"/>
            </a:xfrm>
          </p:grpSpPr>
          <p:sp>
            <p:nvSpPr>
              <p:cNvPr id="101" name="任意多边形: 形状 100"/>
              <p:cNvSpPr/>
              <p:nvPr/>
            </p:nvSpPr>
            <p:spPr>
              <a:xfrm>
                <a:off x="8411624" y="3216649"/>
                <a:ext cx="3780376" cy="1004317"/>
              </a:xfrm>
              <a:custGeom>
                <a:avLst/>
                <a:gdLst>
                  <a:gd name="connsiteX0" fmla="*/ 0 w 3780376"/>
                  <a:gd name="connsiteY0" fmla="*/ 0 h 1004317"/>
                  <a:gd name="connsiteX1" fmla="*/ 3780376 w 3780376"/>
                  <a:gd name="connsiteY1" fmla="*/ 0 h 1004317"/>
                  <a:gd name="connsiteX2" fmla="*/ 3780376 w 3780376"/>
                  <a:gd name="connsiteY2" fmla="*/ 1004317 h 1004317"/>
                  <a:gd name="connsiteX3" fmla="*/ 0 w 3780376"/>
                  <a:gd name="connsiteY3" fmla="*/ 1004317 h 1004317"/>
                </a:gdLst>
                <a:ahLst/>
                <a:cxnLst>
                  <a:cxn ang="0">
                    <a:pos x="connsiteX0" y="connsiteY0"/>
                  </a:cxn>
                  <a:cxn ang="0">
                    <a:pos x="connsiteX1" y="connsiteY1"/>
                  </a:cxn>
                  <a:cxn ang="0">
                    <a:pos x="connsiteX2" y="connsiteY2"/>
                  </a:cxn>
                  <a:cxn ang="0">
                    <a:pos x="connsiteX3" y="connsiteY3"/>
                  </a:cxn>
                </a:cxnLst>
                <a:rect l="l" t="t" r="r" b="b"/>
                <a:pathLst>
                  <a:path w="3780376" h="1004317">
                    <a:moveTo>
                      <a:pt x="0" y="0"/>
                    </a:moveTo>
                    <a:lnTo>
                      <a:pt x="3780376" y="0"/>
                    </a:lnTo>
                    <a:lnTo>
                      <a:pt x="3780376" y="1004317"/>
                    </a:lnTo>
                    <a:lnTo>
                      <a:pt x="0" y="1004317"/>
                    </a:lnTo>
                    <a:close/>
                  </a:path>
                </a:pathLst>
              </a:custGeom>
              <a:solidFill>
                <a:schemeClr val="bg1"/>
              </a:solidFill>
              <a:ln>
                <a:gradFill flip="none" rotWithShape="1">
                  <a:gsLst>
                    <a:gs pos="0">
                      <a:schemeClr val="accent2">
                        <a:alpha val="0"/>
                      </a:schemeClr>
                    </a:gs>
                    <a:gs pos="100000">
                      <a:schemeClr val="accent2"/>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35" name="文本框 34"/>
              <p:cNvSpPr txBox="1"/>
              <p:nvPr/>
            </p:nvSpPr>
            <p:spPr>
              <a:xfrm>
                <a:off x="8583658" y="3310213"/>
                <a:ext cx="3281988" cy="801757"/>
              </a:xfrm>
              <a:prstGeom prst="rect">
                <a:avLst/>
              </a:prstGeom>
              <a:noFill/>
            </p:spPr>
            <p:txBody>
              <a:bodyPr wrap="square" lIns="0" tIns="0" rIns="0" bIns="0" rtlCol="0">
                <a:spAutoFit/>
              </a:bodyPr>
              <a:lstStyle/>
              <a:p>
                <a:pPr algn="just">
                  <a:lnSpc>
                    <a:spcPct val="150000"/>
                  </a:lnSpc>
                </a:pPr>
                <a:r>
                  <a:rPr lang="zh-CN" altLang="en-US" sz="900">
                    <a:latin typeface="Calibri Light" panose="020F0302020204030204" pitchFamily="34" charset="0"/>
                    <a:ea typeface="微软雅黑 Light" panose="020B0502040204020203" charset="-122"/>
                  </a:rPr>
                  <a:t>页面中引入了多个 </a:t>
                </a:r>
                <a:r>
                  <a:rPr lang="en-US" altLang="zh-CN" sz="900">
                    <a:latin typeface="Calibri Light" panose="020F0302020204030204" pitchFamily="34" charset="0"/>
                    <a:ea typeface="微软雅黑 Light" panose="020B0502040204020203" charset="-122"/>
                  </a:rPr>
                  <a:t>JavaScript </a:t>
                </a:r>
                <a:r>
                  <a:rPr lang="zh-CN" altLang="en-US" sz="900">
                    <a:latin typeface="Calibri Light" panose="020F0302020204030204" pitchFamily="34" charset="0"/>
                    <a:ea typeface="微软雅黑 Light" panose="020B0502040204020203" charset="-122"/>
                  </a:rPr>
                  <a:t>文件，包括 </a:t>
                </a:r>
                <a:r>
                  <a:rPr lang="en-US" altLang="zh-CN" sz="900">
                    <a:latin typeface="Calibri Light" panose="020F0302020204030204" pitchFamily="34" charset="0"/>
                    <a:ea typeface="微软雅黑 Light" panose="020B0502040204020203" charset="-122"/>
                  </a:rPr>
                  <a:t>jQuery </a:t>
                </a:r>
                <a:r>
                  <a:rPr lang="zh-CN" altLang="en-US" sz="900">
                    <a:latin typeface="Calibri Light" panose="020F0302020204030204" pitchFamily="34" charset="0"/>
                    <a:ea typeface="微软雅黑 Light" panose="020B0502040204020203" charset="-122"/>
                  </a:rPr>
                  <a:t>库（</a:t>
                </a:r>
                <a:r>
                  <a:rPr lang="en-US" altLang="zh-CN" sz="900">
                    <a:latin typeface="Calibri Light" panose="020F0302020204030204" pitchFamily="34" charset="0"/>
                    <a:ea typeface="微软雅黑 Light" panose="020B0502040204020203" charset="-122"/>
                  </a:rPr>
                  <a:t>jquery.js</a:t>
                </a:r>
                <a:r>
                  <a:rPr lang="zh-CN" altLang="en-US" sz="900">
                    <a:latin typeface="Calibri Light" panose="020F0302020204030204" pitchFamily="34" charset="0"/>
                    <a:ea typeface="微软雅黑 Light" panose="020B0502040204020203" charset="-122"/>
                  </a:rPr>
                  <a:t>）、</a:t>
                </a:r>
                <a:r>
                  <a:rPr lang="en-US" altLang="zh-CN" sz="900" err="1">
                    <a:latin typeface="Calibri Light" panose="020F0302020204030204" pitchFamily="34" charset="0"/>
                    <a:ea typeface="微软雅黑 Light" panose="020B0502040204020203" charset="-122"/>
                  </a:rPr>
                  <a:t>ECharts</a:t>
                </a:r>
                <a:r>
                  <a:rPr lang="en-US" altLang="zh-CN" sz="900">
                    <a:latin typeface="Calibri Light" panose="020F0302020204030204" pitchFamily="34" charset="0"/>
                    <a:ea typeface="微软雅黑 Light" panose="020B0502040204020203" charset="-122"/>
                  </a:rPr>
                  <a:t> </a:t>
                </a:r>
                <a:r>
                  <a:rPr lang="zh-CN" altLang="en-US" sz="900">
                    <a:latin typeface="Calibri Light" panose="020F0302020204030204" pitchFamily="34" charset="0"/>
                    <a:ea typeface="微软雅黑 Light" panose="020B0502040204020203" charset="-122"/>
                  </a:rPr>
                  <a:t>可视化库、中国地图数据（</a:t>
                </a:r>
                <a:r>
                  <a:rPr lang="en-US" altLang="zh-CN" sz="900">
                    <a:latin typeface="Calibri Light" panose="020F0302020204030204" pitchFamily="34" charset="0"/>
                    <a:ea typeface="微软雅黑 Light" panose="020B0502040204020203" charset="-122"/>
                  </a:rPr>
                  <a:t>china.js</a:t>
                </a:r>
                <a:r>
                  <a:rPr lang="zh-CN" altLang="en-US" sz="900">
                    <a:latin typeface="Calibri Light" panose="020F0302020204030204" pitchFamily="34" charset="0"/>
                    <a:ea typeface="微软雅黑 Light" panose="020B0502040204020203" charset="-122"/>
                  </a:rPr>
                  <a:t>）、以及其他自定义的 </a:t>
                </a:r>
                <a:r>
                  <a:rPr lang="en-US" altLang="zh-CN" sz="900">
                    <a:latin typeface="Calibri Light" panose="020F0302020204030204" pitchFamily="34" charset="0"/>
                    <a:ea typeface="微软雅黑 Light" panose="020B0502040204020203" charset="-122"/>
                  </a:rPr>
                  <a:t>JavaScript </a:t>
                </a:r>
                <a:r>
                  <a:rPr lang="zh-CN" altLang="en-US" sz="900">
                    <a:latin typeface="Calibri Light" panose="020F0302020204030204" pitchFamily="34" charset="0"/>
                    <a:ea typeface="微软雅黑 Light" panose="020B0502040204020203" charset="-122"/>
                  </a:rPr>
                  <a:t>文件。</a:t>
                </a:r>
              </a:p>
            </p:txBody>
          </p:sp>
          <p:grpSp>
            <p:nvGrpSpPr>
              <p:cNvPr id="26" name="组合 25"/>
              <p:cNvGrpSpPr/>
              <p:nvPr/>
            </p:nvGrpSpPr>
            <p:grpSpPr>
              <a:xfrm>
                <a:off x="6935710" y="2842394"/>
                <a:ext cx="1501314" cy="1741524"/>
                <a:chOff x="6935710" y="2842394"/>
                <a:chExt cx="1501314" cy="1741524"/>
              </a:xfrm>
            </p:grpSpPr>
            <p:sp>
              <p:nvSpPr>
                <p:cNvPr id="63" name="六边形 62"/>
                <p:cNvSpPr/>
                <p:nvPr/>
              </p:nvSpPr>
              <p:spPr>
                <a:xfrm rot="16200000">
                  <a:off x="6815605" y="2962499"/>
                  <a:ext cx="1741524" cy="1501314"/>
                </a:xfrm>
                <a:prstGeom prst="hexagon">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07" name="文本框 106"/>
                <p:cNvSpPr txBox="1"/>
                <p:nvPr/>
              </p:nvSpPr>
              <p:spPr>
                <a:xfrm>
                  <a:off x="6935710" y="3775525"/>
                  <a:ext cx="1501314" cy="553997"/>
                </a:xfrm>
                <a:prstGeom prst="rect">
                  <a:avLst/>
                </a:prstGeom>
                <a:noFill/>
              </p:spPr>
              <p:txBody>
                <a:bodyPr wrap="square" lIns="0" tIns="0" rIns="0" bIns="0" rtlCol="0">
                  <a:spAutoFit/>
                </a:bodyPr>
                <a:lstStyle/>
                <a:p>
                  <a:pPr algn="ctr"/>
                  <a:r>
                    <a:rPr lang="en-US" altLang="zh-CN" sz="1350" b="1">
                      <a:gradFill>
                        <a:gsLst>
                          <a:gs pos="100000">
                            <a:schemeClr val="accent2">
                              <a:lumMod val="75000"/>
                            </a:schemeClr>
                          </a:gs>
                          <a:gs pos="0">
                            <a:schemeClr val="accent2"/>
                          </a:gs>
                        </a:gsLst>
                        <a:lin ang="10800000" scaled="1"/>
                      </a:gradFill>
                      <a:latin typeface="Calibri Light" panose="020F0302020204030204" pitchFamily="34" charset="0"/>
                      <a:ea typeface="微软雅黑 Light" panose="020B0502040204020203" charset="-122"/>
                    </a:rPr>
                    <a:t>JavaScript </a:t>
                  </a:r>
                  <a:r>
                    <a:rPr lang="zh-CN" altLang="en-US" sz="1350" b="1">
                      <a:gradFill>
                        <a:gsLst>
                          <a:gs pos="100000">
                            <a:schemeClr val="accent2">
                              <a:lumMod val="75000"/>
                            </a:schemeClr>
                          </a:gs>
                          <a:gs pos="0">
                            <a:schemeClr val="accent2"/>
                          </a:gs>
                        </a:gsLst>
                        <a:lin ang="10800000" scaled="1"/>
                      </a:gradFill>
                      <a:latin typeface="Calibri Light" panose="020F0302020204030204" pitchFamily="34" charset="0"/>
                      <a:ea typeface="微软雅黑 Light" panose="020B0502040204020203" charset="-122"/>
                    </a:rPr>
                    <a:t>及相关库</a:t>
                  </a:r>
                </a:p>
              </p:txBody>
            </p:sp>
            <p:pic>
              <p:nvPicPr>
                <p:cNvPr id="14" name="图形 13" descr="画架 纯色填充"/>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482576" y="3298039"/>
                  <a:ext cx="407582" cy="407582"/>
                </a:xfrm>
                <a:prstGeom prst="rect">
                  <a:avLst/>
                </a:prstGeom>
              </p:spPr>
            </p:pic>
          </p:grpSp>
        </p:grpSp>
        <p:grpSp>
          <p:nvGrpSpPr>
            <p:cNvPr id="27" name="组合 26"/>
            <p:cNvGrpSpPr/>
            <p:nvPr/>
          </p:nvGrpSpPr>
          <p:grpSpPr>
            <a:xfrm>
              <a:off x="5343567" y="2842394"/>
              <a:ext cx="1501314" cy="1741524"/>
              <a:chOff x="5343567" y="2842394"/>
              <a:chExt cx="1501314" cy="1741524"/>
            </a:xfrm>
          </p:grpSpPr>
          <p:sp>
            <p:nvSpPr>
              <p:cNvPr id="5" name="六边形 4"/>
              <p:cNvSpPr/>
              <p:nvPr/>
            </p:nvSpPr>
            <p:spPr>
              <a:xfrm rot="16200000">
                <a:off x="5223462" y="2962499"/>
                <a:ext cx="1741524" cy="150131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12" name="文本框 111"/>
              <p:cNvSpPr txBox="1"/>
              <p:nvPr/>
            </p:nvSpPr>
            <p:spPr>
              <a:xfrm>
                <a:off x="5343567" y="3393520"/>
                <a:ext cx="1501314" cy="984885"/>
              </a:xfrm>
              <a:prstGeom prst="rect">
                <a:avLst/>
              </a:prstGeom>
              <a:noFill/>
            </p:spPr>
            <p:txBody>
              <a:bodyPr wrap="square" lIns="0" tIns="0" rIns="0" bIns="0" rtlCol="0">
                <a:spAutoFit/>
              </a:bodyPr>
              <a:lstStyle/>
              <a:p>
                <a:pPr algn="ctr"/>
                <a:r>
                  <a:rPr lang="zh-CN" altLang="en-US" sz="1200" b="1">
                    <a:solidFill>
                      <a:schemeClr val="bg1"/>
                    </a:solidFill>
                    <a:latin typeface="Calibri Light" panose="020F0302020204030204" pitchFamily="34" charset="0"/>
                    <a:ea typeface="微软雅黑 Light" panose="020B0502040204020203" charset="-122"/>
                  </a:rPr>
                  <a:t>基于大数据人口迁移模式时空分析的数据可视化页面</a:t>
                </a:r>
              </a:p>
            </p:txBody>
          </p:sp>
        </p:grpSp>
      </p:grpSp>
      <p:sp>
        <p:nvSpPr>
          <p:cNvPr id="3" name="文本框 14"/>
          <p:cNvSpPr txBox="1"/>
          <p:nvPr/>
        </p:nvSpPr>
        <p:spPr>
          <a:xfrm>
            <a:off x="354330" y="222885"/>
            <a:ext cx="4177665" cy="460375"/>
          </a:xfrm>
          <a:prstGeom prst="rect">
            <a:avLst/>
          </a:prstGeom>
          <a:noFill/>
        </p:spPr>
        <p:txBody>
          <a:bodyPr wrap="square" rtlCol="0">
            <a:spAutoFit/>
          </a:bodyPr>
          <a:lstStyle/>
          <a:p>
            <a:r>
              <a:rPr lang="en-US" altLang="zh-CN"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4.2 </a:t>
            </a:r>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可视化页面设计</a:t>
            </a:r>
            <a:endParaRPr lang="zh-CN" altLang="en-US"/>
          </a:p>
        </p:txBody>
      </p:sp>
      <p:cxnSp>
        <p:nvCxnSpPr>
          <p:cNvPr id="7" name="直接连接符 74"/>
          <p:cNvCxnSpPr/>
          <p:nvPr/>
        </p:nvCxnSpPr>
        <p:spPr>
          <a:xfrm>
            <a:off x="-3537" y="698953"/>
            <a:ext cx="3844925" cy="50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538310" y="1140138"/>
            <a:ext cx="2486653" cy="713016"/>
          </a:xfrm>
          <a:prstGeom prst="rect">
            <a:avLst/>
          </a:prstGeom>
          <a:noFill/>
        </p:spPr>
        <p:txBody>
          <a:bodyPr wrap="square" lIns="0" tIns="0" rIns="0" bIns="0">
            <a:spAutoFit/>
          </a:bodyPr>
          <a:lstStyle/>
          <a:p>
            <a:pPr>
              <a:lnSpc>
                <a:spcPct val="120000"/>
              </a:lnSpc>
            </a:pPr>
            <a:r>
              <a:rPr lang="en-US" altLang="zh-CN" sz="2000">
                <a:solidFill>
                  <a:schemeClr val="accent1"/>
                </a:solidFill>
                <a:latin typeface="Calibri Light" panose="020F0302020204030204" pitchFamily="34" charset="0"/>
                <a:ea typeface="微软雅黑 Light" panose="020B0502040204020203" charset="-122"/>
              </a:rPr>
              <a:t>CSS</a:t>
            </a:r>
            <a:r>
              <a:rPr lang="zh-CN" altLang="en-US" sz="2000">
                <a:solidFill>
                  <a:schemeClr val="accent1"/>
                </a:solidFill>
                <a:latin typeface="Calibri Light" panose="020F0302020204030204" pitchFamily="34" charset="0"/>
                <a:ea typeface="微软雅黑 Light" panose="020B0502040204020203" charset="-122"/>
              </a:rPr>
              <a:t>文件负责为网站的各个元素提供样式</a:t>
            </a:r>
          </a:p>
        </p:txBody>
      </p:sp>
      <p:sp>
        <p:nvSpPr>
          <p:cNvPr id="32" name="文本框 31"/>
          <p:cNvSpPr txBox="1"/>
          <p:nvPr/>
        </p:nvSpPr>
        <p:spPr>
          <a:xfrm>
            <a:off x="569863" y="2113265"/>
            <a:ext cx="2587747" cy="1598771"/>
          </a:xfrm>
          <a:prstGeom prst="rect">
            <a:avLst/>
          </a:prstGeom>
          <a:noFill/>
        </p:spPr>
        <p:txBody>
          <a:bodyPr wrap="square" lIns="0" tIns="0" rIns="0" bIns="0">
            <a:spAutoFit/>
          </a:bodyPr>
          <a:lstStyle/>
          <a:p>
            <a:pPr marL="171450" indent="-171450">
              <a:lnSpc>
                <a:spcPct val="150000"/>
              </a:lnSpc>
              <a:buFont typeface="Arial" panose="020B0604020202020204" pitchFamily="34" charset="0"/>
              <a:buChar char="•"/>
            </a:pPr>
            <a:r>
              <a:rPr lang="zh-CN" altLang="en-US" sz="1200">
                <a:latin typeface="Calibri Light" panose="020F0302020204030204" pitchFamily="34" charset="0"/>
                <a:ea typeface="微软雅黑 Light" panose="020B0502040204020203" charset="-122"/>
              </a:rPr>
              <a:t>字体和文本样式</a:t>
            </a:r>
            <a:endParaRPr lang="en-US" altLang="zh-CN" sz="1200">
              <a:latin typeface="Calibri Light" panose="020F0302020204030204" pitchFamily="34" charset="0"/>
              <a:ea typeface="微软雅黑 Light" panose="020B0502040204020203" charset="-122"/>
            </a:endParaRPr>
          </a:p>
          <a:p>
            <a:pPr marL="171450" indent="-171450">
              <a:lnSpc>
                <a:spcPct val="150000"/>
              </a:lnSpc>
              <a:buFont typeface="Arial" panose="020B0604020202020204" pitchFamily="34" charset="0"/>
              <a:buChar char="•"/>
            </a:pPr>
            <a:r>
              <a:rPr lang="zh-CN" altLang="en-US" sz="1200">
                <a:latin typeface="Calibri Light" panose="020F0302020204030204" pitchFamily="34" charset="0"/>
                <a:ea typeface="微软雅黑 Light" panose="020B0502040204020203" charset="-122"/>
              </a:rPr>
              <a:t>头部样式</a:t>
            </a:r>
            <a:endParaRPr lang="en-US" altLang="zh-CN" sz="1200">
              <a:latin typeface="Calibri Light" panose="020F0302020204030204" pitchFamily="34" charset="0"/>
              <a:ea typeface="微软雅黑 Light" panose="020B0502040204020203" charset="-122"/>
            </a:endParaRPr>
          </a:p>
          <a:p>
            <a:pPr marL="171450" indent="-171450">
              <a:lnSpc>
                <a:spcPct val="150000"/>
              </a:lnSpc>
              <a:buFont typeface="Arial" panose="020B0604020202020204" pitchFamily="34" charset="0"/>
              <a:buChar char="•"/>
            </a:pPr>
            <a:r>
              <a:rPr lang="zh-CN" altLang="en-US" sz="1200">
                <a:latin typeface="Calibri Light" panose="020F0302020204030204" pitchFamily="34" charset="0"/>
                <a:ea typeface="微软雅黑 Light" panose="020B0502040204020203" charset="-122"/>
              </a:rPr>
              <a:t>搜索框样式</a:t>
            </a:r>
            <a:endParaRPr lang="en-US" altLang="zh-CN" sz="1200">
              <a:latin typeface="Calibri Light" panose="020F0302020204030204" pitchFamily="34" charset="0"/>
              <a:ea typeface="微软雅黑 Light" panose="020B0502040204020203" charset="-122"/>
            </a:endParaRPr>
          </a:p>
          <a:p>
            <a:pPr marL="171450" indent="-171450">
              <a:lnSpc>
                <a:spcPct val="150000"/>
              </a:lnSpc>
              <a:buFont typeface="Arial" panose="020B0604020202020204" pitchFamily="34" charset="0"/>
              <a:buChar char="•"/>
            </a:pPr>
            <a:r>
              <a:rPr lang="en-US" altLang="zh-CN" sz="1200">
                <a:latin typeface="Calibri Light" panose="020F0302020204030204" pitchFamily="34" charset="0"/>
                <a:ea typeface="微软雅黑 Light" panose="020B0502040204020203" charset="-122"/>
              </a:rPr>
              <a:t>Flexbox</a:t>
            </a:r>
            <a:r>
              <a:rPr lang="zh-CN" altLang="en-US" sz="1200">
                <a:latin typeface="Calibri Light" panose="020F0302020204030204" pitchFamily="34" charset="0"/>
                <a:ea typeface="微软雅黑 Light" panose="020B0502040204020203" charset="-122"/>
              </a:rPr>
              <a:t>布局</a:t>
            </a:r>
            <a:endParaRPr lang="en-US" altLang="zh-CN" sz="1200">
              <a:latin typeface="Calibri Light" panose="020F0302020204030204" pitchFamily="34" charset="0"/>
              <a:ea typeface="微软雅黑 Light" panose="020B0502040204020203" charset="-122"/>
            </a:endParaRPr>
          </a:p>
          <a:p>
            <a:pPr marL="171450" indent="-171450">
              <a:lnSpc>
                <a:spcPct val="150000"/>
              </a:lnSpc>
              <a:buFont typeface="Arial" panose="020B0604020202020204" pitchFamily="34" charset="0"/>
              <a:buChar char="•"/>
            </a:pPr>
            <a:r>
              <a:rPr lang="zh-CN" altLang="en-US" sz="1200">
                <a:latin typeface="Calibri Light" panose="020F0302020204030204" pitchFamily="34" charset="0"/>
                <a:ea typeface="微软雅黑 Light" panose="020B0502040204020203" charset="-122"/>
              </a:rPr>
              <a:t>关键帧动画</a:t>
            </a:r>
            <a:endParaRPr lang="en-US" altLang="zh-CN" sz="1200">
              <a:latin typeface="Calibri Light" panose="020F0302020204030204" pitchFamily="34" charset="0"/>
              <a:ea typeface="微软雅黑 Light" panose="020B0502040204020203" charset="-122"/>
            </a:endParaRPr>
          </a:p>
          <a:p>
            <a:pPr marL="171450" indent="-171450">
              <a:lnSpc>
                <a:spcPct val="125000"/>
              </a:lnSpc>
              <a:buFont typeface="Arial" panose="020B0604020202020204" pitchFamily="34" charset="0"/>
              <a:buChar char="•"/>
            </a:pPr>
            <a:endParaRPr lang="zh-CN" altLang="en-US" sz="1200">
              <a:latin typeface="Calibri Light" panose="020F0302020204030204" pitchFamily="34" charset="0"/>
              <a:ea typeface="微软雅黑 Light" panose="020B0502040204020203" charset="-122"/>
            </a:endParaRPr>
          </a:p>
        </p:txBody>
      </p:sp>
      <p:sp>
        <p:nvSpPr>
          <p:cNvPr id="34" name="文本框 33"/>
          <p:cNvSpPr txBox="1"/>
          <p:nvPr/>
        </p:nvSpPr>
        <p:spPr>
          <a:xfrm>
            <a:off x="457906" y="3697810"/>
            <a:ext cx="2371091" cy="674800"/>
          </a:xfrm>
          <a:prstGeom prst="rect">
            <a:avLst/>
          </a:prstGeom>
          <a:noFill/>
        </p:spPr>
        <p:txBody>
          <a:bodyPr wrap="square" lIns="0" tIns="0" rIns="0" bIns="0">
            <a:spAutoFit/>
          </a:bodyPr>
          <a:lstStyle/>
          <a:p>
            <a:pPr>
              <a:lnSpc>
                <a:spcPct val="125000"/>
              </a:lnSpc>
            </a:pPr>
            <a:r>
              <a:rPr lang="zh-CN" altLang="en-US" sz="1200">
                <a:solidFill>
                  <a:schemeClr val="accent1"/>
                </a:solidFill>
                <a:latin typeface="Calibri Light" panose="020F0302020204030204" pitchFamily="34" charset="0"/>
                <a:ea typeface="微软雅黑 Light" panose="020B0502040204020203" charset="-122"/>
              </a:rPr>
              <a:t>通过</a:t>
            </a:r>
            <a:r>
              <a:rPr lang="en-US" altLang="zh-CN" sz="1200" err="1">
                <a:solidFill>
                  <a:schemeClr val="accent1"/>
                </a:solidFill>
                <a:latin typeface="Calibri Light" panose="020F0302020204030204" pitchFamily="34" charset="0"/>
                <a:ea typeface="微软雅黑 Light" panose="020B0502040204020203" charset="-122"/>
              </a:rPr>
              <a:t>css</a:t>
            </a:r>
            <a:r>
              <a:rPr lang="zh-CN" altLang="en-US" sz="1200">
                <a:solidFill>
                  <a:schemeClr val="accent1"/>
                </a:solidFill>
                <a:latin typeface="Calibri Light" panose="020F0302020204030204" pitchFamily="34" charset="0"/>
                <a:ea typeface="微软雅黑 Light" panose="020B0502040204020203" charset="-122"/>
              </a:rPr>
              <a:t>文件与</a:t>
            </a:r>
            <a:r>
              <a:rPr lang="en-US" altLang="zh-CN" sz="1200">
                <a:solidFill>
                  <a:schemeClr val="accent1"/>
                </a:solidFill>
                <a:latin typeface="Calibri Light" panose="020F0302020204030204" pitchFamily="34" charset="0"/>
                <a:ea typeface="微软雅黑 Light" panose="020B0502040204020203" charset="-122"/>
              </a:rPr>
              <a:t>html</a:t>
            </a:r>
            <a:r>
              <a:rPr lang="zh-CN" altLang="en-US" sz="1200">
                <a:solidFill>
                  <a:schemeClr val="accent1"/>
                </a:solidFill>
                <a:latin typeface="Calibri Light" panose="020F0302020204030204" pitchFamily="34" charset="0"/>
                <a:ea typeface="微软雅黑 Light" panose="020B0502040204020203" charset="-122"/>
              </a:rPr>
              <a:t>文件的配合，我们对页面框架和具体样式完成了设计。</a:t>
            </a:r>
          </a:p>
        </p:txBody>
      </p:sp>
      <p:sp>
        <p:nvSpPr>
          <p:cNvPr id="42" name="矩形 41"/>
          <p:cNvSpPr/>
          <p:nvPr/>
        </p:nvSpPr>
        <p:spPr>
          <a:xfrm>
            <a:off x="8708298" y="935893"/>
            <a:ext cx="328613" cy="30008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zh-CN" altLang="en-US" sz="1350"/>
          </a:p>
        </p:txBody>
      </p:sp>
      <p:sp>
        <p:nvSpPr>
          <p:cNvPr id="43" name="矩形 42"/>
          <p:cNvSpPr/>
          <p:nvPr/>
        </p:nvSpPr>
        <p:spPr>
          <a:xfrm>
            <a:off x="2828997" y="4139598"/>
            <a:ext cx="328613" cy="30008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zh-CN" altLang="en-US" sz="1350"/>
          </a:p>
        </p:txBody>
      </p:sp>
      <p:grpSp>
        <p:nvGrpSpPr>
          <p:cNvPr id="52" name="组合 51"/>
          <p:cNvGrpSpPr/>
          <p:nvPr/>
        </p:nvGrpSpPr>
        <p:grpSpPr>
          <a:xfrm>
            <a:off x="8381092" y="2335249"/>
            <a:ext cx="92333" cy="505734"/>
            <a:chOff x="11174769" y="2878229"/>
            <a:chExt cx="123110" cy="674312"/>
          </a:xfrm>
        </p:grpSpPr>
        <p:sp>
          <p:nvSpPr>
            <p:cNvPr id="44" name="文本框 43"/>
            <p:cNvSpPr txBox="1"/>
            <p:nvPr/>
          </p:nvSpPr>
          <p:spPr>
            <a:xfrm rot="5400000">
              <a:off x="11063200" y="2989798"/>
              <a:ext cx="346248" cy="123110"/>
            </a:xfrm>
            <a:prstGeom prst="rect">
              <a:avLst/>
            </a:prstGeom>
            <a:noFill/>
          </p:spPr>
          <p:txBody>
            <a:bodyPr wrap="none" lIns="0" tIns="0" rIns="0" bIns="0" rtlCol="0">
              <a:spAutoFit/>
            </a:bodyPr>
            <a:lstStyle/>
            <a:p>
              <a:r>
                <a:rPr lang="en-US" altLang="zh-CN" sz="600">
                  <a:solidFill>
                    <a:schemeClr val="bg1"/>
                  </a:solidFill>
                  <a:latin typeface="Calibri Light" panose="020F0302020204030204" pitchFamily="34" charset="0"/>
                  <a:ea typeface="微软雅黑 Light" panose="020B0502040204020203" charset="-122"/>
                </a:rPr>
                <a:t>CHARGE</a:t>
              </a:r>
              <a:endParaRPr lang="zh-CN" altLang="en-US" sz="600">
                <a:solidFill>
                  <a:schemeClr val="bg1"/>
                </a:solidFill>
                <a:latin typeface="Calibri Light" panose="020F0302020204030204" pitchFamily="34" charset="0"/>
                <a:ea typeface="微软雅黑 Light" panose="020B0502040204020203" charset="-122"/>
              </a:endParaRPr>
            </a:p>
          </p:txBody>
        </p:sp>
        <p:cxnSp>
          <p:nvCxnSpPr>
            <p:cNvPr id="50" name="直接连接符 49"/>
            <p:cNvCxnSpPr/>
            <p:nvPr/>
          </p:nvCxnSpPr>
          <p:spPr>
            <a:xfrm>
              <a:off x="11223199" y="3357792"/>
              <a:ext cx="0" cy="1947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a:off x="8334375" y="4449422"/>
            <a:ext cx="253604" cy="421972"/>
            <a:chOff x="10139362" y="6793777"/>
            <a:chExt cx="338138" cy="562629"/>
          </a:xfrm>
        </p:grpSpPr>
        <p:sp>
          <p:nvSpPr>
            <p:cNvPr id="58" name="椭圆 57"/>
            <p:cNvSpPr/>
            <p:nvPr/>
          </p:nvSpPr>
          <p:spPr>
            <a:xfrm>
              <a:off x="10403681" y="6793777"/>
              <a:ext cx="73819" cy="56262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zh-CN" altLang="en-US" sz="1350"/>
            </a:p>
          </p:txBody>
        </p:sp>
        <p:sp>
          <p:nvSpPr>
            <p:cNvPr id="59" name="椭圆 58"/>
            <p:cNvSpPr/>
            <p:nvPr/>
          </p:nvSpPr>
          <p:spPr>
            <a:xfrm>
              <a:off x="10271522" y="6793777"/>
              <a:ext cx="73819" cy="56262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zh-CN" altLang="en-US" sz="1350"/>
            </a:p>
          </p:txBody>
        </p:sp>
        <p:sp>
          <p:nvSpPr>
            <p:cNvPr id="60" name="椭圆 59"/>
            <p:cNvSpPr/>
            <p:nvPr/>
          </p:nvSpPr>
          <p:spPr>
            <a:xfrm>
              <a:off x="10139362" y="6793777"/>
              <a:ext cx="73819" cy="56262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zh-CN" altLang="en-US" sz="1350"/>
            </a:p>
          </p:txBody>
        </p:sp>
      </p:grpSp>
      <p:sp>
        <p:nvSpPr>
          <p:cNvPr id="10" name="文本框 14"/>
          <p:cNvSpPr txBox="1"/>
          <p:nvPr/>
        </p:nvSpPr>
        <p:spPr>
          <a:xfrm>
            <a:off x="354330" y="222885"/>
            <a:ext cx="4177665" cy="460375"/>
          </a:xfrm>
          <a:prstGeom prst="rect">
            <a:avLst/>
          </a:prstGeom>
          <a:noFill/>
        </p:spPr>
        <p:txBody>
          <a:bodyPr wrap="square" rtlCol="0">
            <a:spAutoFit/>
          </a:bodyPr>
          <a:lstStyle/>
          <a:p>
            <a:r>
              <a:rPr lang="en-US" altLang="zh-CN"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4.2 </a:t>
            </a:r>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可视化页面展示</a:t>
            </a:r>
            <a:endParaRPr lang="zh-CN" altLang="en-US"/>
          </a:p>
        </p:txBody>
      </p:sp>
      <p:cxnSp>
        <p:nvCxnSpPr>
          <p:cNvPr id="11" name="直接连接符 74"/>
          <p:cNvCxnSpPr/>
          <p:nvPr/>
        </p:nvCxnSpPr>
        <p:spPr>
          <a:xfrm>
            <a:off x="-3537" y="698953"/>
            <a:ext cx="3844925" cy="50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7610" y="1235975"/>
            <a:ext cx="5879301" cy="32037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0" name="文本框 99"/>
          <p:cNvSpPr txBox="1"/>
          <p:nvPr/>
        </p:nvSpPr>
        <p:spPr>
          <a:xfrm>
            <a:off x="4819207" y="2868002"/>
            <a:ext cx="4268972" cy="1444691"/>
          </a:xfrm>
          <a:prstGeom prst="rect">
            <a:avLst/>
          </a:prstGeom>
          <a:noFill/>
          <a:ln w="9525">
            <a:noFill/>
          </a:ln>
        </p:spPr>
        <p:txBody>
          <a:bodyPr wrap="square">
            <a:spAutoFit/>
          </a:bodyPr>
          <a:lstStyle/>
          <a:p>
            <a:pPr indent="0">
              <a:lnSpc>
                <a:spcPct val="150000"/>
              </a:lnSpc>
            </a:pPr>
            <a:endParaRPr lang="zh-CN" altLang="en-US" sz="1200" b="0">
              <a:solidFill>
                <a:schemeClr val="tx1"/>
              </a:solidFill>
              <a:latin typeface="+mj-ea"/>
              <a:ea typeface="+mj-ea"/>
              <a:cs typeface="Times New Roman" panose="02020603050405020304" pitchFamily="18" charset="0"/>
            </a:endParaRPr>
          </a:p>
          <a:p>
            <a:pPr indent="0">
              <a:lnSpc>
                <a:spcPct val="150000"/>
              </a:lnSpc>
            </a:pPr>
            <a:r>
              <a:rPr lang="zh-CN" altLang="en-US" sz="1200" b="0">
                <a:solidFill>
                  <a:schemeClr val="tx1"/>
                </a:solidFill>
                <a:latin typeface="+mj-ea"/>
                <a:ea typeface="+mj-ea"/>
                <a:cs typeface="Times New Roman" panose="02020603050405020304" pitchFamily="18" charset="0"/>
              </a:rPr>
              <a:t>当</a:t>
            </a:r>
            <a:r>
              <a:rPr lang="en-US" altLang="zh-CN" sz="1200" b="0" err="1">
                <a:solidFill>
                  <a:schemeClr val="tx1"/>
                </a:solidFill>
                <a:latin typeface="+mj-ea"/>
                <a:ea typeface="+mj-ea"/>
                <a:cs typeface="Times New Roman" panose="02020603050405020304" pitchFamily="18" charset="0"/>
              </a:rPr>
              <a:t>showExportHeatMap</a:t>
            </a:r>
            <a:r>
              <a:rPr lang="en-US" altLang="zh-CN" sz="1200" b="0">
                <a:solidFill>
                  <a:schemeClr val="tx1"/>
                </a:solidFill>
                <a:latin typeface="+mj-ea"/>
                <a:ea typeface="+mj-ea"/>
                <a:cs typeface="Times New Roman" panose="02020603050405020304" pitchFamily="18" charset="0"/>
              </a:rPr>
              <a:t>()</a:t>
            </a:r>
            <a:r>
              <a:rPr lang="zh-CN" altLang="en-US" sz="1200" b="0">
                <a:solidFill>
                  <a:schemeClr val="tx1"/>
                </a:solidFill>
                <a:latin typeface="+mj-ea"/>
                <a:ea typeface="+mj-ea"/>
                <a:cs typeface="Times New Roman" panose="02020603050405020304" pitchFamily="18" charset="0"/>
              </a:rPr>
              <a:t>函数被调用时，它会隐藏</a:t>
            </a:r>
            <a:r>
              <a:rPr lang="en-US" altLang="zh-CN" sz="1200" b="0">
                <a:solidFill>
                  <a:schemeClr val="tx1"/>
                </a:solidFill>
                <a:latin typeface="+mj-ea"/>
                <a:ea typeface="+mj-ea"/>
                <a:cs typeface="Times New Roman" panose="02020603050405020304" pitchFamily="18" charset="0"/>
              </a:rPr>
              <a:t>center3</a:t>
            </a:r>
            <a:r>
              <a:rPr lang="zh-CN" altLang="en-US" sz="1200" b="0">
                <a:solidFill>
                  <a:schemeClr val="tx1"/>
                </a:solidFill>
                <a:latin typeface="+mj-ea"/>
                <a:ea typeface="+mj-ea"/>
                <a:cs typeface="Times New Roman" panose="02020603050405020304" pitchFamily="18" charset="0"/>
              </a:rPr>
              <a:t>和</a:t>
            </a:r>
            <a:r>
              <a:rPr lang="en-US" altLang="zh-CN" sz="1200" b="0">
                <a:solidFill>
                  <a:schemeClr val="tx1"/>
                </a:solidFill>
                <a:latin typeface="+mj-ea"/>
                <a:ea typeface="+mj-ea"/>
                <a:cs typeface="Times New Roman" panose="02020603050405020304" pitchFamily="18" charset="0"/>
              </a:rPr>
              <a:t>center2</a:t>
            </a:r>
            <a:r>
              <a:rPr lang="zh-CN" altLang="en-US" sz="1200" b="0">
                <a:solidFill>
                  <a:schemeClr val="tx1"/>
                </a:solidFill>
                <a:latin typeface="+mj-ea"/>
                <a:ea typeface="+mj-ea"/>
                <a:cs typeface="Times New Roman" panose="02020603050405020304" pitchFamily="18" charset="0"/>
              </a:rPr>
              <a:t>这两个具有相应</a:t>
            </a:r>
            <a:r>
              <a:rPr lang="en-US" altLang="zh-CN" sz="1200" b="0">
                <a:solidFill>
                  <a:schemeClr val="tx1"/>
                </a:solidFill>
                <a:latin typeface="+mj-ea"/>
                <a:ea typeface="+mj-ea"/>
                <a:cs typeface="Times New Roman" panose="02020603050405020304" pitchFamily="18" charset="0"/>
              </a:rPr>
              <a:t>ID</a:t>
            </a:r>
            <a:r>
              <a:rPr lang="zh-CN" altLang="en-US" sz="1200" b="0">
                <a:solidFill>
                  <a:schemeClr val="tx1"/>
                </a:solidFill>
                <a:latin typeface="+mj-ea"/>
                <a:ea typeface="+mj-ea"/>
                <a:cs typeface="Times New Roman" panose="02020603050405020304" pitchFamily="18" charset="0"/>
              </a:rPr>
              <a:t>的元素，并显示</a:t>
            </a:r>
            <a:r>
              <a:rPr lang="en-US" altLang="zh-CN" sz="1200" b="0">
                <a:solidFill>
                  <a:schemeClr val="tx1"/>
                </a:solidFill>
                <a:latin typeface="+mj-ea"/>
                <a:ea typeface="+mj-ea"/>
                <a:cs typeface="Times New Roman" panose="02020603050405020304" pitchFamily="18" charset="0"/>
              </a:rPr>
              <a:t>map</a:t>
            </a:r>
            <a:r>
              <a:rPr lang="zh-CN" altLang="en-US" sz="1200" b="0">
                <a:solidFill>
                  <a:schemeClr val="tx1"/>
                </a:solidFill>
                <a:latin typeface="+mj-ea"/>
                <a:ea typeface="+mj-ea"/>
                <a:cs typeface="Times New Roman" panose="02020603050405020304" pitchFamily="18" charset="0"/>
              </a:rPr>
              <a:t>这个具有相应</a:t>
            </a:r>
            <a:r>
              <a:rPr lang="en-US" altLang="zh-CN" sz="1200" b="0">
                <a:solidFill>
                  <a:schemeClr val="tx1"/>
                </a:solidFill>
                <a:latin typeface="+mj-ea"/>
                <a:ea typeface="+mj-ea"/>
                <a:cs typeface="Times New Roman" panose="02020603050405020304" pitchFamily="18" charset="0"/>
              </a:rPr>
              <a:t>ID</a:t>
            </a:r>
            <a:r>
              <a:rPr lang="zh-CN" altLang="en-US" sz="1200" b="0">
                <a:solidFill>
                  <a:schemeClr val="tx1"/>
                </a:solidFill>
                <a:latin typeface="+mj-ea"/>
                <a:ea typeface="+mj-ea"/>
                <a:cs typeface="Times New Roman" panose="02020603050405020304" pitchFamily="18" charset="0"/>
              </a:rPr>
              <a:t>的元素。这样的效果是切换显示内容，只显示具有</a:t>
            </a:r>
            <a:r>
              <a:rPr lang="en-US" altLang="zh-CN" sz="1200" b="0">
                <a:solidFill>
                  <a:schemeClr val="tx1"/>
                </a:solidFill>
                <a:latin typeface="+mj-ea"/>
                <a:ea typeface="+mj-ea"/>
                <a:cs typeface="Times New Roman" panose="02020603050405020304" pitchFamily="18" charset="0"/>
              </a:rPr>
              <a:t>ID map </a:t>
            </a:r>
            <a:r>
              <a:rPr lang="zh-CN" altLang="en-US" sz="1200" b="0">
                <a:solidFill>
                  <a:schemeClr val="tx1"/>
                </a:solidFill>
                <a:latin typeface="+mj-ea"/>
                <a:ea typeface="+mj-ea"/>
                <a:cs typeface="Times New Roman" panose="02020603050405020304" pitchFamily="18" charset="0"/>
              </a:rPr>
              <a:t>的元素，同时隐藏其他两个元素。</a:t>
            </a:r>
          </a:p>
        </p:txBody>
      </p:sp>
      <p:cxnSp>
        <p:nvCxnSpPr>
          <p:cNvPr id="3145739" name="直接连接符 3"/>
          <p:cNvCxnSpPr/>
          <p:nvPr/>
        </p:nvCxnSpPr>
        <p:spPr>
          <a:xfrm>
            <a:off x="4572000" y="844475"/>
            <a:ext cx="0" cy="3878132"/>
          </a:xfrm>
          <a:prstGeom prst="line">
            <a:avLst/>
          </a:prstGeom>
        </p:spPr>
        <p:style>
          <a:lnRef idx="1">
            <a:schemeClr val="accent1"/>
          </a:lnRef>
          <a:fillRef idx="0">
            <a:schemeClr val="accent1"/>
          </a:fillRef>
          <a:effectRef idx="0">
            <a:schemeClr val="accent1"/>
          </a:effectRef>
          <a:fontRef idx="minor">
            <a:schemeClr val="tx1"/>
          </a:fontRef>
        </p:style>
      </p:cxnSp>
      <p:sp>
        <p:nvSpPr>
          <p:cNvPr id="1048820" name="文本框 14"/>
          <p:cNvSpPr txBox="1"/>
          <p:nvPr>
            <p:custDataLst>
              <p:tags r:id="rId1"/>
            </p:custDataLst>
          </p:nvPr>
        </p:nvSpPr>
        <p:spPr>
          <a:xfrm>
            <a:off x="354330" y="202566"/>
            <a:ext cx="4621707" cy="738664"/>
          </a:xfrm>
          <a:prstGeom prst="rect">
            <a:avLst/>
          </a:prstGeom>
          <a:noFill/>
        </p:spPr>
        <p:txBody>
          <a:bodyPr wrap="square" rtlCol="0">
            <a:spAutoFit/>
          </a:bodyPr>
          <a:lstStyle/>
          <a:p>
            <a:r>
              <a:rPr lang="en-US" altLang="zh-CN"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4.3</a:t>
            </a:r>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 </a:t>
            </a:r>
            <a:r>
              <a:rPr lang="en-US" altLang="zh-CN"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HTML</a:t>
            </a:r>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页面交互（地图切换）</a:t>
            </a:r>
            <a:r>
              <a:rPr lang="en-US" altLang="zh-CN">
                <a:effectLst>
                  <a:glow rad="546100">
                    <a:schemeClr val="accent1">
                      <a:lumMod val="60000"/>
                      <a:lumOff val="40000"/>
                      <a:alpha val="31000"/>
                    </a:schemeClr>
                  </a:glow>
                  <a:outerShdw blurRad="1041400" dist="1409700" dir="18420000" algn="ctr" rotWithShape="0">
                    <a:srgbClr val="000000">
                      <a:alpha val="4000"/>
                    </a:srgbClr>
                  </a:outerShdw>
                  <a:reflection blurRad="38100" stA="37000" endPos="65000" dist="25400" dir="5400000" sy="-100000" algn="bl" rotWithShape="0"/>
                </a:effectLst>
              </a:rPr>
              <a:t> </a:t>
            </a:r>
            <a:endParaRPr lang="zh-CN" altLang="en-US" b="1">
              <a:solidFill>
                <a:schemeClr val="bg1">
                  <a:lumMod val="50000"/>
                </a:schemeClr>
              </a:solidFill>
              <a:latin typeface="微软雅黑" panose="020B0503020204020204" pitchFamily="34" charset="-122"/>
              <a:cs typeface="+mn-cs"/>
            </a:endParaRPr>
          </a:p>
          <a:p>
            <a:endParaRPr lang="zh-CN" altLang="en-US"/>
          </a:p>
        </p:txBody>
      </p:sp>
      <p:cxnSp>
        <p:nvCxnSpPr>
          <p:cNvPr id="3145772" name="直接连接符 74"/>
          <p:cNvCxnSpPr/>
          <p:nvPr>
            <p:custDataLst>
              <p:tags r:id="rId2"/>
            </p:custDataLst>
          </p:nvPr>
        </p:nvCxnSpPr>
        <p:spPr>
          <a:xfrm flipV="1">
            <a:off x="-3537" y="665298"/>
            <a:ext cx="6671310" cy="1333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4665035" y="1212134"/>
            <a:ext cx="4577316" cy="1674497"/>
          </a:xfrm>
          <a:prstGeom prst="rect">
            <a:avLst/>
          </a:prstGeom>
          <a:noFill/>
        </p:spPr>
        <p:txBody>
          <a:bodyPr wrap="square">
            <a:spAutoFit/>
          </a:bodyPr>
          <a:lstStyle/>
          <a:p>
            <a:pPr marL="0" marR="0" algn="l">
              <a:lnSpc>
                <a:spcPct val="150000"/>
              </a:lnSpc>
              <a:spcBef>
                <a:spcPts val="0"/>
              </a:spcBef>
              <a:spcAft>
                <a:spcPts val="0"/>
              </a:spcAft>
            </a:pPr>
            <a:r>
              <a:rPr lang="en-US" altLang="zh-CN" sz="1400" b="0" kern="0">
                <a:solidFill>
                  <a:srgbClr val="0000FF"/>
                </a:solidFill>
                <a:effectLst/>
                <a:latin typeface="Consolas" panose="020B0609020204030204" pitchFamily="49" charset="0"/>
              </a:rPr>
              <a:t>function</a:t>
            </a:r>
            <a:r>
              <a:rPr lang="en-US" altLang="zh-CN" sz="1400" b="0" kern="0">
                <a:solidFill>
                  <a:srgbClr val="000000"/>
                </a:solidFill>
                <a:effectLst/>
                <a:latin typeface="Consolas" panose="020B0609020204030204" pitchFamily="49" charset="0"/>
              </a:rPr>
              <a:t> </a:t>
            </a:r>
            <a:r>
              <a:rPr lang="en-US" altLang="zh-CN" sz="1400" b="0" kern="0" err="1">
                <a:solidFill>
                  <a:srgbClr val="795E26"/>
                </a:solidFill>
                <a:effectLst/>
                <a:latin typeface="Consolas" panose="020B0609020204030204" pitchFamily="49" charset="0"/>
              </a:rPr>
              <a:t>showExportHeatMap</a:t>
            </a:r>
            <a:r>
              <a:rPr lang="en-US" altLang="zh-CN" sz="1400" b="0" kern="0">
                <a:solidFill>
                  <a:srgbClr val="000000"/>
                </a:solidFill>
                <a:effectLst/>
                <a:latin typeface="Consolas" panose="020B0609020204030204" pitchFamily="49" charset="0"/>
              </a:rPr>
              <a:t>() {</a:t>
            </a:r>
            <a:endParaRPr lang="en-US" altLang="zh-CN" sz="1400" kern="100">
              <a:effectLst/>
              <a:latin typeface="Times New Roman" panose="02020603050405020304" pitchFamily="18" charset="0"/>
            </a:endParaRPr>
          </a:p>
          <a:p>
            <a:pPr marL="0" marR="0" algn="l">
              <a:lnSpc>
                <a:spcPct val="150000"/>
              </a:lnSpc>
              <a:spcBef>
                <a:spcPts val="0"/>
              </a:spcBef>
              <a:spcAft>
                <a:spcPts val="0"/>
              </a:spcAft>
            </a:pPr>
            <a:r>
              <a:rPr lang="en-US" altLang="zh-CN" sz="1400" b="0" kern="0">
                <a:solidFill>
                  <a:srgbClr val="000000"/>
                </a:solidFill>
                <a:effectLst/>
                <a:latin typeface="Consolas" panose="020B0609020204030204" pitchFamily="49" charset="0"/>
              </a:rPr>
              <a:t>        </a:t>
            </a:r>
            <a:r>
              <a:rPr lang="en-US" altLang="zh-CN" sz="1400" b="0" kern="0">
                <a:solidFill>
                  <a:srgbClr val="001080"/>
                </a:solidFill>
                <a:effectLst/>
                <a:latin typeface="Consolas" panose="020B0609020204030204" pitchFamily="49" charset="0"/>
              </a:rPr>
              <a:t>center3</a:t>
            </a:r>
            <a:r>
              <a:rPr lang="en-US" altLang="zh-CN" sz="1400" b="0" kern="0">
                <a:solidFill>
                  <a:srgbClr val="000000"/>
                </a:solidFill>
                <a:effectLst/>
                <a:latin typeface="Consolas" panose="020B0609020204030204" pitchFamily="49" charset="0"/>
              </a:rPr>
              <a:t>.</a:t>
            </a:r>
            <a:r>
              <a:rPr lang="en-US" altLang="zh-CN" sz="1400" b="0" kern="0">
                <a:solidFill>
                  <a:srgbClr val="001080"/>
                </a:solidFill>
                <a:effectLst/>
                <a:latin typeface="Consolas" panose="020B0609020204030204" pitchFamily="49" charset="0"/>
              </a:rPr>
              <a:t>style</a:t>
            </a:r>
            <a:r>
              <a:rPr lang="en-US" altLang="zh-CN" sz="1400" b="0" kern="0">
                <a:solidFill>
                  <a:srgbClr val="000000"/>
                </a:solidFill>
                <a:effectLst/>
                <a:latin typeface="Consolas" panose="020B0609020204030204" pitchFamily="49" charset="0"/>
              </a:rPr>
              <a:t>.</a:t>
            </a:r>
            <a:r>
              <a:rPr lang="en-US" altLang="zh-CN" sz="1400" b="0" kern="0">
                <a:solidFill>
                  <a:srgbClr val="001080"/>
                </a:solidFill>
                <a:effectLst/>
                <a:latin typeface="Consolas" panose="020B0609020204030204" pitchFamily="49" charset="0"/>
              </a:rPr>
              <a:t>display</a:t>
            </a:r>
            <a:r>
              <a:rPr lang="en-US" altLang="zh-CN" sz="1400" b="0" kern="0">
                <a:solidFill>
                  <a:srgbClr val="000000"/>
                </a:solidFill>
                <a:effectLst/>
                <a:latin typeface="Consolas" panose="020B0609020204030204" pitchFamily="49" charset="0"/>
              </a:rPr>
              <a:t> = </a:t>
            </a:r>
            <a:r>
              <a:rPr lang="en-US" altLang="zh-CN" sz="1400" b="0" kern="0">
                <a:solidFill>
                  <a:srgbClr val="A31515"/>
                </a:solidFill>
                <a:effectLst/>
                <a:latin typeface="Consolas" panose="020B0609020204030204" pitchFamily="49" charset="0"/>
              </a:rPr>
              <a:t>'none'</a:t>
            </a:r>
            <a:r>
              <a:rPr lang="en-US" altLang="zh-CN" sz="1400" b="0" kern="0">
                <a:solidFill>
                  <a:srgbClr val="000000"/>
                </a:solidFill>
                <a:effectLst/>
                <a:latin typeface="Consolas" panose="020B0609020204030204" pitchFamily="49" charset="0"/>
              </a:rPr>
              <a:t>;</a:t>
            </a:r>
            <a:endParaRPr lang="en-US" altLang="zh-CN" sz="1400" kern="100">
              <a:effectLst/>
              <a:latin typeface="Times New Roman" panose="02020603050405020304" pitchFamily="18" charset="0"/>
            </a:endParaRPr>
          </a:p>
          <a:p>
            <a:pPr marL="0" marR="0" algn="l">
              <a:lnSpc>
                <a:spcPct val="150000"/>
              </a:lnSpc>
              <a:spcBef>
                <a:spcPts val="0"/>
              </a:spcBef>
              <a:spcAft>
                <a:spcPts val="0"/>
              </a:spcAft>
            </a:pPr>
            <a:r>
              <a:rPr lang="en-US" altLang="zh-CN" sz="1400" b="0" kern="0">
                <a:solidFill>
                  <a:srgbClr val="000000"/>
                </a:solidFill>
                <a:effectLst/>
                <a:latin typeface="Consolas" panose="020B0609020204030204" pitchFamily="49" charset="0"/>
              </a:rPr>
              <a:t>        </a:t>
            </a:r>
            <a:r>
              <a:rPr lang="en-US" altLang="zh-CN" sz="1400" b="0" kern="0">
                <a:solidFill>
                  <a:srgbClr val="001080"/>
                </a:solidFill>
                <a:effectLst/>
                <a:latin typeface="Consolas" panose="020B0609020204030204" pitchFamily="49" charset="0"/>
              </a:rPr>
              <a:t>center2</a:t>
            </a:r>
            <a:r>
              <a:rPr lang="en-US" altLang="zh-CN" sz="1400" b="0" kern="0">
                <a:solidFill>
                  <a:srgbClr val="000000"/>
                </a:solidFill>
                <a:effectLst/>
                <a:latin typeface="Consolas" panose="020B0609020204030204" pitchFamily="49" charset="0"/>
              </a:rPr>
              <a:t>.</a:t>
            </a:r>
            <a:r>
              <a:rPr lang="en-US" altLang="zh-CN" sz="1400" b="0" kern="0">
                <a:solidFill>
                  <a:srgbClr val="001080"/>
                </a:solidFill>
                <a:effectLst/>
                <a:latin typeface="Consolas" panose="020B0609020204030204" pitchFamily="49" charset="0"/>
              </a:rPr>
              <a:t>style</a:t>
            </a:r>
            <a:r>
              <a:rPr lang="en-US" altLang="zh-CN" sz="1400" b="0" kern="0">
                <a:solidFill>
                  <a:srgbClr val="000000"/>
                </a:solidFill>
                <a:effectLst/>
                <a:latin typeface="Consolas" panose="020B0609020204030204" pitchFamily="49" charset="0"/>
              </a:rPr>
              <a:t>.</a:t>
            </a:r>
            <a:r>
              <a:rPr lang="en-US" altLang="zh-CN" sz="1400" b="0" kern="0">
                <a:solidFill>
                  <a:srgbClr val="001080"/>
                </a:solidFill>
                <a:effectLst/>
                <a:latin typeface="Consolas" panose="020B0609020204030204" pitchFamily="49" charset="0"/>
              </a:rPr>
              <a:t>display</a:t>
            </a:r>
            <a:r>
              <a:rPr lang="en-US" altLang="zh-CN" sz="1400" b="0" kern="0">
                <a:solidFill>
                  <a:srgbClr val="000000"/>
                </a:solidFill>
                <a:effectLst/>
                <a:latin typeface="Consolas" panose="020B0609020204030204" pitchFamily="49" charset="0"/>
              </a:rPr>
              <a:t> = </a:t>
            </a:r>
            <a:r>
              <a:rPr lang="en-US" altLang="zh-CN" sz="1400" b="0" kern="0">
                <a:solidFill>
                  <a:srgbClr val="A31515"/>
                </a:solidFill>
                <a:effectLst/>
                <a:latin typeface="Consolas" panose="020B0609020204030204" pitchFamily="49" charset="0"/>
              </a:rPr>
              <a:t>'none'</a:t>
            </a:r>
            <a:r>
              <a:rPr lang="en-US" altLang="zh-CN" sz="1400" b="0" kern="0">
                <a:solidFill>
                  <a:srgbClr val="000000"/>
                </a:solidFill>
                <a:effectLst/>
                <a:latin typeface="Consolas" panose="020B0609020204030204" pitchFamily="49" charset="0"/>
              </a:rPr>
              <a:t>;</a:t>
            </a:r>
            <a:endParaRPr lang="en-US" altLang="zh-CN" sz="1400" kern="100">
              <a:effectLst/>
              <a:latin typeface="Times New Roman" panose="02020603050405020304" pitchFamily="18" charset="0"/>
            </a:endParaRPr>
          </a:p>
          <a:p>
            <a:pPr marL="0" marR="0" algn="l">
              <a:lnSpc>
                <a:spcPct val="150000"/>
              </a:lnSpc>
              <a:spcBef>
                <a:spcPts val="0"/>
              </a:spcBef>
              <a:spcAft>
                <a:spcPts val="0"/>
              </a:spcAft>
            </a:pPr>
            <a:r>
              <a:rPr lang="en-US" altLang="zh-CN" sz="1400" b="0" kern="0">
                <a:solidFill>
                  <a:srgbClr val="000000"/>
                </a:solidFill>
                <a:effectLst/>
                <a:latin typeface="Consolas" panose="020B0609020204030204" pitchFamily="49" charset="0"/>
              </a:rPr>
              <a:t>        </a:t>
            </a:r>
            <a:r>
              <a:rPr lang="en-US" altLang="zh-CN" sz="1400" b="0" kern="0" err="1">
                <a:solidFill>
                  <a:srgbClr val="001080"/>
                </a:solidFill>
                <a:effectLst/>
                <a:latin typeface="Consolas" panose="020B0609020204030204" pitchFamily="49" charset="0"/>
              </a:rPr>
              <a:t>map</a:t>
            </a:r>
            <a:r>
              <a:rPr lang="en-US" altLang="zh-CN" sz="1400" b="0" kern="0" err="1">
                <a:solidFill>
                  <a:srgbClr val="000000"/>
                </a:solidFill>
                <a:effectLst/>
                <a:latin typeface="Consolas" panose="020B0609020204030204" pitchFamily="49" charset="0"/>
              </a:rPr>
              <a:t>.</a:t>
            </a:r>
            <a:r>
              <a:rPr lang="en-US" altLang="zh-CN" sz="1400" b="0" kern="0" err="1">
                <a:solidFill>
                  <a:srgbClr val="001080"/>
                </a:solidFill>
                <a:effectLst/>
                <a:latin typeface="Consolas" panose="020B0609020204030204" pitchFamily="49" charset="0"/>
              </a:rPr>
              <a:t>style</a:t>
            </a:r>
            <a:r>
              <a:rPr lang="en-US" altLang="zh-CN" sz="1400" b="0" kern="0" err="1">
                <a:solidFill>
                  <a:srgbClr val="000000"/>
                </a:solidFill>
                <a:effectLst/>
                <a:latin typeface="Consolas" panose="020B0609020204030204" pitchFamily="49" charset="0"/>
              </a:rPr>
              <a:t>.</a:t>
            </a:r>
            <a:r>
              <a:rPr lang="en-US" altLang="zh-CN" sz="1400" b="0" kern="0" err="1">
                <a:solidFill>
                  <a:srgbClr val="001080"/>
                </a:solidFill>
                <a:effectLst/>
                <a:latin typeface="Consolas" panose="020B0609020204030204" pitchFamily="49" charset="0"/>
              </a:rPr>
              <a:t>display</a:t>
            </a:r>
            <a:r>
              <a:rPr lang="en-US" altLang="zh-CN" sz="1400" b="0" kern="0">
                <a:solidFill>
                  <a:srgbClr val="000000"/>
                </a:solidFill>
                <a:effectLst/>
                <a:latin typeface="Consolas" panose="020B0609020204030204" pitchFamily="49" charset="0"/>
              </a:rPr>
              <a:t> = </a:t>
            </a:r>
            <a:r>
              <a:rPr lang="en-US" altLang="zh-CN" sz="1400" b="0" kern="0">
                <a:solidFill>
                  <a:srgbClr val="A31515"/>
                </a:solidFill>
                <a:effectLst/>
                <a:latin typeface="Consolas" panose="020B0609020204030204" pitchFamily="49" charset="0"/>
              </a:rPr>
              <a:t>'block'</a:t>
            </a:r>
            <a:r>
              <a:rPr lang="en-US" altLang="zh-CN" sz="1400" b="0" kern="0">
                <a:solidFill>
                  <a:srgbClr val="000000"/>
                </a:solidFill>
                <a:effectLst/>
                <a:latin typeface="Consolas" panose="020B0609020204030204" pitchFamily="49" charset="0"/>
              </a:rPr>
              <a:t>; </a:t>
            </a:r>
            <a:endParaRPr lang="en-US" altLang="zh-CN" sz="1400" kern="100">
              <a:effectLst/>
              <a:latin typeface="Times New Roman" panose="02020603050405020304" pitchFamily="18" charset="0"/>
            </a:endParaRPr>
          </a:p>
          <a:p>
            <a:pPr marL="0" marR="0" algn="l">
              <a:lnSpc>
                <a:spcPct val="150000"/>
              </a:lnSpc>
              <a:spcBef>
                <a:spcPts val="0"/>
              </a:spcBef>
              <a:spcAft>
                <a:spcPts val="0"/>
              </a:spcAft>
            </a:pPr>
            <a:r>
              <a:rPr lang="en-US" altLang="zh-CN" sz="1400" b="0" kern="0">
                <a:solidFill>
                  <a:srgbClr val="000000"/>
                </a:solidFill>
                <a:effectLst/>
                <a:latin typeface="Consolas" panose="020B0609020204030204" pitchFamily="49" charset="0"/>
              </a:rPr>
              <a:t>      }</a:t>
            </a:r>
            <a:endParaRPr lang="zh-CN" altLang="en-US" sz="1400"/>
          </a:p>
        </p:txBody>
      </p:sp>
      <p:sp>
        <p:nvSpPr>
          <p:cNvPr id="7" name="文本框 99"/>
          <p:cNvSpPr txBox="1"/>
          <p:nvPr/>
        </p:nvSpPr>
        <p:spPr>
          <a:xfrm>
            <a:off x="209993" y="3698344"/>
            <a:ext cx="4268972" cy="1167692"/>
          </a:xfrm>
          <a:prstGeom prst="rect">
            <a:avLst/>
          </a:prstGeom>
          <a:noFill/>
          <a:ln w="9525">
            <a:noFill/>
          </a:ln>
        </p:spPr>
        <p:txBody>
          <a:bodyPr wrap="square">
            <a:spAutoFit/>
          </a:bodyPr>
          <a:lstStyle/>
          <a:p>
            <a:pPr indent="0">
              <a:lnSpc>
                <a:spcPct val="150000"/>
              </a:lnSpc>
            </a:pPr>
            <a:r>
              <a:rPr lang="zh-CN" altLang="en-US" sz="1200" b="0">
                <a:solidFill>
                  <a:schemeClr val="tx1"/>
                </a:solidFill>
                <a:latin typeface="+mj-ea"/>
                <a:ea typeface="+mj-ea"/>
                <a:cs typeface="Times New Roman" panose="02020603050405020304" pitchFamily="18" charset="0"/>
              </a:rPr>
              <a:t>网页中包含一个地图，通过三个</a:t>
            </a:r>
            <a:r>
              <a:rPr lang="en-US" altLang="zh-CN" sz="1200" b="0">
                <a:solidFill>
                  <a:schemeClr val="tx1"/>
                </a:solidFill>
                <a:latin typeface="+mj-ea"/>
                <a:ea typeface="+mj-ea"/>
                <a:cs typeface="Times New Roman" panose="02020603050405020304" pitchFamily="18" charset="0"/>
              </a:rPr>
              <a:t>&lt;div&gt;</a:t>
            </a:r>
            <a:r>
              <a:rPr lang="zh-CN" altLang="en-US" sz="1200" b="0">
                <a:solidFill>
                  <a:schemeClr val="tx1"/>
                </a:solidFill>
                <a:latin typeface="+mj-ea"/>
                <a:ea typeface="+mj-ea"/>
                <a:cs typeface="Times New Roman" panose="02020603050405020304" pitchFamily="18" charset="0"/>
              </a:rPr>
              <a:t>元素（</a:t>
            </a:r>
            <a:r>
              <a:rPr lang="en-US" altLang="zh-CN" sz="1200" b="0">
                <a:solidFill>
                  <a:schemeClr val="tx1"/>
                </a:solidFill>
                <a:latin typeface="+mj-ea"/>
                <a:ea typeface="+mj-ea"/>
                <a:cs typeface="Times New Roman" panose="02020603050405020304" pitchFamily="18" charset="0"/>
              </a:rPr>
              <a:t>&lt;div class="map" id="map"&gt;</a:t>
            </a:r>
            <a:r>
              <a:rPr lang="zh-CN" altLang="en-US" sz="1200" b="0">
                <a:solidFill>
                  <a:schemeClr val="tx1"/>
                </a:solidFill>
                <a:latin typeface="+mj-ea"/>
                <a:ea typeface="+mj-ea"/>
                <a:cs typeface="Times New Roman" panose="02020603050405020304" pitchFamily="18" charset="0"/>
              </a:rPr>
              <a:t>实现不同地图的切换显示。在点击不同的菜单项时，通过</a:t>
            </a:r>
            <a:r>
              <a:rPr lang="en-US" altLang="zh-CN" sz="1200" b="0">
                <a:solidFill>
                  <a:schemeClr val="tx1"/>
                </a:solidFill>
                <a:latin typeface="+mj-ea"/>
                <a:ea typeface="+mj-ea"/>
                <a:cs typeface="Times New Roman" panose="02020603050405020304" pitchFamily="18" charset="0"/>
              </a:rPr>
              <a:t>JavaScript</a:t>
            </a:r>
            <a:r>
              <a:rPr lang="zh-CN" altLang="en-US" sz="1200" b="0">
                <a:solidFill>
                  <a:schemeClr val="tx1"/>
                </a:solidFill>
                <a:latin typeface="+mj-ea"/>
                <a:ea typeface="+mj-ea"/>
                <a:cs typeface="Times New Roman" panose="02020603050405020304" pitchFamily="18" charset="0"/>
              </a:rPr>
              <a:t>函数来控制地图的显示与隐藏。</a:t>
            </a:r>
          </a:p>
        </p:txBody>
      </p:sp>
      <p:pic>
        <p:nvPicPr>
          <p:cNvPr id="9" name="图片 8"/>
          <p:cNvPicPr>
            <a:picLocks noChangeAspect="1"/>
          </p:cNvPicPr>
          <p:nvPr/>
        </p:nvPicPr>
        <p:blipFill>
          <a:blip r:embed="rId4"/>
          <a:stretch>
            <a:fillRect/>
          </a:stretch>
        </p:blipFill>
        <p:spPr>
          <a:xfrm>
            <a:off x="434562" y="844474"/>
            <a:ext cx="3701502" cy="268802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p:cNvSpPr/>
          <p:nvPr/>
        </p:nvSpPr>
        <p:spPr>
          <a:xfrm rot="5400000">
            <a:off x="7828433" y="410526"/>
            <a:ext cx="250954" cy="220385"/>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srgbClr val="FFFFFF"/>
              </a:solidFill>
              <a:latin typeface="Arial" panose="020B0604020202020204"/>
              <a:ea typeface="微软雅黑 Light" panose="020B0502040204020203" charset="-122"/>
              <a:cs typeface="+mn-ea"/>
              <a:sym typeface="+mn-lt"/>
            </a:endParaRPr>
          </a:p>
        </p:txBody>
      </p:sp>
      <p:sp>
        <p:nvSpPr>
          <p:cNvPr id="42" name="任意多边形: 形状 41"/>
          <p:cNvSpPr/>
          <p:nvPr/>
        </p:nvSpPr>
        <p:spPr>
          <a:xfrm rot="5400000">
            <a:off x="8019276" y="410527"/>
            <a:ext cx="250954" cy="220385"/>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srgbClr val="FFFFFF"/>
              </a:solidFill>
              <a:latin typeface="Arial" panose="020B0604020202020204"/>
              <a:ea typeface="微软雅黑 Light" panose="020B0502040204020203" charset="-122"/>
              <a:cs typeface="+mn-ea"/>
              <a:sym typeface="+mn-lt"/>
            </a:endParaRPr>
          </a:p>
        </p:txBody>
      </p:sp>
      <p:sp>
        <p:nvSpPr>
          <p:cNvPr id="43" name="任意多边形: 形状 42"/>
          <p:cNvSpPr/>
          <p:nvPr/>
        </p:nvSpPr>
        <p:spPr>
          <a:xfrm rot="5400000">
            <a:off x="8210120" y="410527"/>
            <a:ext cx="250954" cy="220385"/>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srgbClr val="FFFFFF"/>
              </a:solidFill>
              <a:latin typeface="Arial" panose="020B0604020202020204"/>
              <a:ea typeface="微软雅黑 Light" panose="020B0502040204020203" charset="-122"/>
              <a:cs typeface="+mn-ea"/>
              <a:sym typeface="+mn-lt"/>
            </a:endParaRPr>
          </a:p>
        </p:txBody>
      </p:sp>
      <p:sp>
        <p:nvSpPr>
          <p:cNvPr id="44" name="任意多边形: 形状 43"/>
          <p:cNvSpPr/>
          <p:nvPr/>
        </p:nvSpPr>
        <p:spPr>
          <a:xfrm rot="5400000">
            <a:off x="8516871" y="410527"/>
            <a:ext cx="250954" cy="220385"/>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srgbClr val="FFFFFF"/>
              </a:solidFill>
              <a:latin typeface="Arial" panose="020B0604020202020204"/>
              <a:ea typeface="微软雅黑 Light" panose="020B0502040204020203" charset="-122"/>
              <a:cs typeface="+mn-ea"/>
              <a:sym typeface="+mn-lt"/>
            </a:endParaRPr>
          </a:p>
        </p:txBody>
      </p:sp>
      <p:sp>
        <p:nvSpPr>
          <p:cNvPr id="4" name="文本框 14"/>
          <p:cNvSpPr txBox="1"/>
          <p:nvPr>
            <p:custDataLst>
              <p:tags r:id="rId1"/>
            </p:custDataLst>
          </p:nvPr>
        </p:nvSpPr>
        <p:spPr>
          <a:xfrm>
            <a:off x="354330" y="202566"/>
            <a:ext cx="4621707" cy="738664"/>
          </a:xfrm>
          <a:prstGeom prst="rect">
            <a:avLst/>
          </a:prstGeom>
          <a:noFill/>
        </p:spPr>
        <p:txBody>
          <a:bodyPr wrap="square" rtlCol="0">
            <a:spAutoFit/>
          </a:bodyPr>
          <a:lstStyle/>
          <a:p>
            <a:r>
              <a:rPr lang="en-US" altLang="zh-CN"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4.3</a:t>
            </a:r>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 </a:t>
            </a:r>
            <a:r>
              <a:rPr lang="en-US" altLang="zh-CN"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HTML</a:t>
            </a:r>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页面交互（查询按钮）</a:t>
            </a:r>
            <a:r>
              <a:rPr lang="en-US" altLang="zh-CN">
                <a:effectLst>
                  <a:glow rad="546100">
                    <a:schemeClr val="accent1">
                      <a:lumMod val="60000"/>
                      <a:lumOff val="40000"/>
                      <a:alpha val="31000"/>
                    </a:schemeClr>
                  </a:glow>
                  <a:outerShdw blurRad="1041400" dist="1409700" dir="18420000" algn="ctr" rotWithShape="0">
                    <a:srgbClr val="000000">
                      <a:alpha val="4000"/>
                    </a:srgbClr>
                  </a:outerShdw>
                  <a:reflection blurRad="38100" stA="37000" endPos="65000" dist="25400" dir="5400000" sy="-100000" algn="bl" rotWithShape="0"/>
                </a:effectLst>
              </a:rPr>
              <a:t> </a:t>
            </a:r>
            <a:endParaRPr lang="zh-CN" altLang="en-US" b="1">
              <a:solidFill>
                <a:schemeClr val="bg1">
                  <a:lumMod val="50000"/>
                </a:schemeClr>
              </a:solidFill>
              <a:latin typeface="微软雅黑" panose="020B0503020204020204" pitchFamily="34" charset="-122"/>
              <a:cs typeface="+mn-cs"/>
            </a:endParaRPr>
          </a:p>
          <a:p>
            <a:endParaRPr lang="zh-CN" altLang="en-US"/>
          </a:p>
        </p:txBody>
      </p:sp>
      <p:cxnSp>
        <p:nvCxnSpPr>
          <p:cNvPr id="5" name="直接连接符 74"/>
          <p:cNvCxnSpPr/>
          <p:nvPr>
            <p:custDataLst>
              <p:tags r:id="rId2"/>
            </p:custDataLst>
          </p:nvPr>
        </p:nvCxnSpPr>
        <p:spPr>
          <a:xfrm flipV="1">
            <a:off x="-3537" y="665298"/>
            <a:ext cx="6671310" cy="1333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4"/>
          <a:stretch>
            <a:fillRect/>
          </a:stretch>
        </p:blipFill>
        <p:spPr>
          <a:xfrm>
            <a:off x="5028651" y="896159"/>
            <a:ext cx="3788040" cy="2989357"/>
          </a:xfrm>
          <a:prstGeom prst="rect">
            <a:avLst/>
          </a:prstGeom>
        </p:spPr>
      </p:pic>
      <p:sp>
        <p:nvSpPr>
          <p:cNvPr id="12" name="Rounded Rectangle 35-"/>
          <p:cNvSpPr/>
          <p:nvPr/>
        </p:nvSpPr>
        <p:spPr>
          <a:xfrm>
            <a:off x="667951" y="896159"/>
            <a:ext cx="1010166" cy="282434"/>
          </a:xfrm>
          <a:prstGeom prst="roundRect">
            <a:avLst>
              <a:gd name="adj" fmla="val 50000"/>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algn="ctr" defTabSz="685165">
              <a:defRPr/>
            </a:pPr>
            <a:endParaRPr lang="zh-CN" altLang="en-US" sz="1500" b="1">
              <a:solidFill>
                <a:srgbClr val="FFFFFF"/>
              </a:solidFill>
              <a:latin typeface="Arial" panose="020B0604020202020204"/>
              <a:ea typeface="微软雅黑 Light" panose="020B0502040204020203" charset="-122"/>
              <a:sym typeface="+mn-lt"/>
            </a:endParaRPr>
          </a:p>
        </p:txBody>
      </p:sp>
      <p:sp>
        <p:nvSpPr>
          <p:cNvPr id="13" name="文本框 12"/>
          <p:cNvSpPr txBox="1"/>
          <p:nvPr/>
        </p:nvSpPr>
        <p:spPr>
          <a:xfrm>
            <a:off x="674876" y="956699"/>
            <a:ext cx="1003241" cy="184666"/>
          </a:xfrm>
          <a:prstGeom prst="rect">
            <a:avLst/>
          </a:prstGeom>
          <a:noFill/>
        </p:spPr>
        <p:txBody>
          <a:bodyPr wrap="square" lIns="0" tIns="0" rIns="0" bIns="0" rtlCol="0">
            <a:spAutoFit/>
          </a:bodyPr>
          <a:lstStyle/>
          <a:p>
            <a:pPr algn="ctr" defTabSz="685800">
              <a:defRPr/>
            </a:pPr>
            <a:r>
              <a:rPr lang="zh-CN" altLang="en-US" sz="1200">
                <a:solidFill>
                  <a:srgbClr val="FFFFFF"/>
                </a:solidFill>
                <a:latin typeface="Calibri Light" panose="020F0302020204030204" pitchFamily="34" charset="0"/>
                <a:ea typeface="微软雅黑 Light" panose="020B0502040204020203" charset="-122"/>
                <a:cs typeface="+mn-ea"/>
                <a:sym typeface="+mn-lt"/>
              </a:rPr>
              <a:t>查询按钮</a:t>
            </a:r>
          </a:p>
        </p:txBody>
      </p:sp>
      <p:sp>
        <p:nvSpPr>
          <p:cNvPr id="15" name="文本框 14"/>
          <p:cNvSpPr txBox="1"/>
          <p:nvPr/>
        </p:nvSpPr>
        <p:spPr>
          <a:xfrm>
            <a:off x="238684" y="1212955"/>
            <a:ext cx="4577316" cy="3454857"/>
          </a:xfrm>
          <a:prstGeom prst="rect">
            <a:avLst/>
          </a:prstGeom>
          <a:noFill/>
        </p:spPr>
        <p:txBody>
          <a:bodyPr wrap="square">
            <a:spAutoFit/>
          </a:bodyPr>
          <a:lstStyle/>
          <a:p>
            <a:pPr marL="0" marR="0" indent="266700" algn="just">
              <a:lnSpc>
                <a:spcPct val="150000"/>
              </a:lnSpc>
              <a:spcBef>
                <a:spcPts val="0"/>
              </a:spcBef>
              <a:spcAft>
                <a:spcPts val="0"/>
              </a:spcAft>
            </a:pPr>
            <a:r>
              <a:rPr lang="zh-CN" altLang="en-US" sz="1050" kern="100">
                <a:effectLst/>
                <a:latin typeface="宋体" panose="02010600030101010101" pitchFamily="2" charset="-122"/>
                <a:ea typeface="宋体" panose="02010600030101010101" pitchFamily="2" charset="-122"/>
              </a:rPr>
              <a:t>代码部分是一个</a:t>
            </a:r>
            <a:r>
              <a:rPr lang="en-US" altLang="zh-CN" sz="1050" kern="100">
                <a:effectLst/>
                <a:latin typeface="Times New Roman" panose="02020603050405020304" pitchFamily="18" charset="0"/>
              </a:rPr>
              <a:t>HTML</a:t>
            </a:r>
            <a:r>
              <a:rPr lang="zh-CN" altLang="en-US" sz="1050" kern="100">
                <a:effectLst/>
                <a:latin typeface="宋体" panose="02010600030101010101" pitchFamily="2" charset="-122"/>
                <a:ea typeface="宋体" panose="02010600030101010101" pitchFamily="2" charset="-122"/>
              </a:rPr>
              <a:t>表单，其中包含一个</a:t>
            </a:r>
            <a:r>
              <a:rPr lang="zh-CN" altLang="en-US" sz="1050" kern="100">
                <a:solidFill>
                  <a:schemeClr val="accent2">
                    <a:lumMod val="60000"/>
                    <a:lumOff val="40000"/>
                  </a:schemeClr>
                </a:solidFill>
                <a:effectLst/>
                <a:latin typeface="宋体" panose="02010600030101010101" pitchFamily="2" charset="-122"/>
                <a:ea typeface="宋体" panose="02010600030101010101" pitchFamily="2" charset="-122"/>
              </a:rPr>
              <a:t>文本输入框</a:t>
            </a:r>
            <a:r>
              <a:rPr lang="en-US" altLang="zh-CN" sz="1050" kern="100">
                <a:effectLst/>
                <a:latin typeface="Times New Roman" panose="02020603050405020304" pitchFamily="18" charset="0"/>
              </a:rPr>
              <a:t>(input)</a:t>
            </a:r>
            <a:r>
              <a:rPr lang="zh-CN" altLang="en-US" sz="1050" kern="100">
                <a:effectLst/>
                <a:latin typeface="宋体" panose="02010600030101010101" pitchFamily="2" charset="-122"/>
                <a:ea typeface="宋体" panose="02010600030101010101" pitchFamily="2" charset="-122"/>
              </a:rPr>
              <a:t>和一个</a:t>
            </a:r>
            <a:r>
              <a:rPr lang="zh-CN" altLang="en-US" sz="1050" kern="100">
                <a:solidFill>
                  <a:schemeClr val="accent2">
                    <a:lumMod val="60000"/>
                    <a:lumOff val="40000"/>
                  </a:schemeClr>
                </a:solidFill>
                <a:effectLst/>
                <a:latin typeface="宋体" panose="02010600030101010101" pitchFamily="2" charset="-122"/>
                <a:ea typeface="宋体" panose="02010600030101010101" pitchFamily="2" charset="-122"/>
              </a:rPr>
              <a:t>按钮</a:t>
            </a:r>
            <a:r>
              <a:rPr lang="en-US" altLang="zh-CN" sz="1050" kern="100">
                <a:effectLst/>
                <a:latin typeface="Times New Roman" panose="02020603050405020304" pitchFamily="18" charset="0"/>
              </a:rPr>
              <a:t>(input)</a:t>
            </a:r>
            <a:r>
              <a:rPr lang="zh-CN" altLang="en-US" sz="1050" kern="100">
                <a:effectLst/>
                <a:latin typeface="宋体" panose="02010600030101010101" pitchFamily="2" charset="-122"/>
                <a:ea typeface="宋体" panose="02010600030101010101" pitchFamily="2" charset="-122"/>
              </a:rPr>
              <a:t>。用户可以在文本输入框中输入省份名称，然后点击</a:t>
            </a:r>
            <a:r>
              <a:rPr lang="en-US" altLang="zh-CN" sz="1050" kern="100">
                <a:effectLst/>
                <a:latin typeface="Times New Roman" panose="02020603050405020304" pitchFamily="18" charset="0"/>
              </a:rPr>
              <a:t>"</a:t>
            </a:r>
            <a:r>
              <a:rPr lang="zh-CN" altLang="en-US" sz="1050" kern="100">
                <a:effectLst/>
                <a:latin typeface="宋体" panose="02010600030101010101" pitchFamily="2" charset="-122"/>
                <a:ea typeface="宋体" panose="02010600030101010101" pitchFamily="2" charset="-122"/>
              </a:rPr>
              <a:t>查询</a:t>
            </a:r>
            <a:r>
              <a:rPr lang="en-US" altLang="zh-CN" sz="1050" kern="100">
                <a:effectLst/>
                <a:latin typeface="Times New Roman" panose="02020603050405020304" pitchFamily="18" charset="0"/>
              </a:rPr>
              <a:t>"</a:t>
            </a:r>
            <a:r>
              <a:rPr lang="zh-CN" altLang="en-US" sz="1050" kern="100">
                <a:effectLst/>
                <a:latin typeface="宋体" panose="02010600030101010101" pitchFamily="2" charset="-122"/>
                <a:ea typeface="宋体" panose="02010600030101010101" pitchFamily="2" charset="-122"/>
              </a:rPr>
              <a:t>按钮。接下来，代码注册了一个</a:t>
            </a:r>
            <a:r>
              <a:rPr lang="zh-CN" altLang="en-US" sz="1050" kern="100">
                <a:solidFill>
                  <a:schemeClr val="accent2">
                    <a:lumMod val="60000"/>
                    <a:lumOff val="40000"/>
                  </a:schemeClr>
                </a:solidFill>
                <a:effectLst/>
                <a:latin typeface="宋体" panose="02010600030101010101" pitchFamily="2" charset="-122"/>
                <a:ea typeface="宋体" panose="02010600030101010101" pitchFamily="2" charset="-122"/>
              </a:rPr>
              <a:t>点击事件监听器</a:t>
            </a:r>
            <a:r>
              <a:rPr lang="zh-CN" altLang="en-US" sz="1050" kern="100">
                <a:effectLst/>
                <a:latin typeface="宋体" panose="02010600030101010101" pitchFamily="2" charset="-122"/>
                <a:ea typeface="宋体" panose="02010600030101010101" pitchFamily="2" charset="-122"/>
              </a:rPr>
              <a:t>，当用户点击</a:t>
            </a:r>
            <a:r>
              <a:rPr lang="en-US" altLang="zh-CN" sz="1050" kern="100">
                <a:effectLst/>
                <a:latin typeface="Times New Roman" panose="02020603050405020304" pitchFamily="18" charset="0"/>
              </a:rPr>
              <a:t>"</a:t>
            </a:r>
            <a:r>
              <a:rPr lang="zh-CN" altLang="en-US" sz="1050" kern="100">
                <a:effectLst/>
                <a:latin typeface="宋体" panose="02010600030101010101" pitchFamily="2" charset="-122"/>
                <a:ea typeface="宋体" panose="02010600030101010101" pitchFamily="2" charset="-122"/>
              </a:rPr>
              <a:t>查询</a:t>
            </a:r>
            <a:r>
              <a:rPr lang="en-US" altLang="zh-CN" sz="1050" kern="100">
                <a:effectLst/>
                <a:latin typeface="Times New Roman" panose="02020603050405020304" pitchFamily="18" charset="0"/>
              </a:rPr>
              <a:t>"</a:t>
            </a:r>
            <a:r>
              <a:rPr lang="zh-CN" altLang="en-US" sz="1050" kern="100">
                <a:effectLst/>
                <a:latin typeface="宋体" panose="02010600030101010101" pitchFamily="2" charset="-122"/>
                <a:ea typeface="宋体" panose="02010600030101010101" pitchFamily="2" charset="-122"/>
              </a:rPr>
              <a:t>按钮时，会触发相关的操作。在点击事件监听器内部，使用</a:t>
            </a:r>
            <a:r>
              <a:rPr lang="en-US" altLang="zh-CN" sz="1050" kern="100">
                <a:effectLst/>
                <a:latin typeface="Times New Roman" panose="02020603050405020304" pitchFamily="18" charset="0"/>
              </a:rPr>
              <a:t>jQuery</a:t>
            </a:r>
            <a:r>
              <a:rPr lang="zh-CN" altLang="en-US" sz="1050" kern="100">
                <a:effectLst/>
                <a:latin typeface="宋体" panose="02010600030101010101" pitchFamily="2" charset="-122"/>
                <a:ea typeface="宋体" panose="02010600030101010101" pitchFamily="2" charset="-122"/>
              </a:rPr>
              <a:t>的</a:t>
            </a:r>
            <a:r>
              <a:rPr lang="en-US" altLang="zh-CN" sz="1050" kern="100">
                <a:effectLst/>
                <a:latin typeface="Times New Roman" panose="02020603050405020304" pitchFamily="18" charset="0"/>
              </a:rPr>
              <a:t>post</a:t>
            </a:r>
            <a:r>
              <a:rPr lang="zh-CN" altLang="en-US" sz="1050" kern="100">
                <a:effectLst/>
                <a:latin typeface="宋体" panose="02010600030101010101" pitchFamily="2" charset="-122"/>
                <a:ea typeface="宋体" panose="02010600030101010101" pitchFamily="2" charset="-122"/>
              </a:rPr>
              <a:t>方法向后端发送请求。请求的</a:t>
            </a:r>
            <a:r>
              <a:rPr lang="en-US" altLang="zh-CN" sz="1050" kern="100">
                <a:effectLst/>
                <a:latin typeface="Times New Roman" panose="02020603050405020304" pitchFamily="18" charset="0"/>
              </a:rPr>
              <a:t>URL</a:t>
            </a:r>
            <a:r>
              <a:rPr lang="zh-CN" altLang="en-US" sz="1050" kern="100">
                <a:effectLst/>
                <a:latin typeface="宋体" panose="02010600030101010101" pitchFamily="2" charset="-122"/>
                <a:ea typeface="宋体" panose="02010600030101010101" pitchFamily="2" charset="-122"/>
              </a:rPr>
              <a:t>是</a:t>
            </a:r>
            <a:r>
              <a:rPr lang="en-US" altLang="zh-CN" sz="1050" kern="100">
                <a:effectLst/>
                <a:latin typeface="Times New Roman" panose="02020603050405020304" pitchFamily="18" charset="0"/>
              </a:rPr>
              <a:t>"http://localhost:80/call/</a:t>
            </a:r>
            <a:r>
              <a:rPr lang="en-US" altLang="zh-CN" sz="1050" kern="100" err="1">
                <a:effectLst/>
                <a:latin typeface="Times New Roman" panose="02020603050405020304" pitchFamily="18" charset="0"/>
              </a:rPr>
              <a:t>findCityMove</a:t>
            </a:r>
            <a:r>
              <a:rPr lang="en-US" altLang="zh-CN" sz="1050" kern="100">
                <a:effectLst/>
                <a:latin typeface="Times New Roman" panose="02020603050405020304" pitchFamily="18" charset="0"/>
              </a:rPr>
              <a:t>"</a:t>
            </a:r>
            <a:r>
              <a:rPr lang="zh-CN" altLang="en-US" sz="1050" kern="100">
                <a:effectLst/>
                <a:latin typeface="宋体" panose="02010600030101010101" pitchFamily="2" charset="-122"/>
                <a:ea typeface="宋体" panose="02010600030101010101" pitchFamily="2" charset="-122"/>
              </a:rPr>
              <a:t>，同时传递了</a:t>
            </a:r>
            <a:r>
              <a:rPr lang="zh-CN" altLang="en-US" sz="1050" kern="100">
                <a:solidFill>
                  <a:schemeClr val="accent2">
                    <a:lumMod val="60000"/>
                    <a:lumOff val="40000"/>
                  </a:schemeClr>
                </a:solidFill>
                <a:effectLst/>
                <a:latin typeface="宋体" panose="02010600030101010101" pitchFamily="2" charset="-122"/>
                <a:ea typeface="宋体" panose="02010600030101010101" pitchFamily="2" charset="-122"/>
              </a:rPr>
              <a:t>表单的数据</a:t>
            </a:r>
            <a:r>
              <a:rPr lang="en-US" altLang="zh-CN" sz="1050" kern="100">
                <a:solidFill>
                  <a:schemeClr val="accent2">
                    <a:lumMod val="60000"/>
                    <a:lumOff val="40000"/>
                  </a:schemeClr>
                </a:solidFill>
                <a:effectLst/>
                <a:latin typeface="Times New Roman" panose="02020603050405020304" pitchFamily="18" charset="0"/>
              </a:rPr>
              <a:t>(`$("form").serialize()`)</a:t>
            </a:r>
            <a:r>
              <a:rPr lang="zh-CN" altLang="en-US" sz="1050" kern="100">
                <a:effectLst/>
                <a:latin typeface="宋体" panose="02010600030101010101" pitchFamily="2" charset="-122"/>
                <a:ea typeface="宋体" panose="02010600030101010101" pitchFamily="2" charset="-122"/>
              </a:rPr>
              <a:t>，也就是用户在输入框中输入的省份名称。在请求的回调函数中</a:t>
            </a:r>
            <a:r>
              <a:rPr lang="en-US" altLang="zh-CN" sz="1050" kern="100">
                <a:effectLst/>
                <a:latin typeface="Times New Roman" panose="02020603050405020304" pitchFamily="18" charset="0"/>
              </a:rPr>
              <a:t>(function(res))</a:t>
            </a:r>
            <a:r>
              <a:rPr lang="zh-CN" altLang="en-US" sz="1050" kern="100">
                <a:effectLst/>
                <a:latin typeface="宋体" panose="02010600030101010101" pitchFamily="2" charset="-122"/>
                <a:ea typeface="宋体" panose="02010600030101010101" pitchFamily="2" charset="-122"/>
              </a:rPr>
              <a:t>，</a:t>
            </a:r>
            <a:r>
              <a:rPr lang="zh-CN" altLang="en-US" sz="1050" kern="100">
                <a:solidFill>
                  <a:schemeClr val="accent2">
                    <a:lumMod val="60000"/>
                    <a:lumOff val="40000"/>
                  </a:schemeClr>
                </a:solidFill>
                <a:effectLst/>
                <a:latin typeface="宋体" panose="02010600030101010101" pitchFamily="2" charset="-122"/>
                <a:ea typeface="宋体" panose="02010600030101010101" pitchFamily="2" charset="-122"/>
              </a:rPr>
              <a:t>后端返回的数据被保存在</a:t>
            </a:r>
            <a:r>
              <a:rPr lang="en-US" altLang="zh-CN" sz="1050" kern="100">
                <a:solidFill>
                  <a:schemeClr val="accent2">
                    <a:lumMod val="60000"/>
                    <a:lumOff val="40000"/>
                  </a:schemeClr>
                </a:solidFill>
                <a:effectLst/>
                <a:latin typeface="Times New Roman" panose="02020603050405020304" pitchFamily="18" charset="0"/>
              </a:rPr>
              <a:t>res</a:t>
            </a:r>
            <a:r>
              <a:rPr lang="zh-CN" altLang="en-US" sz="1050" kern="100">
                <a:solidFill>
                  <a:schemeClr val="accent2">
                    <a:lumMod val="60000"/>
                    <a:lumOff val="40000"/>
                  </a:schemeClr>
                </a:solidFill>
                <a:effectLst/>
                <a:latin typeface="宋体" panose="02010600030101010101" pitchFamily="2" charset="-122"/>
                <a:ea typeface="宋体" panose="02010600030101010101" pitchFamily="2" charset="-122"/>
              </a:rPr>
              <a:t>变量</a:t>
            </a:r>
            <a:r>
              <a:rPr lang="zh-CN" altLang="en-US" sz="1050" kern="100">
                <a:effectLst/>
                <a:latin typeface="宋体" panose="02010600030101010101" pitchFamily="2" charset="-122"/>
                <a:ea typeface="宋体" panose="02010600030101010101" pitchFamily="2" charset="-122"/>
              </a:rPr>
              <a:t>中。接下来，使用</a:t>
            </a:r>
            <a:r>
              <a:rPr lang="en-US" altLang="zh-CN" sz="1050" kern="100" err="1">
                <a:effectLst/>
                <a:latin typeface="Times New Roman" panose="02020603050405020304" pitchFamily="18" charset="0"/>
              </a:rPr>
              <a:t>ECharts</a:t>
            </a:r>
            <a:r>
              <a:rPr lang="zh-CN" altLang="en-US" sz="1050" kern="100">
                <a:effectLst/>
                <a:latin typeface="宋体" panose="02010600030101010101" pitchFamily="2" charset="-122"/>
                <a:ea typeface="宋体" panose="02010600030101010101" pitchFamily="2" charset="-122"/>
              </a:rPr>
              <a:t>库初始化一个图表实例，并将该饼图绘制在</a:t>
            </a:r>
            <a:r>
              <a:rPr lang="en-US" altLang="zh-CN" sz="1050" kern="100">
                <a:effectLst/>
                <a:latin typeface="Times New Roman" panose="02020603050405020304" pitchFamily="18" charset="0"/>
              </a:rPr>
              <a:t>id</a:t>
            </a:r>
            <a:r>
              <a:rPr lang="zh-CN" altLang="en-US" sz="1050" kern="100">
                <a:effectLst/>
                <a:latin typeface="宋体" panose="02010600030101010101" pitchFamily="2" charset="-122"/>
                <a:ea typeface="宋体" panose="02010600030101010101" pitchFamily="2" charset="-122"/>
              </a:rPr>
              <a:t>为</a:t>
            </a:r>
            <a:r>
              <a:rPr lang="en-US" altLang="zh-CN" sz="1050" kern="100">
                <a:effectLst/>
                <a:latin typeface="Times New Roman" panose="02020603050405020304" pitchFamily="18" charset="0"/>
              </a:rPr>
              <a:t>"echart6"</a:t>
            </a:r>
            <a:r>
              <a:rPr lang="zh-CN" altLang="en-US" sz="1050" kern="100">
                <a:effectLst/>
                <a:latin typeface="宋体" panose="02010600030101010101" pitchFamily="2" charset="-122"/>
                <a:ea typeface="宋体" panose="02010600030101010101" pitchFamily="2" charset="-122"/>
              </a:rPr>
              <a:t>的</a:t>
            </a:r>
            <a:r>
              <a:rPr lang="en-US" altLang="zh-CN" sz="1050" kern="100">
                <a:effectLst/>
                <a:latin typeface="Times New Roman" panose="02020603050405020304" pitchFamily="18" charset="0"/>
              </a:rPr>
              <a:t>DOM</a:t>
            </a:r>
            <a:r>
              <a:rPr lang="zh-CN" altLang="en-US" sz="1050" kern="100">
                <a:effectLst/>
                <a:latin typeface="宋体" panose="02010600030101010101" pitchFamily="2" charset="-122"/>
                <a:ea typeface="宋体" panose="02010600030101010101" pitchFamily="2" charset="-122"/>
              </a:rPr>
              <a:t>元素中。</a:t>
            </a:r>
            <a:r>
              <a:rPr lang="en-US" altLang="zh-CN" sz="1050" kern="100" err="1">
                <a:effectLst/>
                <a:latin typeface="Times New Roman" panose="02020603050405020304" pitchFamily="18" charset="0"/>
              </a:rPr>
              <a:t>ECharts</a:t>
            </a:r>
            <a:r>
              <a:rPr lang="zh-CN" altLang="en-US" sz="1050" kern="100">
                <a:effectLst/>
                <a:latin typeface="宋体" panose="02010600030101010101" pitchFamily="2" charset="-122"/>
                <a:ea typeface="宋体" panose="02010600030101010101" pitchFamily="2" charset="-122"/>
              </a:rPr>
              <a:t>是一个用于创建交互式图表的</a:t>
            </a:r>
            <a:r>
              <a:rPr lang="en-US" altLang="zh-CN" sz="1050" kern="100">
                <a:effectLst/>
                <a:latin typeface="Times New Roman" panose="02020603050405020304" pitchFamily="18" charset="0"/>
              </a:rPr>
              <a:t>JavaScript</a:t>
            </a:r>
            <a:r>
              <a:rPr lang="zh-CN" altLang="en-US" sz="1050" kern="100">
                <a:effectLst/>
                <a:latin typeface="宋体" panose="02010600030101010101" pitchFamily="2" charset="-122"/>
                <a:ea typeface="宋体" panose="02010600030101010101" pitchFamily="2" charset="-122"/>
              </a:rPr>
              <a:t>库。</a:t>
            </a:r>
            <a:endParaRPr lang="zh-CN" altLang="en-US" sz="1050" kern="100">
              <a:effectLst/>
              <a:latin typeface="Times New Roman" panose="02020603050405020304" pitchFamily="18" charset="0"/>
            </a:endParaRPr>
          </a:p>
          <a:p>
            <a:pPr marL="0" marR="0" algn="just">
              <a:lnSpc>
                <a:spcPct val="150000"/>
              </a:lnSpc>
              <a:spcBef>
                <a:spcPts val="0"/>
              </a:spcBef>
              <a:spcAft>
                <a:spcPts val="0"/>
              </a:spcAft>
            </a:pPr>
            <a:r>
              <a:rPr lang="zh-CN" altLang="en-US" sz="1050" kern="100">
                <a:effectLst/>
                <a:latin typeface="Times New Roman" panose="02020603050405020304" pitchFamily="18" charset="0"/>
              </a:rPr>
              <a:t> </a:t>
            </a:r>
          </a:p>
          <a:p>
            <a:pPr marL="0" marR="0" indent="266700" algn="just">
              <a:lnSpc>
                <a:spcPct val="150000"/>
              </a:lnSpc>
              <a:spcBef>
                <a:spcPts val="0"/>
              </a:spcBef>
              <a:spcAft>
                <a:spcPts val="0"/>
              </a:spcAft>
            </a:pPr>
            <a:r>
              <a:rPr lang="zh-CN" altLang="en-US" sz="1050" kern="100">
                <a:effectLst/>
                <a:latin typeface="宋体" panose="02010600030101010101" pitchFamily="2" charset="-122"/>
                <a:ea typeface="宋体" panose="02010600030101010101" pitchFamily="2" charset="-122"/>
              </a:rPr>
              <a:t>这段代码中我们使用了一个</a:t>
            </a:r>
            <a:r>
              <a:rPr lang="en-US" altLang="zh-CN" sz="1050" kern="100">
                <a:effectLst/>
                <a:latin typeface="Times New Roman" panose="02020603050405020304" pitchFamily="18" charset="0"/>
              </a:rPr>
              <a:t>$</a:t>
            </a:r>
            <a:r>
              <a:rPr lang="zh-CN" altLang="en-US" sz="1050" kern="100">
                <a:effectLst/>
                <a:latin typeface="宋体" panose="02010600030101010101" pitchFamily="2" charset="-122"/>
                <a:ea typeface="宋体" panose="02010600030101010101" pitchFamily="2" charset="-122"/>
              </a:rPr>
              <a:t>符号，它是</a:t>
            </a:r>
            <a:r>
              <a:rPr lang="en-US" altLang="zh-CN" sz="1050" kern="100">
                <a:effectLst/>
                <a:latin typeface="Times New Roman" panose="02020603050405020304" pitchFamily="18" charset="0"/>
              </a:rPr>
              <a:t>jQuery</a:t>
            </a:r>
            <a:r>
              <a:rPr lang="zh-CN" altLang="en-US" sz="1050" kern="100">
                <a:effectLst/>
                <a:latin typeface="宋体" panose="02010600030101010101" pitchFamily="2" charset="-122"/>
                <a:ea typeface="宋体" panose="02010600030101010101" pitchFamily="2" charset="-122"/>
              </a:rPr>
              <a:t>库的别名，用于</a:t>
            </a:r>
            <a:r>
              <a:rPr lang="zh-CN" altLang="en-US" sz="1050" kern="100">
                <a:solidFill>
                  <a:schemeClr val="accent2">
                    <a:lumMod val="60000"/>
                    <a:lumOff val="40000"/>
                  </a:schemeClr>
                </a:solidFill>
                <a:effectLst/>
                <a:latin typeface="宋体" panose="02010600030101010101" pitchFamily="2" charset="-122"/>
                <a:ea typeface="宋体" panose="02010600030101010101" pitchFamily="2" charset="-122"/>
              </a:rPr>
              <a:t>选择</a:t>
            </a:r>
            <a:r>
              <a:rPr lang="en-US" altLang="zh-CN" sz="1050" kern="100">
                <a:solidFill>
                  <a:schemeClr val="accent2">
                    <a:lumMod val="60000"/>
                    <a:lumOff val="40000"/>
                  </a:schemeClr>
                </a:solidFill>
                <a:effectLst/>
                <a:latin typeface="Times New Roman" panose="02020603050405020304" pitchFamily="18" charset="0"/>
              </a:rPr>
              <a:t>DOM</a:t>
            </a:r>
            <a:r>
              <a:rPr lang="zh-CN" altLang="en-US" sz="1050" kern="100">
                <a:solidFill>
                  <a:schemeClr val="accent2">
                    <a:lumMod val="60000"/>
                    <a:lumOff val="40000"/>
                  </a:schemeClr>
                </a:solidFill>
                <a:effectLst/>
                <a:latin typeface="宋体" panose="02010600030101010101" pitchFamily="2" charset="-122"/>
                <a:ea typeface="宋体" panose="02010600030101010101" pitchFamily="2" charset="-122"/>
              </a:rPr>
              <a:t>元素和执行一些</a:t>
            </a:r>
            <a:r>
              <a:rPr lang="en-US" altLang="zh-CN" sz="1050" kern="100">
                <a:solidFill>
                  <a:schemeClr val="accent2">
                    <a:lumMod val="60000"/>
                    <a:lumOff val="40000"/>
                  </a:schemeClr>
                </a:solidFill>
                <a:effectLst/>
                <a:latin typeface="Times New Roman" panose="02020603050405020304" pitchFamily="18" charset="0"/>
              </a:rPr>
              <a:t>jQuery</a:t>
            </a:r>
            <a:r>
              <a:rPr lang="zh-CN" altLang="en-US" sz="1050" kern="100">
                <a:solidFill>
                  <a:schemeClr val="accent2">
                    <a:lumMod val="60000"/>
                    <a:lumOff val="40000"/>
                  </a:schemeClr>
                </a:solidFill>
                <a:effectLst/>
                <a:latin typeface="宋体" panose="02010600030101010101" pitchFamily="2" charset="-122"/>
                <a:ea typeface="宋体" panose="02010600030101010101" pitchFamily="2" charset="-122"/>
              </a:rPr>
              <a:t>函数</a:t>
            </a:r>
            <a:r>
              <a:rPr lang="zh-CN" altLang="en-US" sz="1050" kern="100">
                <a:effectLst/>
                <a:latin typeface="宋体" panose="02010600030101010101" pitchFamily="2" charset="-122"/>
                <a:ea typeface="宋体" panose="02010600030101010101" pitchFamily="2" charset="-122"/>
              </a:rPr>
              <a:t>。此外，代码中使用的请求</a:t>
            </a:r>
            <a:r>
              <a:rPr lang="en-US" altLang="zh-CN" sz="1050" kern="100">
                <a:effectLst/>
                <a:latin typeface="Times New Roman" panose="02020603050405020304" pitchFamily="18" charset="0"/>
              </a:rPr>
              <a:t>URL</a:t>
            </a:r>
            <a:r>
              <a:rPr lang="zh-CN" altLang="en-US" sz="1050" kern="100">
                <a:effectLst/>
                <a:latin typeface="宋体" panose="02010600030101010101" pitchFamily="2" charset="-122"/>
                <a:ea typeface="宋体" panose="02010600030101010101" pitchFamily="2" charset="-122"/>
              </a:rPr>
              <a:t>是</a:t>
            </a:r>
            <a:r>
              <a:rPr lang="en-US" altLang="zh-CN" sz="1050" kern="100">
                <a:effectLst/>
                <a:latin typeface="Times New Roman" panose="02020603050405020304" pitchFamily="18" charset="0"/>
              </a:rPr>
              <a:t>“http://localhost:80/call/</a:t>
            </a:r>
            <a:r>
              <a:rPr lang="en-US" altLang="zh-CN" sz="1050" kern="100" err="1">
                <a:effectLst/>
                <a:latin typeface="Times New Roman" panose="02020603050405020304" pitchFamily="18" charset="0"/>
              </a:rPr>
              <a:t>findCityMove</a:t>
            </a:r>
            <a:r>
              <a:rPr lang="en-US" altLang="zh-CN" sz="1050" kern="100">
                <a:effectLst/>
                <a:latin typeface="Times New Roman" panose="02020603050405020304" pitchFamily="18" charset="0"/>
              </a:rPr>
              <a:t>”</a:t>
            </a:r>
            <a:r>
              <a:rPr lang="zh-CN" altLang="en-US" sz="1050" kern="100">
                <a:effectLst/>
                <a:latin typeface="宋体" panose="02010600030101010101" pitchFamily="2" charset="-122"/>
                <a:ea typeface="宋体" panose="02010600030101010101" pitchFamily="2" charset="-122"/>
              </a:rPr>
              <a:t>，这是一个本地主机地址，它</a:t>
            </a:r>
            <a:r>
              <a:rPr lang="zh-CN" altLang="en-US" sz="1050" kern="100">
                <a:latin typeface="宋体" panose="02010600030101010101" pitchFamily="2" charset="-122"/>
                <a:ea typeface="宋体" panose="02010600030101010101" pitchFamily="2" charset="-122"/>
              </a:rPr>
              <a:t>用来</a:t>
            </a:r>
            <a:r>
              <a:rPr lang="zh-CN" altLang="en-US" sz="1050" kern="100">
                <a:effectLst/>
                <a:latin typeface="宋体" panose="02010600030101010101" pitchFamily="2" charset="-122"/>
                <a:ea typeface="宋体" panose="02010600030101010101" pitchFamily="2" charset="-122"/>
              </a:rPr>
              <a:t>连接到了编写好的一个后端服务来处理请求并返回相应的数据。</a:t>
            </a:r>
            <a:endParaRPr lang="zh-CN" altLang="en-US" sz="1050" kern="100">
              <a:effectLst/>
              <a:latin typeface="Times New Roman" panose="02020603050405020304" pitchFamily="18" charset="0"/>
            </a:endParaRPr>
          </a:p>
        </p:txBody>
      </p:sp>
      <p:pic>
        <p:nvPicPr>
          <p:cNvPr id="19" name="图片 18"/>
          <p:cNvPicPr>
            <a:picLocks noChangeAspect="1"/>
          </p:cNvPicPr>
          <p:nvPr/>
        </p:nvPicPr>
        <p:blipFill>
          <a:blip r:embed="rId5"/>
          <a:stretch>
            <a:fillRect/>
          </a:stretch>
        </p:blipFill>
        <p:spPr>
          <a:xfrm>
            <a:off x="5035576" y="4103043"/>
            <a:ext cx="3739622" cy="75031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45730" name="直接连接符 74"/>
          <p:cNvCxnSpPr/>
          <p:nvPr/>
        </p:nvCxnSpPr>
        <p:spPr>
          <a:xfrm>
            <a:off x="-6855" y="657225"/>
            <a:ext cx="5971720" cy="700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矩形 64"/>
          <p:cNvSpPr/>
          <p:nvPr/>
        </p:nvSpPr>
        <p:spPr>
          <a:xfrm>
            <a:off x="-6855" y="1030544"/>
            <a:ext cx="5587365" cy="461665"/>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72000" rtlCol="0" anchor="ctr"/>
          <a:lstStyle/>
          <a:p>
            <a:pPr marL="285750" indent="-285750">
              <a:lnSpc>
                <a:spcPct val="150000"/>
              </a:lnSpc>
              <a:buFont typeface="Arial" panose="020B0604020202020204" pitchFamily="34" charset="0"/>
              <a:buChar char="•"/>
            </a:pP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点击特定省份地图可以显示该省份对应的分析结果图表</a:t>
            </a:r>
            <a:endPar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TextBox 58"/>
          <p:cNvSpPr txBox="1"/>
          <p:nvPr/>
        </p:nvSpPr>
        <p:spPr>
          <a:xfrm>
            <a:off x="354330" y="1858522"/>
            <a:ext cx="3948260" cy="2621936"/>
          </a:xfrm>
          <a:prstGeom prst="rect">
            <a:avLst/>
          </a:prstGeom>
          <a:noFill/>
          <a:ln w="12700" cmpd="sng">
            <a:noFill/>
            <a:prstDash val="sysDot"/>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nSpc>
                <a:spcPct val="20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这部分代码</a:t>
            </a:r>
            <a:r>
              <a:rPr lang="zh-CN" altLang="en-US" sz="1200">
                <a:solidFill>
                  <a:schemeClr val="accent2">
                    <a:lumMod val="60000"/>
                    <a:lumOff val="4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监听地图的点击事件</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，当用户点击某个省份时，会将该省份的名称设置为输入框（</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id</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为 </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200" err="1">
                <a:latin typeface="微软雅黑" panose="020B0503020204020204" pitchFamily="34" charset="-122"/>
                <a:ea typeface="微软雅黑" panose="020B0503020204020204" pitchFamily="34" charset="-122"/>
                <a:cs typeface="微软雅黑" panose="020B0503020204020204" pitchFamily="34" charset="-122"/>
                <a:sym typeface="+mn-ea"/>
              </a:rPr>
              <a:t>cname</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）的值，并触发查询按钮（</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id</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为 </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200" err="1">
                <a:latin typeface="微软雅黑" panose="020B0503020204020204" pitchFamily="34" charset="-122"/>
                <a:ea typeface="微软雅黑" panose="020B0503020204020204" pitchFamily="34" charset="-122"/>
                <a:cs typeface="微软雅黑" panose="020B0503020204020204" pitchFamily="34" charset="-122"/>
                <a:sym typeface="+mn-ea"/>
              </a:rPr>
              <a:t>queryBtn</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）的点击事件，从而实现自动查询该省份的相关数据。</a:t>
            </a:r>
            <a:endPar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nSpc>
                <a:spcPct val="200000"/>
              </a:lnSpc>
            </a:pPr>
            <a:endPar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nSpc>
                <a:spcPct val="20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相当于地图点击先向查询框传递参数，然后点击查询按钮，再将参数传递到后端接口。</a:t>
            </a:r>
            <a:endPar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14"/>
          <p:cNvSpPr txBox="1"/>
          <p:nvPr>
            <p:custDataLst>
              <p:tags r:id="rId1"/>
            </p:custDataLst>
          </p:nvPr>
        </p:nvSpPr>
        <p:spPr>
          <a:xfrm>
            <a:off x="354330" y="202566"/>
            <a:ext cx="4621707" cy="461665"/>
          </a:xfrm>
          <a:prstGeom prst="rect">
            <a:avLst/>
          </a:prstGeom>
          <a:noFill/>
        </p:spPr>
        <p:txBody>
          <a:bodyPr wrap="square" rtlCol="0">
            <a:spAutoFit/>
          </a:bodyPr>
          <a:lstStyle/>
          <a:p>
            <a:r>
              <a:rPr lang="en-US" altLang="zh-CN"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4.3</a:t>
            </a:r>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 </a:t>
            </a:r>
            <a:r>
              <a:rPr lang="en-US" altLang="zh-CN"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HTML</a:t>
            </a:r>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页面交互（地图点击）</a:t>
            </a:r>
            <a:r>
              <a:rPr lang="en-US" altLang="zh-CN">
                <a:effectLst>
                  <a:glow rad="546100">
                    <a:schemeClr val="accent1">
                      <a:lumMod val="60000"/>
                      <a:lumOff val="40000"/>
                      <a:alpha val="31000"/>
                    </a:schemeClr>
                  </a:glow>
                  <a:outerShdw blurRad="1041400" dist="1409700" dir="18420000" algn="ctr" rotWithShape="0">
                    <a:srgbClr val="000000">
                      <a:alpha val="4000"/>
                    </a:srgbClr>
                  </a:outerShdw>
                  <a:reflection blurRad="38100" stA="37000" endPos="65000" dist="25400" dir="5400000" sy="-100000" algn="bl" rotWithShape="0"/>
                </a:effectLst>
              </a:rPr>
              <a:t> </a:t>
            </a:r>
            <a:endParaRPr lang="zh-CN" altLang="en-US" b="1">
              <a:solidFill>
                <a:schemeClr val="bg1">
                  <a:lumMod val="50000"/>
                </a:schemeClr>
              </a:solidFill>
              <a:latin typeface="微软雅黑" panose="020B0503020204020204" pitchFamily="34" charset="-122"/>
              <a:cs typeface="+mn-cs"/>
            </a:endParaRPr>
          </a:p>
        </p:txBody>
      </p:sp>
      <p:pic>
        <p:nvPicPr>
          <p:cNvPr id="17" name="图片 16"/>
          <p:cNvPicPr>
            <a:picLocks noChangeAspect="1"/>
          </p:cNvPicPr>
          <p:nvPr/>
        </p:nvPicPr>
        <p:blipFill>
          <a:blip r:embed="rId4"/>
          <a:stretch>
            <a:fillRect/>
          </a:stretch>
        </p:blipFill>
        <p:spPr>
          <a:xfrm>
            <a:off x="4194545" y="1554064"/>
            <a:ext cx="4646428" cy="318615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组合 8"/>
          <p:cNvGrpSpPr/>
          <p:nvPr/>
        </p:nvGrpSpPr>
        <p:grpSpPr>
          <a:xfrm>
            <a:off x="354330" y="1146215"/>
            <a:ext cx="8614942" cy="3523828"/>
            <a:chOff x="296" y="1096"/>
            <a:chExt cx="13567" cy="5549"/>
          </a:xfrm>
        </p:grpSpPr>
        <p:grpSp>
          <p:nvGrpSpPr>
            <p:cNvPr id="111" name="组合 9"/>
            <p:cNvGrpSpPr/>
            <p:nvPr/>
          </p:nvGrpSpPr>
          <p:grpSpPr>
            <a:xfrm>
              <a:off x="4212" y="1365"/>
              <a:ext cx="9651" cy="5280"/>
              <a:chOff x="3410" y="1550"/>
              <a:chExt cx="10024" cy="5384"/>
            </a:xfrm>
          </p:grpSpPr>
          <p:sp>
            <p:nvSpPr>
              <p:cNvPr id="1048806" name="任意多边形 16"/>
              <p:cNvSpPr/>
              <p:nvPr>
                <p:custDataLst>
                  <p:tags r:id="rId1"/>
                </p:custDataLst>
              </p:nvPr>
            </p:nvSpPr>
            <p:spPr bwMode="auto">
              <a:xfrm rot="900000">
                <a:off x="3410" y="1550"/>
                <a:ext cx="2710" cy="2704"/>
              </a:xfrm>
              <a:custGeom>
                <a:avLst/>
                <a:gdLst>
                  <a:gd name="T0" fmla="*/ 996 w 1102"/>
                  <a:gd name="T1" fmla="*/ 996 h 1102"/>
                  <a:gd name="T2" fmla="*/ 996 w 1102"/>
                  <a:gd name="T3" fmla="*/ 996 h 1102"/>
                  <a:gd name="T4" fmla="*/ 996 w 1102"/>
                  <a:gd name="T5" fmla="*/ 611 h 1102"/>
                  <a:gd name="T6" fmla="*/ 492 w 1102"/>
                  <a:gd name="T7" fmla="*/ 106 h 1102"/>
                  <a:gd name="T8" fmla="*/ 106 w 1102"/>
                  <a:gd name="T9" fmla="*/ 106 h 1102"/>
                  <a:gd name="T10" fmla="*/ 106 w 1102"/>
                  <a:gd name="T11" fmla="*/ 106 h 1102"/>
                  <a:gd name="T12" fmla="*/ 106 w 1102"/>
                  <a:gd name="T13" fmla="*/ 492 h 1102"/>
                  <a:gd name="T14" fmla="*/ 611 w 1102"/>
                  <a:gd name="T15" fmla="*/ 996 h 1102"/>
                  <a:gd name="T16" fmla="*/ 996 w 1102"/>
                  <a:gd name="T17" fmla="*/ 99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2" h="1102">
                    <a:moveTo>
                      <a:pt x="996" y="996"/>
                    </a:moveTo>
                    <a:cubicBezTo>
                      <a:pt x="996" y="996"/>
                      <a:pt x="996" y="996"/>
                      <a:pt x="996" y="996"/>
                    </a:cubicBezTo>
                    <a:cubicBezTo>
                      <a:pt x="1102" y="890"/>
                      <a:pt x="1102" y="717"/>
                      <a:pt x="996" y="611"/>
                    </a:cubicBezTo>
                    <a:cubicBezTo>
                      <a:pt x="492" y="106"/>
                      <a:pt x="492" y="106"/>
                      <a:pt x="492" y="106"/>
                    </a:cubicBezTo>
                    <a:cubicBezTo>
                      <a:pt x="386" y="0"/>
                      <a:pt x="212" y="0"/>
                      <a:pt x="106" y="106"/>
                    </a:cubicBezTo>
                    <a:cubicBezTo>
                      <a:pt x="106" y="106"/>
                      <a:pt x="106" y="106"/>
                      <a:pt x="106" y="106"/>
                    </a:cubicBezTo>
                    <a:cubicBezTo>
                      <a:pt x="0" y="212"/>
                      <a:pt x="0" y="386"/>
                      <a:pt x="106" y="492"/>
                    </a:cubicBezTo>
                    <a:cubicBezTo>
                      <a:pt x="611" y="996"/>
                      <a:pt x="611" y="996"/>
                      <a:pt x="611" y="996"/>
                    </a:cubicBezTo>
                    <a:cubicBezTo>
                      <a:pt x="717" y="1102"/>
                      <a:pt x="890" y="1102"/>
                      <a:pt x="996" y="996"/>
                    </a:cubicBezTo>
                    <a:close/>
                  </a:path>
                </a:pathLst>
              </a:custGeom>
              <a:solidFill>
                <a:schemeClr val="accent1">
                  <a:alpha val="71000"/>
                </a:schemeClr>
              </a:solidFill>
              <a:ln>
                <a:noFill/>
              </a:ln>
            </p:spPr>
            <p:txBody>
              <a:bodyPr wrap="square" lIns="68580" tIns="34290" rIns="68580" bIns="34290" anchor="ctr">
                <a:normAutofit/>
              </a:bodyPr>
              <a:lstStyle/>
              <a:p>
                <a:pPr algn="ctr">
                  <a:lnSpc>
                    <a:spcPct val="150000"/>
                  </a:lnSpc>
                </a:pPr>
                <a:endParaRPr sz="1350">
                  <a:latin typeface="微软雅黑" panose="020B0503020204020204" pitchFamily="34" charset="-122"/>
                  <a:ea typeface="微软雅黑" panose="020B0503020204020204" pitchFamily="34" charset="-122"/>
                </a:endParaRPr>
              </a:p>
            </p:txBody>
          </p:sp>
          <p:sp>
            <p:nvSpPr>
              <p:cNvPr id="1048807" name="任意多边形 16"/>
              <p:cNvSpPr/>
              <p:nvPr>
                <p:custDataLst>
                  <p:tags r:id="rId2"/>
                </p:custDataLst>
              </p:nvPr>
            </p:nvSpPr>
            <p:spPr bwMode="auto">
              <a:xfrm rot="18900000">
                <a:off x="5914" y="2994"/>
                <a:ext cx="2710" cy="2704"/>
              </a:xfrm>
              <a:custGeom>
                <a:avLst/>
                <a:gdLst>
                  <a:gd name="T0" fmla="*/ 996 w 1102"/>
                  <a:gd name="T1" fmla="*/ 996 h 1102"/>
                  <a:gd name="T2" fmla="*/ 996 w 1102"/>
                  <a:gd name="T3" fmla="*/ 996 h 1102"/>
                  <a:gd name="T4" fmla="*/ 996 w 1102"/>
                  <a:gd name="T5" fmla="*/ 611 h 1102"/>
                  <a:gd name="T6" fmla="*/ 492 w 1102"/>
                  <a:gd name="T7" fmla="*/ 106 h 1102"/>
                  <a:gd name="T8" fmla="*/ 106 w 1102"/>
                  <a:gd name="T9" fmla="*/ 106 h 1102"/>
                  <a:gd name="T10" fmla="*/ 106 w 1102"/>
                  <a:gd name="T11" fmla="*/ 106 h 1102"/>
                  <a:gd name="T12" fmla="*/ 106 w 1102"/>
                  <a:gd name="T13" fmla="*/ 492 h 1102"/>
                  <a:gd name="T14" fmla="*/ 611 w 1102"/>
                  <a:gd name="T15" fmla="*/ 996 h 1102"/>
                  <a:gd name="T16" fmla="*/ 996 w 1102"/>
                  <a:gd name="T17" fmla="*/ 99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2" h="1102">
                    <a:moveTo>
                      <a:pt x="996" y="996"/>
                    </a:moveTo>
                    <a:cubicBezTo>
                      <a:pt x="996" y="996"/>
                      <a:pt x="996" y="996"/>
                      <a:pt x="996" y="996"/>
                    </a:cubicBezTo>
                    <a:cubicBezTo>
                      <a:pt x="1102" y="890"/>
                      <a:pt x="1102" y="717"/>
                      <a:pt x="996" y="611"/>
                    </a:cubicBezTo>
                    <a:cubicBezTo>
                      <a:pt x="492" y="106"/>
                      <a:pt x="492" y="106"/>
                      <a:pt x="492" y="106"/>
                    </a:cubicBezTo>
                    <a:cubicBezTo>
                      <a:pt x="386" y="0"/>
                      <a:pt x="212" y="0"/>
                      <a:pt x="106" y="106"/>
                    </a:cubicBezTo>
                    <a:cubicBezTo>
                      <a:pt x="106" y="106"/>
                      <a:pt x="106" y="106"/>
                      <a:pt x="106" y="106"/>
                    </a:cubicBezTo>
                    <a:cubicBezTo>
                      <a:pt x="0" y="212"/>
                      <a:pt x="0" y="386"/>
                      <a:pt x="106" y="492"/>
                    </a:cubicBezTo>
                    <a:cubicBezTo>
                      <a:pt x="611" y="996"/>
                      <a:pt x="611" y="996"/>
                      <a:pt x="611" y="996"/>
                    </a:cubicBezTo>
                    <a:cubicBezTo>
                      <a:pt x="717" y="1102"/>
                      <a:pt x="890" y="1102"/>
                      <a:pt x="996" y="996"/>
                    </a:cubicBezTo>
                    <a:close/>
                  </a:path>
                </a:pathLst>
              </a:custGeom>
              <a:solidFill>
                <a:schemeClr val="accent1">
                  <a:alpha val="71000"/>
                </a:schemeClr>
              </a:solidFill>
              <a:ln>
                <a:noFill/>
              </a:ln>
            </p:spPr>
            <p:txBody>
              <a:bodyPr wrap="square" lIns="68580" tIns="34290" rIns="68580" bIns="34290" anchor="ctr">
                <a:normAutofit/>
              </a:bodyPr>
              <a:lstStyle/>
              <a:p>
                <a:pPr algn="ctr">
                  <a:lnSpc>
                    <a:spcPct val="150000"/>
                  </a:lnSpc>
                </a:pPr>
                <a:endParaRPr sz="1350">
                  <a:latin typeface="微软雅黑" panose="020B0503020204020204" pitchFamily="34" charset="-122"/>
                  <a:ea typeface="微软雅黑" panose="020B0503020204020204" pitchFamily="34" charset="-122"/>
                </a:endParaRPr>
              </a:p>
            </p:txBody>
          </p:sp>
          <p:sp>
            <p:nvSpPr>
              <p:cNvPr id="1048809" name="椭圆 7"/>
              <p:cNvSpPr/>
              <p:nvPr>
                <p:custDataLst>
                  <p:tags r:id="rId3"/>
                </p:custDataLst>
              </p:nvPr>
            </p:nvSpPr>
            <p:spPr bwMode="auto">
              <a:xfrm>
                <a:off x="3954" y="2655"/>
                <a:ext cx="3392" cy="3386"/>
              </a:xfrm>
              <a:prstGeom prst="ellipse">
                <a:avLst/>
              </a:prstGeom>
              <a:solidFill>
                <a:sysClr val="window" lastClr="FFFFFF">
                  <a:lumMod val="95000"/>
                </a:sysClr>
              </a:solidFill>
              <a:ln>
                <a:noFill/>
              </a:ln>
            </p:spPr>
            <p:txBody>
              <a:bodyPr wrap="square" lIns="68580" tIns="34290" rIns="68580" bIns="34290" anchor="ctr">
                <a:normAutofit/>
              </a:bodyPr>
              <a:lstStyle/>
              <a:p>
                <a:pPr algn="ctr">
                  <a:lnSpc>
                    <a:spcPct val="150000"/>
                  </a:lnSpc>
                </a:pPr>
                <a:endParaRPr sz="1350">
                  <a:latin typeface="微软雅黑" panose="020B0503020204020204" pitchFamily="34" charset="-122"/>
                  <a:ea typeface="微软雅黑" panose="020B0503020204020204" pitchFamily="34" charset="-122"/>
                </a:endParaRPr>
              </a:p>
            </p:txBody>
          </p:sp>
          <p:sp>
            <p:nvSpPr>
              <p:cNvPr id="1048810" name="椭圆 17"/>
              <p:cNvSpPr/>
              <p:nvPr>
                <p:custDataLst>
                  <p:tags r:id="rId4"/>
                </p:custDataLst>
              </p:nvPr>
            </p:nvSpPr>
            <p:spPr bwMode="auto">
              <a:xfrm>
                <a:off x="4067" y="2768"/>
                <a:ext cx="3166" cy="3159"/>
              </a:xfrm>
              <a:prstGeom prst="ellipse">
                <a:avLst/>
              </a:prstGeom>
              <a:solidFill>
                <a:srgbClr val="FFFFFF"/>
              </a:solidFill>
              <a:ln>
                <a:noFill/>
              </a:ln>
            </p:spPr>
            <p:txBody>
              <a:bodyPr wrap="square" lIns="68580" tIns="34290" rIns="68580" bIns="34290" anchor="ctr">
                <a:normAutofit/>
              </a:bodyPr>
              <a:lstStyle/>
              <a:p>
                <a:pPr algn="ctr">
                  <a:lnSpc>
                    <a:spcPct val="150000"/>
                  </a:lnSpc>
                </a:pPr>
                <a:endParaRPr sz="1350">
                  <a:latin typeface="微软雅黑" panose="020B0503020204020204" pitchFamily="34" charset="-122"/>
                  <a:ea typeface="微软雅黑" panose="020B0503020204020204" pitchFamily="34" charset="-122"/>
                </a:endParaRPr>
              </a:p>
            </p:txBody>
          </p:sp>
          <p:sp>
            <p:nvSpPr>
              <p:cNvPr id="1048811" name="任意多边形: 形状 47"/>
              <p:cNvSpPr/>
              <p:nvPr>
                <p:custDataLst>
                  <p:tags r:id="rId5"/>
                </p:custDataLst>
              </p:nvPr>
            </p:nvSpPr>
            <p:spPr>
              <a:xfrm rot="10800000">
                <a:off x="4205" y="2899"/>
                <a:ext cx="2134" cy="1403"/>
              </a:xfrm>
              <a:custGeom>
                <a:avLst/>
                <a:gdLst>
                  <a:gd name="connsiteX0" fmla="*/ 1807071 w 1987348"/>
                  <a:gd name="connsiteY0" fmla="*/ 630370 h 1306952"/>
                  <a:gd name="connsiteX1" fmla="*/ 82499 w 1987348"/>
                  <a:gd name="connsiteY1" fmla="*/ 1188603 h 1306952"/>
                  <a:gd name="connsiteX2" fmla="*/ 0 w 1987348"/>
                  <a:gd name="connsiteY2" fmla="*/ 1146369 h 1306952"/>
                  <a:gd name="connsiteX3" fmla="*/ 661856 w 1987348"/>
                  <a:gd name="connsiteY3" fmla="*/ 0 h 1306952"/>
                  <a:gd name="connsiteX4" fmla="*/ 1987348 w 1987348"/>
                  <a:gd name="connsiteY4" fmla="*/ 0 h 1306952"/>
                  <a:gd name="connsiteX5" fmla="*/ 1978278 w 1987348"/>
                  <a:gd name="connsiteY5" fmla="*/ 121224 h 1306952"/>
                  <a:gd name="connsiteX6" fmla="*/ 1807071 w 1987348"/>
                  <a:gd name="connsiteY6" fmla="*/ 630370 h 130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7348" h="1306952">
                    <a:moveTo>
                      <a:pt x="1807071" y="630370"/>
                    </a:moveTo>
                    <a:cubicBezTo>
                      <a:pt x="1456876" y="1236926"/>
                      <a:pt x="707863" y="1469668"/>
                      <a:pt x="82499" y="1188603"/>
                    </a:cubicBezTo>
                    <a:lnTo>
                      <a:pt x="0" y="1146369"/>
                    </a:lnTo>
                    <a:lnTo>
                      <a:pt x="661856" y="0"/>
                    </a:lnTo>
                    <a:lnTo>
                      <a:pt x="1987348" y="0"/>
                    </a:lnTo>
                    <a:lnTo>
                      <a:pt x="1978278" y="121224"/>
                    </a:lnTo>
                    <a:cubicBezTo>
                      <a:pt x="1956641" y="295604"/>
                      <a:pt x="1900456" y="468621"/>
                      <a:pt x="1807071" y="630370"/>
                    </a:cubicBezTo>
                    <a:close/>
                  </a:path>
                </a:pathLst>
              </a:custGeom>
              <a:solidFill>
                <a:schemeClr val="accent1"/>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50000"/>
                  </a:lnSpc>
                </a:pPr>
                <a:endParaRPr lang="zh-CN" altLang="en-US" sz="1350">
                  <a:latin typeface="微软雅黑" panose="020B0503020204020204" pitchFamily="34" charset="-122"/>
                  <a:ea typeface="微软雅黑" panose="020B0503020204020204" pitchFamily="34" charset="-122"/>
                </a:endParaRPr>
              </a:p>
            </p:txBody>
          </p:sp>
          <p:sp>
            <p:nvSpPr>
              <p:cNvPr id="1048812" name="任意多边形: 形状 46"/>
              <p:cNvSpPr/>
              <p:nvPr>
                <p:custDataLst>
                  <p:tags r:id="rId6"/>
                </p:custDataLst>
              </p:nvPr>
            </p:nvSpPr>
            <p:spPr>
              <a:xfrm rot="10800000">
                <a:off x="4206" y="4401"/>
                <a:ext cx="2133" cy="1403"/>
              </a:xfrm>
              <a:custGeom>
                <a:avLst/>
                <a:gdLst>
                  <a:gd name="connsiteX0" fmla="*/ 1986133 w 1986133"/>
                  <a:gd name="connsiteY0" fmla="*/ 1306466 h 1306466"/>
                  <a:gd name="connsiteX1" fmla="*/ 661767 w 1986133"/>
                  <a:gd name="connsiteY1" fmla="*/ 1306466 h 1306466"/>
                  <a:gd name="connsiteX2" fmla="*/ 0 w 1986133"/>
                  <a:gd name="connsiteY2" fmla="*/ 160251 h 1306466"/>
                  <a:gd name="connsiteX3" fmla="*/ 42241 w 1986133"/>
                  <a:gd name="connsiteY3" fmla="*/ 137105 h 1306466"/>
                  <a:gd name="connsiteX4" fmla="*/ 1311854 w 1986133"/>
                  <a:gd name="connsiteY4" fmla="*/ 181454 h 1306466"/>
                  <a:gd name="connsiteX5" fmla="*/ 1985068 w 1986133"/>
                  <a:gd name="connsiteY5" fmla="*/ 1258797 h 1306466"/>
                  <a:gd name="connsiteX6" fmla="*/ 1986133 w 1986133"/>
                  <a:gd name="connsiteY6" fmla="*/ 1306466 h 130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133" h="1306466">
                    <a:moveTo>
                      <a:pt x="1986133" y="1306466"/>
                    </a:moveTo>
                    <a:lnTo>
                      <a:pt x="661767" y="1306466"/>
                    </a:lnTo>
                    <a:lnTo>
                      <a:pt x="0" y="160251"/>
                    </a:lnTo>
                    <a:lnTo>
                      <a:pt x="42241" y="137105"/>
                    </a:lnTo>
                    <a:cubicBezTo>
                      <a:pt x="432678" y="-52966"/>
                      <a:pt x="907484" y="-52009"/>
                      <a:pt x="1311854" y="181454"/>
                    </a:cubicBezTo>
                    <a:cubicBezTo>
                      <a:pt x="1716225" y="414918"/>
                      <a:pt x="1954456" y="825633"/>
                      <a:pt x="1985068" y="1258797"/>
                    </a:cubicBezTo>
                    <a:lnTo>
                      <a:pt x="1986133" y="1306466"/>
                    </a:lnTo>
                    <a:close/>
                  </a:path>
                </a:pathLst>
              </a:custGeom>
              <a:solidFill>
                <a:schemeClr val="accent1"/>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50000"/>
                  </a:lnSpc>
                </a:pPr>
                <a:endParaRPr lang="zh-CN" altLang="en-US" sz="1350">
                  <a:latin typeface="微软雅黑" panose="020B0503020204020204" pitchFamily="34" charset="-122"/>
                  <a:ea typeface="微软雅黑" panose="020B0503020204020204" pitchFamily="34" charset="-122"/>
                </a:endParaRPr>
              </a:p>
            </p:txBody>
          </p:sp>
          <p:sp>
            <p:nvSpPr>
              <p:cNvPr id="1048813" name="任意多边形: 形状 41"/>
              <p:cNvSpPr/>
              <p:nvPr>
                <p:custDataLst>
                  <p:tags r:id="rId7"/>
                </p:custDataLst>
              </p:nvPr>
            </p:nvSpPr>
            <p:spPr>
              <a:xfrm rot="10800000">
                <a:off x="5714" y="3121"/>
                <a:ext cx="1395" cy="2463"/>
              </a:xfrm>
              <a:custGeom>
                <a:avLst/>
                <a:gdLst>
                  <a:gd name="connsiteX0" fmla="*/ 1299136 w 1299136"/>
                  <a:gd name="connsiteY0" fmla="*/ 1147149 h 2293476"/>
                  <a:gd name="connsiteX1" fmla="*/ 637304 w 1299136"/>
                  <a:gd name="connsiteY1" fmla="*/ 2293476 h 2293476"/>
                  <a:gd name="connsiteX2" fmla="*/ 560297 w 1299136"/>
                  <a:gd name="connsiteY2" fmla="*/ 2243675 h 2293476"/>
                  <a:gd name="connsiteX3" fmla="*/ 181455 w 1299136"/>
                  <a:gd name="connsiteY3" fmla="*/ 471035 h 2293476"/>
                  <a:gd name="connsiteX4" fmla="*/ 536784 w 1299136"/>
                  <a:gd name="connsiteY4" fmla="*/ 68192 h 2293476"/>
                  <a:gd name="connsiteX5" fmla="*/ 636829 w 1299136"/>
                  <a:gd name="connsiteY5" fmla="*/ 0 h 2293476"/>
                  <a:gd name="connsiteX6" fmla="*/ 1299136 w 1299136"/>
                  <a:gd name="connsiteY6" fmla="*/ 1147149 h 229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9136" h="2293476">
                    <a:moveTo>
                      <a:pt x="1299136" y="1147149"/>
                    </a:moveTo>
                    <a:lnTo>
                      <a:pt x="637304" y="2293476"/>
                    </a:lnTo>
                    <a:lnTo>
                      <a:pt x="560297" y="2243675"/>
                    </a:lnTo>
                    <a:cubicBezTo>
                      <a:pt x="4205" y="1842626"/>
                      <a:pt x="-168741" y="1077591"/>
                      <a:pt x="181455" y="471035"/>
                    </a:cubicBezTo>
                    <a:cubicBezTo>
                      <a:pt x="274840" y="309286"/>
                      <a:pt x="396586" y="174121"/>
                      <a:pt x="536784" y="68192"/>
                    </a:cubicBezTo>
                    <a:lnTo>
                      <a:pt x="636829" y="0"/>
                    </a:lnTo>
                    <a:lnTo>
                      <a:pt x="1299136" y="1147149"/>
                    </a:lnTo>
                    <a:close/>
                  </a:path>
                </a:pathLst>
              </a:custGeom>
              <a:solidFill>
                <a:schemeClr val="accent1"/>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50000"/>
                  </a:lnSpc>
                </a:pPr>
                <a:endParaRPr lang="zh-CN" altLang="en-US" sz="1350">
                  <a:latin typeface="微软雅黑" panose="020B0503020204020204" pitchFamily="34" charset="-122"/>
                  <a:ea typeface="微软雅黑" panose="020B0503020204020204" pitchFamily="34" charset="-122"/>
                </a:endParaRPr>
              </a:p>
            </p:txBody>
          </p:sp>
          <p:sp>
            <p:nvSpPr>
              <p:cNvPr id="1048814" name="文本框 19"/>
              <p:cNvSpPr txBox="1"/>
              <p:nvPr>
                <p:custDataLst>
                  <p:tags r:id="rId8"/>
                </p:custDataLst>
              </p:nvPr>
            </p:nvSpPr>
            <p:spPr>
              <a:xfrm>
                <a:off x="8960" y="2479"/>
                <a:ext cx="4474" cy="4455"/>
              </a:xfrm>
              <a:prstGeom prst="rect">
                <a:avLst/>
              </a:prstGeom>
              <a:noFill/>
            </p:spPr>
            <p:txBody>
              <a:bodyPr wrap="square" lIns="67500" tIns="0" rIns="67500" bIns="35100">
                <a:noAutofit/>
              </a:bodyPr>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l" defTabSz="457200">
                  <a:lnSpc>
                    <a:spcPct val="150000"/>
                  </a:lnSpc>
                  <a:buClrTx/>
                  <a:buSzTx/>
                  <a:buFontTx/>
                </a:pPr>
                <a:r>
                  <a:rPr lang="zh-CN" altLang="en-US" sz="1800" b="1">
                    <a:solidFill>
                      <a:schemeClr val="bg1">
                        <a:lumMod val="50000"/>
                      </a:schemeClr>
                    </a:solidFill>
                    <a:latin typeface="微软雅黑" panose="020B0503020204020204" pitchFamily="34" charset="-122"/>
                    <a:cs typeface="+mn-cs"/>
                  </a:rPr>
                  <a:t>隐藏</a:t>
                </a:r>
                <a:r>
                  <a:rPr lang="en-US" altLang="zh-CN" sz="1800" b="1">
                    <a:solidFill>
                      <a:schemeClr val="bg1">
                        <a:lumMod val="50000"/>
                      </a:schemeClr>
                    </a:solidFill>
                    <a:latin typeface="微软雅黑" panose="020B0503020204020204" pitchFamily="34" charset="-122"/>
                    <a:cs typeface="+mn-cs"/>
                  </a:rPr>
                  <a:t>/</a:t>
                </a:r>
                <a:r>
                  <a:rPr lang="zh-CN" altLang="en-US" sz="1800" b="1">
                    <a:solidFill>
                      <a:schemeClr val="bg1">
                        <a:lumMod val="50000"/>
                      </a:schemeClr>
                    </a:solidFill>
                    <a:latin typeface="微软雅黑" panose="020B0503020204020204" pitchFamily="34" charset="-122"/>
                    <a:cs typeface="+mn-cs"/>
                  </a:rPr>
                  <a:t>显示组件</a:t>
                </a:r>
                <a:endParaRPr lang="en-US" altLang="zh-CN" sz="1800" b="1">
                  <a:solidFill>
                    <a:schemeClr val="bg1">
                      <a:lumMod val="50000"/>
                    </a:schemeClr>
                  </a:solidFill>
                  <a:latin typeface="微软雅黑" panose="020B0503020204020204" pitchFamily="34" charset="-122"/>
                  <a:cs typeface="+mn-cs"/>
                </a:endParaRPr>
              </a:p>
              <a:p>
                <a:pPr marL="342900" marR="0" lvl="0" indent="-342900" algn="just">
                  <a:lnSpc>
                    <a:spcPct val="150000"/>
                  </a:lnSpc>
                  <a:spcBef>
                    <a:spcPts val="0"/>
                  </a:spcBef>
                  <a:spcAft>
                    <a:spcPts val="0"/>
                  </a:spcAft>
                  <a:buFont typeface="Wingdings" panose="05000000000000000000" pitchFamily="2" charset="2"/>
                  <a:buChar char=""/>
                </a:pPr>
                <a:r>
                  <a:rPr lang="zh-CN" altLang="en-US" sz="1200" kern="100">
                    <a:effectLst/>
                    <a:latin typeface="宋体" panose="02010600030101010101" pitchFamily="2" charset="-122"/>
                    <a:ea typeface="宋体" panose="02010600030101010101" pitchFamily="2" charset="-122"/>
                  </a:rPr>
                  <a:t>网页中有一些盒子（</a:t>
                </a:r>
                <a:r>
                  <a:rPr lang="en-US" altLang="zh-CN" sz="1200" kern="100">
                    <a:effectLst/>
                    <a:latin typeface="Times New Roman" panose="02020603050405020304" pitchFamily="18" charset="0"/>
                  </a:rPr>
                  <a:t>&lt;div class="box"&gt;</a:t>
                </a:r>
                <a:r>
                  <a:rPr lang="zh-CN" altLang="en-US" sz="1200" kern="100">
                    <a:effectLst/>
                    <a:latin typeface="宋体" panose="02010600030101010101" pitchFamily="2" charset="-122"/>
                    <a:ea typeface="宋体" panose="02010600030101010101" pitchFamily="2" charset="-122"/>
                  </a:rPr>
                  <a:t>）用于显示数据或图表。通过</a:t>
                </a:r>
                <a:r>
                  <a:rPr lang="en-US" altLang="zh-CN" sz="1200" kern="100">
                    <a:effectLst/>
                    <a:latin typeface="Times New Roman" panose="02020603050405020304" pitchFamily="18" charset="0"/>
                  </a:rPr>
                  <a:t>JavaScript</a:t>
                </a:r>
                <a:r>
                  <a:rPr lang="zh-CN" altLang="en-US" sz="1200" kern="100">
                    <a:effectLst/>
                    <a:latin typeface="宋体" panose="02010600030101010101" pitchFamily="2" charset="-122"/>
                    <a:ea typeface="宋体" panose="02010600030101010101" pitchFamily="2" charset="-122"/>
                  </a:rPr>
                  <a:t>中的函数，可以根据用户的点击来</a:t>
                </a:r>
                <a:r>
                  <a:rPr lang="zh-CN" altLang="en-US" sz="1200" kern="100">
                    <a:solidFill>
                      <a:schemeClr val="accent2">
                        <a:lumMod val="60000"/>
                        <a:lumOff val="40000"/>
                      </a:schemeClr>
                    </a:solidFill>
                    <a:effectLst/>
                    <a:latin typeface="宋体" panose="02010600030101010101" pitchFamily="2" charset="-122"/>
                    <a:ea typeface="宋体" panose="02010600030101010101" pitchFamily="2" charset="-122"/>
                  </a:rPr>
                  <a:t>隐藏或显示这些盒子</a:t>
                </a:r>
                <a:r>
                  <a:rPr lang="zh-CN" altLang="en-US" sz="1200" kern="100">
                    <a:effectLst/>
                    <a:latin typeface="宋体" panose="02010600030101010101" pitchFamily="2" charset="-122"/>
                    <a:ea typeface="宋体" panose="02010600030101010101" pitchFamily="2" charset="-122"/>
                  </a:rPr>
                  <a:t>。例如，</a:t>
                </a:r>
                <a:r>
                  <a:rPr lang="en-US" altLang="zh-CN" sz="1200" kern="100">
                    <a:effectLst/>
                    <a:latin typeface="Times New Roman" panose="02020603050405020304" pitchFamily="18" charset="0"/>
                  </a:rPr>
                  <a:t>change()</a:t>
                </a:r>
                <a:r>
                  <a:rPr lang="zh-CN" altLang="en-US" sz="1200" kern="100">
                    <a:effectLst/>
                    <a:latin typeface="宋体" panose="02010600030101010101" pitchFamily="2" charset="-122"/>
                    <a:ea typeface="宋体" panose="02010600030101010101" pitchFamily="2" charset="-122"/>
                  </a:rPr>
                  <a:t>函数在点击时切换两个城市排行榜的显示状态。</a:t>
                </a:r>
                <a:endParaRPr lang="zh-CN" altLang="en-US" sz="1200" kern="100">
                  <a:effectLst/>
                  <a:latin typeface="Times New Roman" panose="02020603050405020304" pitchFamily="18" charset="0"/>
                </a:endParaRPr>
              </a:p>
              <a:p>
                <a:pPr algn="l" defTabSz="457200">
                  <a:lnSpc>
                    <a:spcPct val="150000"/>
                  </a:lnSpc>
                  <a:buClrTx/>
                  <a:buSzTx/>
                  <a:buFontTx/>
                </a:pPr>
                <a:endParaRPr lang="zh-CN" altLang="en-US" sz="1600" b="1">
                  <a:solidFill>
                    <a:schemeClr val="bg1">
                      <a:lumMod val="50000"/>
                    </a:schemeClr>
                  </a:solidFill>
                  <a:latin typeface="微软雅黑" panose="020B0503020204020204" pitchFamily="34" charset="-122"/>
                  <a:ea typeface="微软雅黑" panose="020B0503020204020204" pitchFamily="34" charset="-122"/>
                </a:endParaRPr>
              </a:p>
              <a:p>
                <a:pPr algn="l">
                  <a:lnSpc>
                    <a:spcPct val="150000"/>
                  </a:lnSpc>
                </a:pPr>
                <a:endParaRPr lang="en-US" altLang="zh-CN" sz="1600" spc="150">
                  <a:latin typeface="微软雅黑" panose="020B0503020204020204" pitchFamily="34" charset="-122"/>
                </a:endParaRPr>
              </a:p>
            </p:txBody>
          </p:sp>
          <p:sp>
            <p:nvSpPr>
              <p:cNvPr id="1048815" name="文本框 4"/>
              <p:cNvSpPr txBox="1"/>
              <p:nvPr/>
            </p:nvSpPr>
            <p:spPr>
              <a:xfrm>
                <a:off x="4067" y="1766"/>
                <a:ext cx="838" cy="888"/>
              </a:xfrm>
              <a:prstGeom prst="rect">
                <a:avLst/>
              </a:prstGeom>
              <a:noFill/>
            </p:spPr>
            <p:txBody>
              <a:bodyPr wrap="square" rtlCol="0">
                <a:spAutoFit/>
              </a:bodyPr>
              <a:lstStyle/>
              <a:p>
                <a:pPr>
                  <a:lnSpc>
                    <a:spcPct val="150000"/>
                  </a:lnSpc>
                </a:pPr>
                <a:r>
                  <a:rPr lang="en-US" altLang="zh-CN" sz="2000">
                    <a:solidFill>
                      <a:schemeClr val="bg1"/>
                    </a:solidFill>
                    <a:latin typeface="微软雅黑" panose="020B0503020204020204" pitchFamily="34" charset="-122"/>
                    <a:ea typeface="微软雅黑" panose="020B0503020204020204" pitchFamily="34" charset="-122"/>
                  </a:rPr>
                  <a:t>02</a:t>
                </a:r>
              </a:p>
            </p:txBody>
          </p:sp>
          <p:sp>
            <p:nvSpPr>
              <p:cNvPr id="1048816" name="文本框 5"/>
              <p:cNvSpPr txBox="1"/>
              <p:nvPr/>
            </p:nvSpPr>
            <p:spPr>
              <a:xfrm>
                <a:off x="7734" y="3908"/>
                <a:ext cx="838" cy="888"/>
              </a:xfrm>
              <a:prstGeom prst="rect">
                <a:avLst/>
              </a:prstGeom>
              <a:noFill/>
            </p:spPr>
            <p:txBody>
              <a:bodyPr wrap="square" rtlCol="0">
                <a:spAutoFit/>
              </a:bodyPr>
              <a:lstStyle/>
              <a:p>
                <a:pPr>
                  <a:lnSpc>
                    <a:spcPct val="150000"/>
                  </a:lnSpc>
                </a:pPr>
                <a:r>
                  <a:rPr lang="en-US" altLang="zh-CN" sz="2000">
                    <a:solidFill>
                      <a:schemeClr val="bg1"/>
                    </a:solidFill>
                    <a:latin typeface="微软雅黑" panose="020B0503020204020204" pitchFamily="34" charset="-122"/>
                    <a:ea typeface="微软雅黑" panose="020B0503020204020204" pitchFamily="34" charset="-122"/>
                  </a:rPr>
                  <a:t>01</a:t>
                </a:r>
              </a:p>
            </p:txBody>
          </p:sp>
        </p:grpSp>
        <p:sp>
          <p:nvSpPr>
            <p:cNvPr id="1048819" name="矩形 3"/>
            <p:cNvSpPr/>
            <p:nvPr/>
          </p:nvSpPr>
          <p:spPr>
            <a:xfrm>
              <a:off x="296" y="1096"/>
              <a:ext cx="3988" cy="4234"/>
            </a:xfrm>
            <a:prstGeom prst="rect">
              <a:avLst/>
            </a:prstGeom>
          </p:spPr>
          <p:txBody>
            <a:bodyPr wrap="square">
              <a:spAutoFit/>
            </a:bodyPr>
            <a:lstStyle/>
            <a:p>
              <a:pPr algn="r">
                <a:lnSpc>
                  <a:spcPct val="150000"/>
                </a:lnSpc>
              </a:pPr>
              <a:r>
                <a:rPr lang="zh-CN" altLang="en-US" b="1">
                  <a:solidFill>
                    <a:schemeClr val="bg1">
                      <a:lumMod val="50000"/>
                    </a:schemeClr>
                  </a:solidFill>
                  <a:latin typeface="微软雅黑" panose="020B0503020204020204" pitchFamily="34" charset="-122"/>
                  <a:ea typeface="微软雅黑" panose="020B0503020204020204" pitchFamily="34" charset="-122"/>
                  <a:sym typeface="+mn-ea"/>
                </a:rPr>
                <a:t>滚动列表</a:t>
              </a:r>
              <a:endParaRPr lang="en-US" altLang="zh-CN" b="1">
                <a:solidFill>
                  <a:schemeClr val="bg1">
                    <a:lumMod val="50000"/>
                  </a:schemeClr>
                </a:solidFill>
                <a:latin typeface="微软雅黑" panose="020B0503020204020204" pitchFamily="34" charset="-122"/>
                <a:ea typeface="微软雅黑" panose="020B0503020204020204" pitchFamily="34" charset="-122"/>
                <a:sym typeface="+mn-ea"/>
              </a:endParaRPr>
            </a:p>
            <a:p>
              <a:pPr marL="342900" marR="0" lvl="0" indent="-342900" algn="just">
                <a:lnSpc>
                  <a:spcPct val="150000"/>
                </a:lnSpc>
                <a:spcBef>
                  <a:spcPts val="0"/>
                </a:spcBef>
                <a:spcAft>
                  <a:spcPts val="0"/>
                </a:spcAft>
                <a:buFont typeface="Wingdings" panose="05000000000000000000" pitchFamily="2" charset="2"/>
                <a:buChar char=""/>
              </a:pPr>
              <a:r>
                <a:rPr lang="zh-CN" altLang="en-US" sz="1200" kern="100">
                  <a:effectLst/>
                  <a:latin typeface="宋体" panose="02010600030101010101" pitchFamily="2" charset="-122"/>
                  <a:ea typeface="宋体" panose="02010600030101010101" pitchFamily="2" charset="-122"/>
                </a:rPr>
                <a:t>网页中有两个滚动列表，用于显示城市迁入和迁出排行榜。这些列表由</a:t>
              </a:r>
              <a:r>
                <a:rPr lang="en-US" altLang="zh-CN" sz="1200" kern="100">
                  <a:effectLst/>
                  <a:latin typeface="Times New Roman" panose="02020603050405020304" pitchFamily="18" charset="0"/>
                </a:rPr>
                <a:t>&lt;div class="</a:t>
              </a:r>
              <a:r>
                <a:rPr lang="en-US" altLang="zh-CN" sz="1200" kern="100" err="1">
                  <a:effectLst/>
                  <a:latin typeface="Times New Roman" panose="02020603050405020304" pitchFamily="18" charset="0"/>
                </a:rPr>
                <a:t>scrollDiv</a:t>
              </a:r>
              <a:r>
                <a:rPr lang="en-US" altLang="zh-CN" sz="1200" kern="100">
                  <a:effectLst/>
                  <a:latin typeface="Times New Roman" panose="02020603050405020304" pitchFamily="18" charset="0"/>
                </a:rPr>
                <a:t>"&gt;</a:t>
              </a:r>
              <a:r>
                <a:rPr lang="zh-CN" altLang="en-US" sz="1200" kern="100">
                  <a:effectLst/>
                  <a:latin typeface="宋体" panose="02010600030101010101" pitchFamily="2" charset="-122"/>
                  <a:ea typeface="宋体" panose="02010600030101010101" pitchFamily="2" charset="-122"/>
                </a:rPr>
                <a:t>和</a:t>
              </a:r>
              <a:r>
                <a:rPr lang="en-US" altLang="zh-CN" sz="1200" kern="100">
                  <a:effectLst/>
                  <a:latin typeface="Times New Roman" panose="02020603050405020304" pitchFamily="18" charset="0"/>
                </a:rPr>
                <a:t>&lt;div class="scrollDiv1"&gt;</a:t>
              </a:r>
              <a:r>
                <a:rPr lang="zh-CN" altLang="en-US" sz="1200" kern="100">
                  <a:effectLst/>
                  <a:latin typeface="宋体" panose="02010600030101010101" pitchFamily="2" charset="-122"/>
                  <a:ea typeface="宋体" panose="02010600030101010101" pitchFamily="2" charset="-122"/>
                </a:rPr>
                <a:t>元素表示。使用了</a:t>
              </a:r>
              <a:r>
                <a:rPr lang="en-US" altLang="zh-CN" sz="1200" kern="100">
                  <a:solidFill>
                    <a:schemeClr val="accent2">
                      <a:lumMod val="60000"/>
                      <a:lumOff val="40000"/>
                    </a:schemeClr>
                  </a:solidFill>
                  <a:effectLst/>
                  <a:latin typeface="Times New Roman" panose="02020603050405020304" pitchFamily="18" charset="0"/>
                </a:rPr>
                <a:t>jQuery</a:t>
              </a:r>
              <a:r>
                <a:rPr lang="zh-CN" altLang="en-US" sz="1200" kern="100">
                  <a:solidFill>
                    <a:schemeClr val="accent2">
                      <a:lumMod val="60000"/>
                      <a:lumOff val="40000"/>
                    </a:schemeClr>
                  </a:solidFill>
                  <a:effectLst/>
                  <a:latin typeface="宋体" panose="02010600030101010101" pitchFamily="2" charset="-122"/>
                  <a:ea typeface="宋体" panose="02010600030101010101" pitchFamily="2" charset="-122"/>
                </a:rPr>
                <a:t>插件</a:t>
              </a:r>
              <a:r>
                <a:rPr lang="en-US" altLang="zh-CN" sz="1200" kern="100">
                  <a:solidFill>
                    <a:schemeClr val="accent2">
                      <a:lumMod val="60000"/>
                      <a:lumOff val="40000"/>
                    </a:schemeClr>
                  </a:solidFill>
                  <a:effectLst/>
                  <a:latin typeface="Times New Roman" panose="02020603050405020304" pitchFamily="18" charset="0"/>
                </a:rPr>
                <a:t>jquery.liMarquee.js</a:t>
              </a:r>
              <a:r>
                <a:rPr lang="zh-CN" altLang="en-US" sz="1200" kern="100">
                  <a:effectLst/>
                  <a:latin typeface="宋体" panose="02010600030101010101" pitchFamily="2" charset="-122"/>
                  <a:ea typeface="宋体" panose="02010600030101010101" pitchFamily="2" charset="-122"/>
                </a:rPr>
                <a:t>来实现列表的垂直滚动效果。</a:t>
              </a:r>
              <a:endParaRPr lang="zh-CN" altLang="en-US" sz="1200" kern="100">
                <a:effectLst/>
                <a:latin typeface="Times New Roman" panose="02020603050405020304" pitchFamily="18" charset="0"/>
              </a:endParaRPr>
            </a:p>
          </p:txBody>
        </p:sp>
      </p:grpSp>
      <p:sp>
        <p:nvSpPr>
          <p:cNvPr id="1048820" name="文本框 14"/>
          <p:cNvSpPr txBox="1"/>
          <p:nvPr/>
        </p:nvSpPr>
        <p:spPr>
          <a:xfrm>
            <a:off x="354330" y="222885"/>
            <a:ext cx="4499433" cy="461665"/>
          </a:xfrm>
          <a:prstGeom prst="rect">
            <a:avLst/>
          </a:prstGeom>
          <a:noFill/>
        </p:spPr>
        <p:txBody>
          <a:bodyPr wrap="square" rtlCol="0">
            <a:spAutoFit/>
          </a:bodyPr>
          <a:lstStyle/>
          <a:p>
            <a:r>
              <a:rPr lang="en-US" altLang="zh-CN"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4.3 HTML</a:t>
            </a:r>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页面交互（其他部分）</a:t>
            </a:r>
            <a:endParaRPr lang="zh-CN" altLang="en-US"/>
          </a:p>
        </p:txBody>
      </p:sp>
      <p:cxnSp>
        <p:nvCxnSpPr>
          <p:cNvPr id="3145772" name="直接连接符 74"/>
          <p:cNvCxnSpPr/>
          <p:nvPr/>
        </p:nvCxnSpPr>
        <p:spPr>
          <a:xfrm flipV="1">
            <a:off x="-3537" y="684550"/>
            <a:ext cx="5660058" cy="1440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405745" y="780473"/>
            <a:ext cx="2734960" cy="369332"/>
          </a:xfrm>
          <a:prstGeom prst="rect">
            <a:avLst/>
          </a:prstGeom>
          <a:gradFill>
            <a:gsLst>
              <a:gs pos="95000">
                <a:schemeClr val="bg1"/>
              </a:gs>
              <a:gs pos="100000">
                <a:schemeClr val="accent1">
                  <a:lumMod val="50000"/>
                </a:schemeClr>
              </a:gs>
            </a:gsLst>
            <a:lin ang="5400000" scaled="1"/>
          </a:gradFill>
        </p:spPr>
        <p:txBody>
          <a:bodyPr wrap="square" rtlCol="0">
            <a:spAutoFit/>
          </a:bodyPr>
          <a:lstStyle/>
          <a:p>
            <a:r>
              <a:rPr lang="en-US" altLang="zh-CN">
                <a:effectLst>
                  <a:glow rad="546100">
                    <a:schemeClr val="accent1">
                      <a:lumMod val="60000"/>
                      <a:lumOff val="40000"/>
                      <a:alpha val="31000"/>
                    </a:schemeClr>
                  </a:glow>
                  <a:outerShdw blurRad="1041400" dist="1409700" dir="18420000" algn="ctr" rotWithShape="0">
                    <a:srgbClr val="000000">
                      <a:alpha val="4000"/>
                    </a:srgbClr>
                  </a:outerShdw>
                  <a:reflection blurRad="38100" stA="37000" endPos="65000" dist="25400" dir="5400000" sy="-100000" algn="bl" rotWithShape="0"/>
                </a:effectLst>
              </a:rPr>
              <a:t>JavaScript</a:t>
            </a:r>
            <a:r>
              <a:rPr lang="zh-CN" altLang="en-US">
                <a:effectLst>
                  <a:glow rad="546100">
                    <a:schemeClr val="accent1">
                      <a:lumMod val="60000"/>
                      <a:lumOff val="40000"/>
                      <a:alpha val="31000"/>
                    </a:schemeClr>
                  </a:glow>
                  <a:outerShdw blurRad="1041400" dist="1409700" dir="18420000" algn="ctr" rotWithShape="0">
                    <a:srgbClr val="000000">
                      <a:alpha val="4000"/>
                    </a:srgbClr>
                  </a:outerShdw>
                  <a:reflection blurRad="38100" stA="37000" endPos="65000" dist="25400" dir="5400000" sy="-100000" algn="bl" rotWithShape="0"/>
                </a:effectLst>
              </a:rPr>
              <a:t>来实现交互效果</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97" name="Shape 2016"/>
          <p:cNvSpPr/>
          <p:nvPr/>
        </p:nvSpPr>
        <p:spPr>
          <a:xfrm>
            <a:off x="3517246" y="1717828"/>
            <a:ext cx="2117738" cy="21177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solidFill>
          <a:ln w="12700">
            <a:miter lim="400000"/>
          </a:ln>
        </p:spPr>
        <p:txBody>
          <a:bodyPr lIns="19044" tIns="19044" rIns="19044" bIns="19044" anchor="ctr"/>
          <a:lstStyle/>
          <a:p>
            <a:endParaRPr sz="1300">
              <a:solidFill>
                <a:prstClr val="black"/>
              </a:solidFill>
              <a:latin typeface="Arial" panose="020B0604020202020204"/>
              <a:ea typeface="微软雅黑" panose="020B0503020204020204" pitchFamily="34" charset="-122"/>
            </a:endParaRPr>
          </a:p>
        </p:txBody>
      </p:sp>
      <p:grpSp>
        <p:nvGrpSpPr>
          <p:cNvPr id="131" name="Group 44"/>
          <p:cNvGrpSpPr/>
          <p:nvPr/>
        </p:nvGrpSpPr>
        <p:grpSpPr>
          <a:xfrm>
            <a:off x="1323975" y="1419945"/>
            <a:ext cx="2532513" cy="1307248"/>
            <a:chOff x="1765300" y="2062776"/>
            <a:chExt cx="3376684" cy="1742996"/>
          </a:xfrm>
        </p:grpSpPr>
        <p:sp>
          <p:nvSpPr>
            <p:cNvPr id="1048898" name="Shape 2015"/>
            <p:cNvSpPr/>
            <p:nvPr/>
          </p:nvSpPr>
          <p:spPr>
            <a:xfrm>
              <a:off x="1765300" y="2062776"/>
              <a:ext cx="3376684" cy="1490026"/>
            </a:xfrm>
            <a:prstGeom prst="roundRect">
              <a:avLst>
                <a:gd name="adj" fmla="val 6918"/>
              </a:avLst>
            </a:prstGeom>
            <a:noFill/>
            <a:ln w="12700">
              <a:solidFill>
                <a:srgbClr val="A6AAA9"/>
              </a:solidFill>
              <a:miter lim="400000"/>
            </a:ln>
          </p:spPr>
          <p:txBody>
            <a:bodyPr lIns="14284" tIns="14284" rIns="14284" bIns="14284" anchor="ctr"/>
            <a:lstStyle/>
            <a:p>
              <a:pPr>
                <a:lnSpc>
                  <a:spcPct val="150000"/>
                </a:lnSpc>
              </a:pPr>
              <a:endParaRPr sz="1300">
                <a:solidFill>
                  <a:prstClr val="black"/>
                </a:solidFill>
                <a:latin typeface="微软雅黑" panose="020B0503020204020204" pitchFamily="34" charset="-122"/>
                <a:ea typeface="微软雅黑" panose="020B0503020204020204" pitchFamily="34" charset="-122"/>
              </a:endParaRPr>
            </a:p>
          </p:txBody>
        </p:sp>
        <p:sp>
          <p:nvSpPr>
            <p:cNvPr id="1048899" name="Shape 2022"/>
            <p:cNvSpPr/>
            <p:nvPr/>
          </p:nvSpPr>
          <p:spPr>
            <a:xfrm>
              <a:off x="2294760" y="2221865"/>
              <a:ext cx="2591568" cy="1583907"/>
            </a:xfrm>
            <a:prstGeom prst="rect">
              <a:avLst/>
            </a:prstGeom>
            <a:ln w="12700">
              <a:miter lim="400000"/>
            </a:ln>
          </p:spPr>
          <p:txBody>
            <a:bodyPr lIns="0" tIns="0" rIns="0" bIns="0" anchor="ctr"/>
            <a:lstStyle>
              <a:lvl1pPr algn="l">
                <a:lnSpc>
                  <a:spcPct val="120000"/>
                </a:lnSpc>
                <a:defRPr sz="3500">
                  <a:solidFill>
                    <a:srgbClr val="53585F"/>
                  </a:solidFill>
                </a:defRPr>
              </a:lvl1pPr>
            </a:lstStyle>
            <a:p>
              <a:pPr>
                <a:lnSpc>
                  <a:spcPct val="150000"/>
                </a:lnSpc>
              </a:pPr>
              <a:r>
                <a:rPr lang="zh-CN" altLang="en-US" sz="1050" b="1" i="0">
                  <a:solidFill>
                    <a:srgbClr val="24292F"/>
                  </a:solidFill>
                  <a:effectLst/>
                  <a:latin typeface="黑体" panose="02010609060101010101" charset="-122"/>
                  <a:ea typeface="黑体" panose="02010609060101010101" charset="-122"/>
                </a:rPr>
                <a:t>强大的图表绘制能力：</a:t>
              </a:r>
              <a:r>
                <a:rPr lang="en-US" altLang="zh-CN" sz="1050" b="1" i="0" err="1">
                  <a:solidFill>
                    <a:srgbClr val="24292F"/>
                  </a:solidFill>
                  <a:effectLst/>
                  <a:latin typeface="黑体" panose="02010609060101010101" charset="-122"/>
                  <a:ea typeface="黑体" panose="02010609060101010101" charset="-122"/>
                </a:rPr>
                <a:t>ECharts</a:t>
              </a:r>
              <a:r>
                <a:rPr lang="en-US" altLang="zh-CN" sz="1050" b="1" i="0">
                  <a:solidFill>
                    <a:srgbClr val="24292F"/>
                  </a:solidFill>
                  <a:effectLst/>
                  <a:latin typeface="黑体" panose="02010609060101010101" charset="-122"/>
                  <a:ea typeface="黑体" panose="02010609060101010101" charset="-122"/>
                </a:rPr>
                <a:t> </a:t>
              </a:r>
              <a:r>
                <a:rPr lang="zh-CN" altLang="en-US" sz="1050" b="1" i="0">
                  <a:solidFill>
                    <a:srgbClr val="24292F"/>
                  </a:solidFill>
                  <a:effectLst/>
                  <a:latin typeface="黑体" panose="02010609060101010101" charset="-122"/>
                  <a:ea typeface="黑体" panose="02010609060101010101" charset="-122"/>
                </a:rPr>
                <a:t>提供了丰富多样的图表类型，包括折线图、柱状图、散点图等，可以满足各种数据可视化的需求</a:t>
              </a:r>
              <a:r>
                <a:rPr lang="zh-CN" altLang="en-US" sz="1050" b="0" i="0">
                  <a:solidFill>
                    <a:srgbClr val="24292F"/>
                  </a:solidFill>
                  <a:effectLst/>
                  <a:latin typeface="黑体" panose="02010609060101010101" charset="-122"/>
                  <a:ea typeface="黑体" panose="02010609060101010101" charset="-122"/>
                </a:rPr>
                <a:t>。</a:t>
              </a:r>
            </a:p>
            <a:p>
              <a:pPr>
                <a:lnSpc>
                  <a:spcPct val="150000"/>
                </a:lnSpc>
              </a:pPr>
              <a:endParaRPr lang="zh-CN" altLang="en-US" sz="1650" b="1">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132" name="Group 45"/>
          <p:cNvGrpSpPr/>
          <p:nvPr/>
        </p:nvGrpSpPr>
        <p:grpSpPr>
          <a:xfrm>
            <a:off x="5290191" y="1345267"/>
            <a:ext cx="2527271" cy="1192196"/>
            <a:chOff x="7053588" y="1963207"/>
            <a:chExt cx="3369694" cy="1589595"/>
          </a:xfrm>
        </p:grpSpPr>
        <p:sp>
          <p:nvSpPr>
            <p:cNvPr id="1048900" name="Shape 2012"/>
            <p:cNvSpPr/>
            <p:nvPr/>
          </p:nvSpPr>
          <p:spPr>
            <a:xfrm>
              <a:off x="7053588" y="2062776"/>
              <a:ext cx="3369694" cy="1490026"/>
            </a:xfrm>
            <a:prstGeom prst="roundRect">
              <a:avLst>
                <a:gd name="adj" fmla="val 6918"/>
              </a:avLst>
            </a:prstGeom>
            <a:noFill/>
            <a:ln w="12700">
              <a:solidFill>
                <a:srgbClr val="A6AAA9"/>
              </a:solidFill>
              <a:miter lim="400000"/>
            </a:ln>
          </p:spPr>
          <p:txBody>
            <a:bodyPr lIns="14284" tIns="14284" rIns="14284" bIns="14284" anchor="ctr"/>
            <a:lstStyle/>
            <a:p>
              <a:pPr>
                <a:lnSpc>
                  <a:spcPct val="150000"/>
                </a:lnSpc>
              </a:pPr>
              <a:endParaRPr sz="1300">
                <a:solidFill>
                  <a:prstClr val="black"/>
                </a:solidFill>
                <a:latin typeface="微软雅黑" panose="020B0503020204020204" pitchFamily="34" charset="-122"/>
                <a:ea typeface="微软雅黑" panose="020B0503020204020204" pitchFamily="34" charset="-122"/>
              </a:endParaRPr>
            </a:p>
          </p:txBody>
        </p:sp>
        <p:sp>
          <p:nvSpPr>
            <p:cNvPr id="1048901" name="Shape 2022"/>
            <p:cNvSpPr/>
            <p:nvPr/>
          </p:nvSpPr>
          <p:spPr>
            <a:xfrm>
              <a:off x="7442378" y="1963207"/>
              <a:ext cx="2591568" cy="1583907"/>
            </a:xfrm>
            <a:prstGeom prst="rect">
              <a:avLst/>
            </a:prstGeom>
            <a:ln w="12700">
              <a:miter lim="400000"/>
            </a:ln>
          </p:spPr>
          <p:txBody>
            <a:bodyPr lIns="0" tIns="0" rIns="0" bIns="0" anchor="ctr"/>
            <a:lstStyle>
              <a:lvl1pPr algn="l">
                <a:lnSpc>
                  <a:spcPct val="120000"/>
                </a:lnSpc>
                <a:defRPr sz="3500">
                  <a:solidFill>
                    <a:srgbClr val="53585F"/>
                  </a:solidFill>
                </a:defRPr>
              </a:lvl1pPr>
            </a:lstStyle>
            <a:p>
              <a:pPr algn="ctr">
                <a:lnSpc>
                  <a:spcPct val="150000"/>
                </a:lnSpc>
              </a:pPr>
              <a:r>
                <a:rPr lang="zh-CN" altLang="en-US" sz="1050" b="1">
                  <a:solidFill>
                    <a:srgbClr val="24292F"/>
                  </a:solidFill>
                  <a:latin typeface="黑体" panose="02010609060101010101" charset="-122"/>
                  <a:ea typeface="黑体" panose="02010609060101010101" charset="-122"/>
                </a:rPr>
                <a:t>可定制性强：</a:t>
              </a:r>
              <a:r>
                <a:rPr lang="en-US" altLang="zh-CN" sz="1050" b="1" err="1">
                  <a:solidFill>
                    <a:srgbClr val="24292F"/>
                  </a:solidFill>
                  <a:latin typeface="黑体" panose="02010609060101010101" charset="-122"/>
                  <a:ea typeface="黑体" panose="02010609060101010101" charset="-122"/>
                </a:rPr>
                <a:t>ECharts</a:t>
              </a:r>
              <a:r>
                <a:rPr lang="en-US" altLang="zh-CN" sz="1050" b="1">
                  <a:solidFill>
                    <a:srgbClr val="24292F"/>
                  </a:solidFill>
                  <a:latin typeface="黑体" panose="02010609060101010101" charset="-122"/>
                  <a:ea typeface="黑体" panose="02010609060101010101" charset="-122"/>
                </a:rPr>
                <a:t> </a:t>
              </a:r>
              <a:r>
                <a:rPr lang="zh-CN" altLang="en-US" sz="1050" b="1">
                  <a:solidFill>
                    <a:srgbClr val="24292F"/>
                  </a:solidFill>
                  <a:latin typeface="黑体" panose="02010609060101010101" charset="-122"/>
                  <a:ea typeface="黑体" panose="02010609060101010101" charset="-122"/>
                </a:rPr>
                <a:t>提供了丰富的配置项，可以自定义图表的样式、颜色、标签等，满足用户个性化的需求</a:t>
              </a:r>
            </a:p>
          </p:txBody>
        </p:sp>
      </p:grpSp>
      <p:grpSp>
        <p:nvGrpSpPr>
          <p:cNvPr id="133" name="Group 43"/>
          <p:cNvGrpSpPr/>
          <p:nvPr/>
        </p:nvGrpSpPr>
        <p:grpSpPr>
          <a:xfrm>
            <a:off x="1323975" y="2987328"/>
            <a:ext cx="2532513" cy="1318282"/>
            <a:chOff x="1765300" y="4152625"/>
            <a:chExt cx="3376684" cy="1757711"/>
          </a:xfrm>
        </p:grpSpPr>
        <p:sp>
          <p:nvSpPr>
            <p:cNvPr id="1048902" name="Shape 2014"/>
            <p:cNvSpPr/>
            <p:nvPr/>
          </p:nvSpPr>
          <p:spPr>
            <a:xfrm>
              <a:off x="1765300" y="4152625"/>
              <a:ext cx="3376684" cy="1490025"/>
            </a:xfrm>
            <a:prstGeom prst="roundRect">
              <a:avLst>
                <a:gd name="adj" fmla="val 6918"/>
              </a:avLst>
            </a:prstGeom>
            <a:noFill/>
            <a:ln w="12700">
              <a:solidFill>
                <a:srgbClr val="A6AAA9"/>
              </a:solidFill>
              <a:miter lim="400000"/>
            </a:ln>
          </p:spPr>
          <p:txBody>
            <a:bodyPr lIns="14284" tIns="14284" rIns="14284" bIns="14284" anchor="ctr"/>
            <a:lstStyle/>
            <a:p>
              <a:pPr>
                <a:lnSpc>
                  <a:spcPct val="150000"/>
                </a:lnSpc>
              </a:pPr>
              <a:endParaRPr sz="1300">
                <a:solidFill>
                  <a:prstClr val="black"/>
                </a:solidFill>
                <a:latin typeface="微软雅黑" panose="020B0503020204020204" pitchFamily="34" charset="-122"/>
                <a:ea typeface="微软雅黑" panose="020B0503020204020204" pitchFamily="34" charset="-122"/>
              </a:endParaRPr>
            </a:p>
          </p:txBody>
        </p:sp>
        <p:sp>
          <p:nvSpPr>
            <p:cNvPr id="1048903" name="Shape 2022"/>
            <p:cNvSpPr/>
            <p:nvPr/>
          </p:nvSpPr>
          <p:spPr>
            <a:xfrm>
              <a:off x="2235492" y="4326428"/>
              <a:ext cx="2591568" cy="1583908"/>
            </a:xfrm>
            <a:prstGeom prst="rect">
              <a:avLst/>
            </a:prstGeom>
            <a:ln w="12700">
              <a:miter lim="400000"/>
            </a:ln>
          </p:spPr>
          <p:txBody>
            <a:bodyPr lIns="0" tIns="0" rIns="0" bIns="0" anchor="ctr"/>
            <a:lstStyle>
              <a:lvl1pPr algn="l">
                <a:lnSpc>
                  <a:spcPct val="120000"/>
                </a:lnSpc>
                <a:defRPr sz="3500">
                  <a:solidFill>
                    <a:srgbClr val="53585F"/>
                  </a:solidFill>
                </a:defRPr>
              </a:lvl1pPr>
            </a:lstStyle>
            <a:p>
              <a:pPr>
                <a:lnSpc>
                  <a:spcPct val="150000"/>
                </a:lnSpc>
              </a:pPr>
              <a:r>
                <a:rPr lang="zh-CN" altLang="en-US" sz="1050" b="1">
                  <a:solidFill>
                    <a:srgbClr val="24292F"/>
                  </a:solidFill>
                  <a:latin typeface="黑体" panose="02010609060101010101" charset="-122"/>
                  <a:ea typeface="黑体" panose="02010609060101010101" charset="-122"/>
                </a:rPr>
                <a:t>交互性好：</a:t>
              </a:r>
              <a:r>
                <a:rPr lang="en-US" altLang="zh-CN" sz="1050" b="1" err="1">
                  <a:solidFill>
                    <a:srgbClr val="24292F"/>
                  </a:solidFill>
                  <a:latin typeface="黑体" panose="02010609060101010101" charset="-122"/>
                  <a:ea typeface="黑体" panose="02010609060101010101" charset="-122"/>
                </a:rPr>
                <a:t>ECharts</a:t>
              </a:r>
              <a:r>
                <a:rPr lang="en-US" altLang="zh-CN" sz="1050" b="1">
                  <a:solidFill>
                    <a:srgbClr val="24292F"/>
                  </a:solidFill>
                  <a:latin typeface="黑体" panose="02010609060101010101" charset="-122"/>
                  <a:ea typeface="黑体" panose="02010609060101010101" charset="-122"/>
                </a:rPr>
                <a:t> </a:t>
              </a:r>
              <a:r>
                <a:rPr lang="zh-CN" altLang="en-US" sz="1050" b="1">
                  <a:solidFill>
                    <a:srgbClr val="24292F"/>
                  </a:solidFill>
                  <a:latin typeface="黑体" panose="02010609060101010101" charset="-122"/>
                  <a:ea typeface="黑体" panose="02010609060101010101" charset="-122"/>
                </a:rPr>
                <a:t>支持用户与图表的交互，比如鼠标悬停显示数据详情、点击切换数据维度等，提升了用户体验。</a:t>
              </a:r>
            </a:p>
            <a:p>
              <a:pPr>
                <a:lnSpc>
                  <a:spcPct val="150000"/>
                </a:lnSpc>
              </a:pPr>
              <a:endParaRPr lang="zh-CN" sz="1650" b="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34" name="Group 46"/>
          <p:cNvGrpSpPr/>
          <p:nvPr/>
        </p:nvGrpSpPr>
        <p:grpSpPr>
          <a:xfrm>
            <a:off x="5290191" y="2988000"/>
            <a:ext cx="2527271" cy="1311933"/>
            <a:chOff x="7053588" y="4153518"/>
            <a:chExt cx="3369694" cy="1749245"/>
          </a:xfrm>
        </p:grpSpPr>
        <p:sp>
          <p:nvSpPr>
            <p:cNvPr id="1048904" name="Shape 2013"/>
            <p:cNvSpPr/>
            <p:nvPr/>
          </p:nvSpPr>
          <p:spPr>
            <a:xfrm>
              <a:off x="7053588" y="4153518"/>
              <a:ext cx="3369694" cy="1488448"/>
            </a:xfrm>
            <a:prstGeom prst="roundRect">
              <a:avLst>
                <a:gd name="adj" fmla="val 6925"/>
              </a:avLst>
            </a:prstGeom>
            <a:noFill/>
            <a:ln w="12700">
              <a:solidFill>
                <a:srgbClr val="A6AAA9"/>
              </a:solidFill>
              <a:miter lim="400000"/>
            </a:ln>
          </p:spPr>
          <p:txBody>
            <a:bodyPr lIns="14284" tIns="14284" rIns="14284" bIns="14284" anchor="ctr"/>
            <a:lstStyle/>
            <a:p>
              <a:pPr>
                <a:lnSpc>
                  <a:spcPct val="150000"/>
                </a:lnSpc>
              </a:pPr>
              <a:endParaRPr sz="1300">
                <a:solidFill>
                  <a:prstClr val="black"/>
                </a:solidFill>
                <a:latin typeface="微软雅黑" panose="020B0503020204020204" pitchFamily="34" charset="-122"/>
                <a:ea typeface="微软雅黑" panose="020B0503020204020204" pitchFamily="34" charset="-122"/>
              </a:endParaRPr>
            </a:p>
          </p:txBody>
        </p:sp>
        <p:sp>
          <p:nvSpPr>
            <p:cNvPr id="1048905" name="Shape 2022"/>
            <p:cNvSpPr/>
            <p:nvPr/>
          </p:nvSpPr>
          <p:spPr>
            <a:xfrm>
              <a:off x="7388801" y="4318856"/>
              <a:ext cx="2591567" cy="1583907"/>
            </a:xfrm>
            <a:prstGeom prst="rect">
              <a:avLst/>
            </a:prstGeom>
            <a:ln w="12700">
              <a:miter lim="400000"/>
            </a:ln>
          </p:spPr>
          <p:txBody>
            <a:bodyPr lIns="0" tIns="0" rIns="0" bIns="0" anchor="ctr"/>
            <a:lstStyle>
              <a:lvl1pPr algn="l">
                <a:lnSpc>
                  <a:spcPct val="120000"/>
                </a:lnSpc>
                <a:defRPr sz="3500">
                  <a:solidFill>
                    <a:srgbClr val="53585F"/>
                  </a:solidFill>
                </a:defRPr>
              </a:lvl1pPr>
            </a:lstStyle>
            <a:p>
              <a:pPr>
                <a:lnSpc>
                  <a:spcPct val="150000"/>
                </a:lnSpc>
              </a:pPr>
              <a:r>
                <a:rPr lang="zh-CN" altLang="en-US" sz="1050" b="1">
                  <a:solidFill>
                    <a:srgbClr val="24292F"/>
                  </a:solidFill>
                  <a:latin typeface="黑体" panose="02010609060101010101" charset="-122"/>
                  <a:ea typeface="黑体" panose="02010609060101010101" charset="-122"/>
                </a:rPr>
                <a:t>数据驱动：</a:t>
              </a:r>
              <a:r>
                <a:rPr lang="en-US" altLang="zh-CN" sz="1050" b="1" err="1">
                  <a:solidFill>
                    <a:srgbClr val="24292F"/>
                  </a:solidFill>
                  <a:latin typeface="黑体" panose="02010609060101010101" charset="-122"/>
                  <a:ea typeface="黑体" panose="02010609060101010101" charset="-122"/>
                </a:rPr>
                <a:t>ECharts</a:t>
              </a:r>
              <a:r>
                <a:rPr lang="en-US" altLang="zh-CN" sz="1050" b="1">
                  <a:solidFill>
                    <a:srgbClr val="24292F"/>
                  </a:solidFill>
                  <a:latin typeface="黑体" panose="02010609060101010101" charset="-122"/>
                  <a:ea typeface="黑体" panose="02010609060101010101" charset="-122"/>
                </a:rPr>
                <a:t> </a:t>
              </a:r>
              <a:r>
                <a:rPr lang="zh-CN" altLang="en-US" sz="1050" b="1">
                  <a:solidFill>
                    <a:srgbClr val="24292F"/>
                  </a:solidFill>
                  <a:latin typeface="黑体" panose="02010609060101010101" charset="-122"/>
                  <a:ea typeface="黑体" panose="02010609060101010101" charset="-122"/>
                </a:rPr>
                <a:t>支持使用 </a:t>
              </a:r>
              <a:r>
                <a:rPr lang="en-US" altLang="zh-CN" sz="1050" b="1">
                  <a:solidFill>
                    <a:srgbClr val="24292F"/>
                  </a:solidFill>
                  <a:latin typeface="黑体" panose="02010609060101010101" charset="-122"/>
                  <a:ea typeface="黑体" panose="02010609060101010101" charset="-122"/>
                </a:rPr>
                <a:t>JSON </a:t>
              </a:r>
              <a:r>
                <a:rPr lang="zh-CN" altLang="en-US" sz="1050" b="1">
                  <a:solidFill>
                    <a:srgbClr val="24292F"/>
                  </a:solidFill>
                  <a:latin typeface="黑体" panose="02010609060101010101" charset="-122"/>
                  <a:ea typeface="黑体" panose="02010609060101010101" charset="-122"/>
                </a:rPr>
                <a:t>格式的数据源，通过简单的配置就能生成图表，方便快捷。</a:t>
              </a:r>
            </a:p>
            <a:p>
              <a:pPr>
                <a:lnSpc>
                  <a:spcPct val="150000"/>
                </a:lnSpc>
              </a:pPr>
              <a:endParaRPr sz="1650" b="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048906" name="Shape 2016"/>
          <p:cNvSpPr/>
          <p:nvPr/>
        </p:nvSpPr>
        <p:spPr>
          <a:xfrm>
            <a:off x="3517246" y="1717828"/>
            <a:ext cx="2117738" cy="21177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19044" tIns="19044" rIns="19044" bIns="19044" anchor="ctr"/>
          <a:lstStyle/>
          <a:p>
            <a:endParaRPr sz="1300">
              <a:solidFill>
                <a:prstClr val="black"/>
              </a:solidFill>
              <a:latin typeface="Arial" panose="020B0604020202020204"/>
              <a:ea typeface="微软雅黑" panose="020B0503020204020204" pitchFamily="34" charset="-122"/>
            </a:endParaRPr>
          </a:p>
        </p:txBody>
      </p:sp>
      <p:sp>
        <p:nvSpPr>
          <p:cNvPr id="1048907" name="Shape 2021"/>
          <p:cNvSpPr/>
          <p:nvPr/>
        </p:nvSpPr>
        <p:spPr>
          <a:xfrm>
            <a:off x="1817396" y="1853673"/>
            <a:ext cx="1740997" cy="382340"/>
          </a:xfrm>
          <a:prstGeom prst="rect">
            <a:avLst/>
          </a:prstGeom>
          <a:ln w="12700">
            <a:miter lim="400000"/>
          </a:ln>
        </p:spPr>
        <p:txBody>
          <a:bodyPr lIns="0" tIns="0" rIns="0" bIns="0"/>
          <a:lstStyle>
            <a:lvl1pPr algn="l">
              <a:lnSpc>
                <a:spcPct val="120000"/>
              </a:lnSpc>
              <a:spcBef>
                <a:spcPts val="2500"/>
              </a:spcBef>
              <a:defRPr sz="2000">
                <a:solidFill>
                  <a:srgbClr val="53585F"/>
                </a:solidFill>
              </a:defRPr>
            </a:lvl1pPr>
          </a:lstStyle>
          <a:p>
            <a:endParaRPr lang="en-US" altLang="zh-CN" sz="90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048908" name="Text Placeholder 5"/>
          <p:cNvSpPr txBox="1"/>
          <p:nvPr/>
        </p:nvSpPr>
        <p:spPr>
          <a:xfrm>
            <a:off x="3925680" y="2458887"/>
            <a:ext cx="1295296" cy="634694"/>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altLang="zh-CN" sz="2100" b="1" err="1">
                <a:solidFill>
                  <a:prstClr val="white"/>
                </a:solidFill>
                <a:latin typeface="微软雅黑" panose="020B0503020204020204" pitchFamily="34" charset="-122"/>
                <a:ea typeface="微软雅黑" panose="020B0503020204020204" pitchFamily="34" charset="-122"/>
              </a:rPr>
              <a:t>Echarts</a:t>
            </a:r>
            <a:endParaRPr lang="zh-CN" altLang="en-US" sz="2100" b="1">
              <a:solidFill>
                <a:prstClr val="white"/>
              </a:solidFill>
              <a:latin typeface="微软雅黑" panose="020B0503020204020204" pitchFamily="34" charset="-122"/>
              <a:ea typeface="微软雅黑" panose="020B0503020204020204" pitchFamily="34" charset="-122"/>
            </a:endParaRPr>
          </a:p>
        </p:txBody>
      </p:sp>
      <p:sp>
        <p:nvSpPr>
          <p:cNvPr id="1048909" name="Shape 2036"/>
          <p:cNvSpPr/>
          <p:nvPr/>
        </p:nvSpPr>
        <p:spPr>
          <a:xfrm>
            <a:off x="7684510" y="3373111"/>
            <a:ext cx="301514" cy="321620"/>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cap="flat">
            <a:noFill/>
            <a:miter lim="400000"/>
          </a:ln>
          <a:effectLst/>
        </p:spPr>
        <p:txBody>
          <a:bodyPr wrap="square" lIns="0" tIns="0" rIns="0" bIns="0" numCol="1" anchor="ctr">
            <a:noAutofit/>
          </a:bodyPr>
          <a:lstStyle/>
          <a:p>
            <a:endParaRPr sz="1300">
              <a:solidFill>
                <a:prstClr val="black"/>
              </a:solidFill>
              <a:latin typeface="Arial" panose="020B0604020202020204"/>
              <a:ea typeface="微软雅黑" panose="020B0503020204020204" pitchFamily="34" charset="-122"/>
            </a:endParaRPr>
          </a:p>
        </p:txBody>
      </p:sp>
      <p:sp>
        <p:nvSpPr>
          <p:cNvPr id="1048910" name="Shape 2029"/>
          <p:cNvSpPr/>
          <p:nvPr/>
        </p:nvSpPr>
        <p:spPr>
          <a:xfrm>
            <a:off x="7530954" y="1600073"/>
            <a:ext cx="716428" cy="7164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25393" tIns="25393" rIns="25393" bIns="25393" numCol="1" anchor="ctr">
            <a:noAutofit/>
          </a:bodyPr>
          <a:lstStyle/>
          <a:p>
            <a:pPr marL="0" marR="0" lvl="0" indent="0" algn="ctr" defTabSz="914400" eaLnBrk="1" fontAlgn="auto" latinLnBrk="0" hangingPunct="1">
              <a:lnSpc>
                <a:spcPct val="100000"/>
              </a:lnSpc>
              <a:spcBef>
                <a:spcPct val="0"/>
              </a:spcBef>
              <a:spcAft>
                <a:spcPct val="0"/>
              </a:spcAft>
              <a:buClrTx/>
              <a:buSzTx/>
              <a:buFontTx/>
              <a:buNone/>
            </a:pPr>
            <a:r>
              <a:rPr lang="en-US" altLang="zh-CN" sz="2100" kern="0">
                <a:solidFill>
                  <a:schemeClr val="bg1"/>
                </a:solidFill>
                <a:latin typeface="Arial" panose="020B0604020202020204"/>
                <a:ea typeface="微软雅黑" panose="020B0503020204020204" pitchFamily="34" charset="-122"/>
              </a:rPr>
              <a:t>2</a:t>
            </a:r>
            <a:endParaRPr kumimoji="0" sz="2100" b="0" i="0" u="none" strike="noStrike" kern="0" cap="none" spc="0" normalizeH="0" baseline="0" noProof="0">
              <a:ln>
                <a:noFill/>
              </a:ln>
              <a:solidFill>
                <a:schemeClr val="bg1"/>
              </a:solidFill>
              <a:effectLst/>
              <a:uLnTx/>
              <a:uFillTx/>
              <a:latin typeface="Arial" panose="020B0604020202020204"/>
              <a:ea typeface="微软雅黑" panose="020B0503020204020204" pitchFamily="34" charset="-122"/>
            </a:endParaRPr>
          </a:p>
        </p:txBody>
      </p:sp>
      <p:sp>
        <p:nvSpPr>
          <p:cNvPr id="1048911" name="Shape 2029"/>
          <p:cNvSpPr/>
          <p:nvPr/>
        </p:nvSpPr>
        <p:spPr>
          <a:xfrm>
            <a:off x="7530954" y="3172848"/>
            <a:ext cx="716428" cy="7164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14371"/>
          </a:solidFill>
          <a:ln w="12700" cap="flat">
            <a:noFill/>
            <a:miter lim="400000"/>
          </a:ln>
          <a:effectLst/>
        </p:spPr>
        <p:txBody>
          <a:bodyPr wrap="square" lIns="25393" tIns="25393" rIns="25393" bIns="25393" numCol="1" anchor="ctr">
            <a:noAutofit/>
          </a:bodyPr>
          <a:lstStyle/>
          <a:p>
            <a:pPr marL="0" marR="0" lvl="0" indent="0" algn="ctr" defTabSz="914400" eaLnBrk="1" fontAlgn="auto" latinLnBrk="0" hangingPunct="1">
              <a:lnSpc>
                <a:spcPct val="100000"/>
              </a:lnSpc>
              <a:spcBef>
                <a:spcPct val="0"/>
              </a:spcBef>
              <a:spcAft>
                <a:spcPct val="0"/>
              </a:spcAft>
              <a:buClrTx/>
              <a:buSzTx/>
              <a:buFontTx/>
              <a:buNone/>
            </a:pPr>
            <a:r>
              <a:rPr kumimoji="0" lang="en-US" altLang="zh-CN" sz="2100" b="0" i="0" u="none" strike="noStrike" kern="0" cap="none" spc="0" normalizeH="0" baseline="0" noProof="0">
                <a:ln>
                  <a:noFill/>
                </a:ln>
                <a:solidFill>
                  <a:schemeClr val="bg1"/>
                </a:solidFill>
                <a:effectLst/>
                <a:uLnTx/>
                <a:uFillTx/>
                <a:latin typeface="Arial" panose="020B0604020202020204"/>
                <a:ea typeface="微软雅黑" panose="020B0503020204020204" pitchFamily="34" charset="-122"/>
              </a:rPr>
              <a:t>3</a:t>
            </a:r>
            <a:endParaRPr kumimoji="0" sz="2100" b="0" i="0" u="none" strike="noStrike" kern="0" cap="none" spc="0" normalizeH="0" baseline="0" noProof="0">
              <a:ln>
                <a:noFill/>
              </a:ln>
              <a:solidFill>
                <a:schemeClr val="bg1"/>
              </a:solidFill>
              <a:effectLst/>
              <a:uLnTx/>
              <a:uFillTx/>
              <a:latin typeface="Arial" panose="020B0604020202020204"/>
              <a:ea typeface="微软雅黑" panose="020B0503020204020204" pitchFamily="34" charset="-122"/>
            </a:endParaRPr>
          </a:p>
        </p:txBody>
      </p:sp>
      <p:sp>
        <p:nvSpPr>
          <p:cNvPr id="1048912" name="Shape 2029"/>
          <p:cNvSpPr/>
          <p:nvPr/>
        </p:nvSpPr>
        <p:spPr>
          <a:xfrm>
            <a:off x="960191" y="1611495"/>
            <a:ext cx="716428" cy="7164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25393" tIns="25393" rIns="25393" bIns="25393" numCol="1" anchor="ctr">
            <a:noAutofit/>
          </a:bodyPr>
          <a:lstStyle/>
          <a:p>
            <a:pPr marL="0" marR="0" lvl="0" indent="0" algn="ctr" defTabSz="914400" eaLnBrk="1" fontAlgn="auto" latinLnBrk="0" hangingPunct="1">
              <a:lnSpc>
                <a:spcPct val="100000"/>
              </a:lnSpc>
              <a:spcBef>
                <a:spcPct val="0"/>
              </a:spcBef>
              <a:spcAft>
                <a:spcPct val="0"/>
              </a:spcAft>
              <a:buClrTx/>
              <a:buSzTx/>
              <a:buFontTx/>
              <a:buNone/>
            </a:pPr>
            <a:r>
              <a:rPr lang="en-US" altLang="zh-CN" sz="2100" kern="0">
                <a:solidFill>
                  <a:schemeClr val="bg1"/>
                </a:solidFill>
                <a:latin typeface="Arial" panose="020B0604020202020204"/>
                <a:ea typeface="微软雅黑" panose="020B0503020204020204" pitchFamily="34" charset="-122"/>
              </a:rPr>
              <a:t>1</a:t>
            </a:r>
            <a:endParaRPr kumimoji="0" sz="2100" b="0" i="0" u="none" strike="noStrike" kern="0" cap="none" spc="0" normalizeH="0" baseline="0" noProof="0">
              <a:ln>
                <a:noFill/>
              </a:ln>
              <a:solidFill>
                <a:schemeClr val="bg1"/>
              </a:solidFill>
              <a:effectLst/>
              <a:uLnTx/>
              <a:uFillTx/>
              <a:latin typeface="Arial" panose="020B0604020202020204"/>
              <a:ea typeface="微软雅黑" panose="020B0503020204020204" pitchFamily="34" charset="-122"/>
            </a:endParaRPr>
          </a:p>
        </p:txBody>
      </p:sp>
      <p:sp>
        <p:nvSpPr>
          <p:cNvPr id="1048913" name="Shape 2029"/>
          <p:cNvSpPr/>
          <p:nvPr/>
        </p:nvSpPr>
        <p:spPr>
          <a:xfrm>
            <a:off x="965507" y="3178880"/>
            <a:ext cx="716428" cy="7164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25393" tIns="25393" rIns="25393" bIns="25393" numCol="1" anchor="ctr">
            <a:noAutofit/>
          </a:bodyPr>
          <a:lstStyle/>
          <a:p>
            <a:pPr marL="0" marR="0" lvl="0" indent="0" algn="ctr" defTabSz="914400" eaLnBrk="1" fontAlgn="auto" latinLnBrk="0" hangingPunct="1">
              <a:lnSpc>
                <a:spcPct val="100000"/>
              </a:lnSpc>
              <a:spcBef>
                <a:spcPct val="0"/>
              </a:spcBef>
              <a:spcAft>
                <a:spcPct val="0"/>
              </a:spcAft>
              <a:buClrTx/>
              <a:buSzTx/>
              <a:buFontTx/>
              <a:buNone/>
            </a:pPr>
            <a:r>
              <a:rPr kumimoji="0" lang="en-US" altLang="zh-CN" sz="2100" b="0" i="0" u="none" strike="noStrike" kern="0" cap="none" spc="0" normalizeH="0" baseline="0" noProof="0">
                <a:ln>
                  <a:noFill/>
                </a:ln>
                <a:solidFill>
                  <a:schemeClr val="bg1"/>
                </a:solidFill>
                <a:effectLst/>
                <a:uLnTx/>
                <a:uFillTx/>
                <a:latin typeface="Arial" panose="020B0604020202020204"/>
                <a:ea typeface="微软雅黑" panose="020B0503020204020204" pitchFamily="34" charset="-122"/>
              </a:rPr>
              <a:t>3</a:t>
            </a:r>
            <a:endParaRPr kumimoji="0" sz="2100" b="0" i="0" u="none" strike="noStrike" kern="0" cap="none" spc="0" normalizeH="0" baseline="0" noProof="0">
              <a:ln>
                <a:noFill/>
              </a:ln>
              <a:solidFill>
                <a:schemeClr val="bg1"/>
              </a:solidFill>
              <a:effectLst/>
              <a:uLnTx/>
              <a:uFillTx/>
              <a:latin typeface="Arial" panose="020B0604020202020204"/>
              <a:ea typeface="微软雅黑" panose="020B0503020204020204" pitchFamily="34" charset="-122"/>
            </a:endParaRPr>
          </a:p>
        </p:txBody>
      </p:sp>
      <p:sp>
        <p:nvSpPr>
          <p:cNvPr id="1048914" name="Shape 2029"/>
          <p:cNvSpPr/>
          <p:nvPr/>
        </p:nvSpPr>
        <p:spPr>
          <a:xfrm>
            <a:off x="7531589" y="3176023"/>
            <a:ext cx="716428" cy="7164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25393" tIns="25393" rIns="25393" bIns="25393" numCol="1" anchor="ctr">
            <a:noAutofit/>
          </a:bodyPr>
          <a:lstStyle/>
          <a:p>
            <a:pPr marL="0" marR="0" lvl="0" indent="0" algn="ctr" defTabSz="914400" eaLnBrk="1" fontAlgn="auto" latinLnBrk="0" hangingPunct="1">
              <a:lnSpc>
                <a:spcPct val="100000"/>
              </a:lnSpc>
              <a:spcBef>
                <a:spcPct val="0"/>
              </a:spcBef>
              <a:spcAft>
                <a:spcPct val="0"/>
              </a:spcAft>
              <a:buClrTx/>
              <a:buSzTx/>
              <a:buFontTx/>
              <a:buNone/>
            </a:pPr>
            <a:r>
              <a:rPr kumimoji="0" lang="en-US" altLang="zh-CN" sz="2100" b="0" i="0" u="none" strike="noStrike" kern="0" cap="none" spc="0" normalizeH="0" baseline="0" noProof="0">
                <a:ln>
                  <a:noFill/>
                </a:ln>
                <a:solidFill>
                  <a:schemeClr val="bg1"/>
                </a:solidFill>
                <a:effectLst/>
                <a:uLnTx/>
                <a:uFillTx/>
                <a:latin typeface="Arial" panose="020B0604020202020204"/>
                <a:ea typeface="微软雅黑" panose="020B0503020204020204" pitchFamily="34" charset="-122"/>
              </a:rPr>
              <a:t>4</a:t>
            </a:r>
            <a:endParaRPr kumimoji="0" sz="2100" b="0" i="0" u="none" strike="noStrike" kern="0" cap="none" spc="0" normalizeH="0" baseline="0" noProof="0">
              <a:ln>
                <a:noFill/>
              </a:ln>
              <a:solidFill>
                <a:schemeClr val="bg1"/>
              </a:solidFill>
              <a:effectLst/>
              <a:uLnTx/>
              <a:uFillTx/>
              <a:latin typeface="Arial" panose="020B0604020202020204"/>
              <a:ea typeface="微软雅黑" panose="020B0503020204020204" pitchFamily="34" charset="-122"/>
            </a:endParaRPr>
          </a:p>
        </p:txBody>
      </p:sp>
      <p:sp>
        <p:nvSpPr>
          <p:cNvPr id="3" name="文本框 14"/>
          <p:cNvSpPr txBox="1"/>
          <p:nvPr>
            <p:custDataLst>
              <p:tags r:id="rId1"/>
            </p:custDataLst>
          </p:nvPr>
        </p:nvSpPr>
        <p:spPr>
          <a:xfrm>
            <a:off x="354330" y="202565"/>
            <a:ext cx="8207375" cy="738664"/>
          </a:xfrm>
          <a:prstGeom prst="rect">
            <a:avLst/>
          </a:prstGeom>
          <a:noFill/>
        </p:spPr>
        <p:txBody>
          <a:bodyPr wrap="square" rtlCol="0">
            <a:spAutoFit/>
          </a:bodyPr>
          <a:lstStyle/>
          <a:p>
            <a:r>
              <a:rPr lang="en-US" altLang="zh-CN" sz="2400" b="1">
                <a:solidFill>
                  <a:schemeClr val="accent1"/>
                </a:solidFill>
                <a:latin typeface="微软雅黑" panose="020B0503020204020204" pitchFamily="34" charset="-122"/>
                <a:ea typeface="微软雅黑" panose="020B0503020204020204" pitchFamily="34" charset="-122"/>
                <a:sym typeface="+mn-ea"/>
              </a:rPr>
              <a:t>4.4 </a:t>
            </a:r>
            <a:r>
              <a:rPr lang="en-US" altLang="zh-CN" sz="2400" b="1" err="1">
                <a:solidFill>
                  <a:schemeClr val="accent1"/>
                </a:solidFill>
                <a:latin typeface="微软雅黑" panose="020B0503020204020204" pitchFamily="34" charset="-122"/>
                <a:ea typeface="微软雅黑" panose="020B0503020204020204" pitchFamily="34" charset="-122"/>
                <a:sym typeface="+mn-ea"/>
              </a:rPr>
              <a:t>Echarts</a:t>
            </a:r>
            <a:r>
              <a:rPr lang="en-US" altLang="zh-CN">
                <a:sym typeface="+mn-ea"/>
              </a:rPr>
              <a:t> </a:t>
            </a:r>
            <a:endParaRPr lang="zh-CN" altLang="en-US" b="1">
              <a:solidFill>
                <a:schemeClr val="bg1">
                  <a:lumMod val="50000"/>
                </a:schemeClr>
              </a:solidFill>
              <a:latin typeface="微软雅黑" panose="020B0503020204020204" pitchFamily="34" charset="-122"/>
              <a:cs typeface="+mn-cs"/>
            </a:endParaRPr>
          </a:p>
          <a:p>
            <a:endParaRPr lang="zh-CN" altLang="en-US"/>
          </a:p>
        </p:txBody>
      </p:sp>
      <p:cxnSp>
        <p:nvCxnSpPr>
          <p:cNvPr id="2" name="直接连接符 74"/>
          <p:cNvCxnSpPr/>
          <p:nvPr>
            <p:custDataLst>
              <p:tags r:id="rId2"/>
            </p:custDataLst>
          </p:nvPr>
        </p:nvCxnSpPr>
        <p:spPr>
          <a:xfrm flipV="1">
            <a:off x="-3537" y="669108"/>
            <a:ext cx="8063230" cy="952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advTm="7623"/>
    </mc:Choice>
    <mc:Fallback xmlns="">
      <p:transition advTm="7623"/>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组合 82"/>
          <p:cNvGrpSpPr/>
          <p:nvPr/>
        </p:nvGrpSpPr>
        <p:grpSpPr>
          <a:xfrm>
            <a:off x="4716702" y="929921"/>
            <a:ext cx="3987678" cy="2761277"/>
            <a:chOff x="8316" y="1686"/>
            <a:chExt cx="8011" cy="4947"/>
          </a:xfrm>
        </p:grpSpPr>
        <p:sp>
          <p:nvSpPr>
            <p:cNvPr id="1048790" name="TextBox 49"/>
            <p:cNvSpPr txBox="1"/>
            <p:nvPr/>
          </p:nvSpPr>
          <p:spPr>
            <a:xfrm>
              <a:off x="8316" y="3610"/>
              <a:ext cx="1206" cy="3023"/>
            </a:xfrm>
            <a:prstGeom prst="rect">
              <a:avLst/>
            </a:prstGeom>
            <a:noFill/>
          </p:spPr>
          <p:txBody>
            <a:bodyPr vert="eaVert" wrap="square" rtlCol="0">
              <a:spAutoFit/>
            </a:bodyPr>
            <a:lstStyle/>
            <a:p>
              <a:pPr>
                <a:lnSpc>
                  <a:spcPct val="150000"/>
                </a:lnSpc>
              </a:pP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1048791" name="TextBox 58"/>
            <p:cNvSpPr txBox="1"/>
            <p:nvPr/>
          </p:nvSpPr>
          <p:spPr>
            <a:xfrm>
              <a:off x="10220" y="1686"/>
              <a:ext cx="6107" cy="1834"/>
            </a:xfrm>
            <a:prstGeom prst="rect">
              <a:avLst/>
            </a:prstGeom>
            <a:noFill/>
            <a:ln>
              <a:solidFill>
                <a:schemeClr val="accent1"/>
              </a:solidFill>
              <a:prstDash val="sysDot"/>
            </a:ln>
          </p:spPr>
          <p:txBody>
            <a:bodyPr wrap="square" rtlCol="0">
              <a:spAutoFit/>
            </a:bodyPr>
            <a:lstStyle/>
            <a:p>
              <a:pPr>
                <a:lnSpc>
                  <a:spcPct val="150000"/>
                </a:lnSpc>
              </a:pPr>
              <a:r>
                <a:rPr lang="en-US" altLang="zh-CN" sz="1400" b="1">
                  <a:solidFill>
                    <a:schemeClr val="bg2">
                      <a:lumMod val="25000"/>
                    </a:schemeClr>
                  </a:solidFill>
                  <a:latin typeface="微软雅黑" panose="020B0503020204020204" pitchFamily="34" charset="-122"/>
                  <a:ea typeface="微软雅黑" panose="020B0503020204020204" pitchFamily="34" charset="-122"/>
                </a:rPr>
                <a:t>5.</a:t>
              </a:r>
              <a:r>
                <a:rPr lang="zh-CN" altLang="en-US" sz="1400" b="1">
                  <a:solidFill>
                    <a:schemeClr val="bg2">
                      <a:lumMod val="25000"/>
                    </a:schemeClr>
                  </a:solidFill>
                  <a:latin typeface="微软雅黑" panose="020B0503020204020204" pitchFamily="34" charset="-122"/>
                  <a:ea typeface="微软雅黑" panose="020B0503020204020204" pitchFamily="34" charset="-122"/>
                </a:rPr>
                <a:t>数据绑定</a:t>
              </a:r>
              <a:endParaRPr lang="en-US" altLang="zh-CN" sz="1400" b="1">
                <a:solidFill>
                  <a:schemeClr val="bg2">
                    <a:lumMod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a:solidFill>
                    <a:schemeClr val="bg2">
                      <a:lumMod val="25000"/>
                    </a:schemeClr>
                  </a:solidFill>
                  <a:latin typeface="微软雅黑" panose="020B0503020204020204" pitchFamily="34" charset="-122"/>
                  <a:ea typeface="微软雅黑" panose="020B0503020204020204" pitchFamily="34" charset="-122"/>
                </a:rPr>
                <a:t>通过</a:t>
              </a:r>
              <a:r>
                <a:rPr lang="en-US" altLang="zh-CN" sz="1400" err="1">
                  <a:solidFill>
                    <a:schemeClr val="bg2">
                      <a:lumMod val="25000"/>
                    </a:schemeClr>
                  </a:solidFill>
                  <a:latin typeface="微软雅黑" panose="020B0503020204020204" pitchFamily="34" charset="-122"/>
                  <a:ea typeface="微软雅黑" panose="020B0503020204020204" pitchFamily="34" charset="-122"/>
                </a:rPr>
                <a:t>Echart</a:t>
              </a:r>
              <a:r>
                <a:rPr lang="zh-CN" altLang="en-US" sz="1400">
                  <a:solidFill>
                    <a:schemeClr val="bg2">
                      <a:lumMod val="25000"/>
                    </a:schemeClr>
                  </a:solidFill>
                  <a:latin typeface="微软雅黑" panose="020B0503020204020204" pitchFamily="34" charset="-122"/>
                  <a:ea typeface="微软雅黑" panose="020B0503020204020204" pitchFamily="34" charset="-122"/>
                </a:rPr>
                <a:t>的接口，将数据传入到图表中，并进行相应的数据映射和转换</a:t>
              </a:r>
            </a:p>
          </p:txBody>
        </p:sp>
        <p:grpSp>
          <p:nvGrpSpPr>
            <p:cNvPr id="101" name="Group 50"/>
            <p:cNvGrpSpPr/>
            <p:nvPr/>
          </p:nvGrpSpPr>
          <p:grpSpPr>
            <a:xfrm>
              <a:off x="9273" y="2833"/>
              <a:ext cx="917" cy="2689"/>
              <a:chOff x="5207765" y="2961362"/>
              <a:chExt cx="582103" cy="2880061"/>
            </a:xfrm>
          </p:grpSpPr>
          <p:cxnSp>
            <p:nvCxnSpPr>
              <p:cNvPr id="3145759" name="Straight Connector 82"/>
              <p:cNvCxnSpPr/>
              <p:nvPr/>
            </p:nvCxnSpPr>
            <p:spPr>
              <a:xfrm>
                <a:off x="5207765" y="4357631"/>
                <a:ext cx="310391" cy="2142"/>
              </a:xfrm>
              <a:prstGeom prst="line">
                <a:avLst/>
              </a:prstGeom>
              <a:noFill/>
              <a:ln w="9525" cap="flat" cmpd="sng" algn="ctr">
                <a:solidFill>
                  <a:srgbClr val="58595B"/>
                </a:solidFill>
                <a:prstDash val="solid"/>
                <a:miter lim="800000"/>
              </a:ln>
              <a:effectLst/>
            </p:spPr>
          </p:cxnSp>
          <p:cxnSp>
            <p:nvCxnSpPr>
              <p:cNvPr id="3145760" name="Straight Connector 85"/>
              <p:cNvCxnSpPr/>
              <p:nvPr/>
            </p:nvCxnSpPr>
            <p:spPr>
              <a:xfrm flipV="1">
                <a:off x="5363120" y="2964104"/>
                <a:ext cx="2431" cy="2876167"/>
              </a:xfrm>
              <a:prstGeom prst="line">
                <a:avLst/>
              </a:prstGeom>
              <a:noFill/>
              <a:ln w="9525" cap="flat" cmpd="sng" algn="ctr">
                <a:solidFill>
                  <a:schemeClr val="accent1"/>
                </a:solidFill>
                <a:prstDash val="solid"/>
                <a:miter lim="800000"/>
              </a:ln>
              <a:effectLst/>
            </p:spPr>
          </p:cxnSp>
          <p:grpSp>
            <p:nvGrpSpPr>
              <p:cNvPr id="102" name="Group 3"/>
              <p:cNvGrpSpPr/>
              <p:nvPr/>
            </p:nvGrpSpPr>
            <p:grpSpPr>
              <a:xfrm>
                <a:off x="5363083" y="2961362"/>
                <a:ext cx="426785" cy="2880061"/>
                <a:chOff x="8046720" y="4440703"/>
                <a:chExt cx="640344" cy="4320092"/>
              </a:xfrm>
            </p:grpSpPr>
            <p:cxnSp>
              <p:nvCxnSpPr>
                <p:cNvPr id="3145761" name="Straight Arrow Connector 100"/>
                <p:cNvCxnSpPr/>
                <p:nvPr/>
              </p:nvCxnSpPr>
              <p:spPr>
                <a:xfrm flipV="1">
                  <a:off x="8046720" y="8760792"/>
                  <a:ext cx="637912" cy="3"/>
                </a:xfrm>
                <a:prstGeom prst="straightConnector1">
                  <a:avLst/>
                </a:prstGeom>
                <a:noFill/>
                <a:ln w="9525" cap="flat" cmpd="sng" algn="ctr">
                  <a:solidFill>
                    <a:schemeClr val="accent1"/>
                  </a:solidFill>
                  <a:prstDash val="solid"/>
                  <a:miter lim="800000"/>
                  <a:tailEnd type="triangle"/>
                </a:ln>
                <a:effectLst/>
              </p:spPr>
            </p:cxnSp>
            <p:cxnSp>
              <p:nvCxnSpPr>
                <p:cNvPr id="3145762" name="Straight Arrow Connector 91"/>
                <p:cNvCxnSpPr/>
                <p:nvPr/>
              </p:nvCxnSpPr>
              <p:spPr>
                <a:xfrm>
                  <a:off x="8049152" y="4440703"/>
                  <a:ext cx="637912" cy="0"/>
                </a:xfrm>
                <a:prstGeom prst="straightConnector1">
                  <a:avLst/>
                </a:prstGeom>
                <a:noFill/>
                <a:ln w="9525" cap="flat" cmpd="sng" algn="ctr">
                  <a:solidFill>
                    <a:schemeClr val="accent1"/>
                  </a:solidFill>
                  <a:prstDash val="solid"/>
                  <a:miter lim="800000"/>
                  <a:tailEnd type="triangle"/>
                </a:ln>
                <a:effectLst/>
              </p:spPr>
            </p:cxnSp>
          </p:grpSp>
          <p:cxnSp>
            <p:nvCxnSpPr>
              <p:cNvPr id="3145763" name="Straight Connector 82"/>
              <p:cNvCxnSpPr/>
              <p:nvPr/>
            </p:nvCxnSpPr>
            <p:spPr>
              <a:xfrm>
                <a:off x="5210196" y="4356789"/>
                <a:ext cx="310391" cy="2147"/>
              </a:xfrm>
              <a:prstGeom prst="line">
                <a:avLst/>
              </a:prstGeom>
              <a:noFill/>
              <a:ln w="9525" cap="flat" cmpd="sng" algn="ctr">
                <a:solidFill>
                  <a:schemeClr val="accent1"/>
                </a:solidFill>
                <a:prstDash val="solid"/>
                <a:miter lim="800000"/>
              </a:ln>
              <a:effectLst/>
            </p:spPr>
          </p:cxnSp>
        </p:grpSp>
      </p:grpSp>
      <p:grpSp>
        <p:nvGrpSpPr>
          <p:cNvPr id="103" name="组合 80"/>
          <p:cNvGrpSpPr/>
          <p:nvPr/>
        </p:nvGrpSpPr>
        <p:grpSpPr>
          <a:xfrm>
            <a:off x="471243" y="790186"/>
            <a:ext cx="4852670" cy="5847023"/>
            <a:chOff x="205" y="2561"/>
            <a:chExt cx="9243" cy="9728"/>
          </a:xfrm>
        </p:grpSpPr>
        <p:sp>
          <p:nvSpPr>
            <p:cNvPr id="1048793" name="文本框 5"/>
            <p:cNvSpPr txBox="1"/>
            <p:nvPr/>
          </p:nvSpPr>
          <p:spPr>
            <a:xfrm>
              <a:off x="345" y="2769"/>
              <a:ext cx="9103" cy="689"/>
            </a:xfrm>
            <a:prstGeom prst="rect">
              <a:avLst/>
            </a:prstGeom>
            <a:noFill/>
          </p:spPr>
          <p:txBody>
            <a:bodyPr wrap="square" rtlCol="0">
              <a:spAutoFit/>
            </a:bodyPr>
            <a:lstStyle/>
            <a:p>
              <a:pPr>
                <a:lnSpc>
                  <a:spcPct val="150000"/>
                </a:lnSpc>
              </a:pPr>
              <a:r>
                <a:rPr lang="en-US" altLang="zh-CN" sz="1400">
                  <a:latin typeface="微软雅黑" panose="020B0503020204020204" pitchFamily="34" charset="-122"/>
                  <a:ea typeface="微软雅黑" panose="020B0503020204020204" pitchFamily="34" charset="-122"/>
                  <a:sym typeface="+mn-ea"/>
                </a:rPr>
                <a:t> </a:t>
              </a:r>
            </a:p>
          </p:txBody>
        </p:sp>
        <p:grpSp>
          <p:nvGrpSpPr>
            <p:cNvPr id="104" name="Group 5"/>
            <p:cNvGrpSpPr/>
            <p:nvPr/>
          </p:nvGrpSpPr>
          <p:grpSpPr>
            <a:xfrm flipH="1">
              <a:off x="6148" y="3196"/>
              <a:ext cx="994" cy="9093"/>
              <a:chOff x="5167463" y="2232993"/>
              <a:chExt cx="630764" cy="5755707"/>
            </a:xfrm>
          </p:grpSpPr>
          <p:cxnSp>
            <p:nvCxnSpPr>
              <p:cNvPr id="3145764" name="Straight Connector 82"/>
              <p:cNvCxnSpPr/>
              <p:nvPr/>
            </p:nvCxnSpPr>
            <p:spPr>
              <a:xfrm flipV="1">
                <a:off x="5167463" y="3787670"/>
                <a:ext cx="293099" cy="3165"/>
              </a:xfrm>
              <a:prstGeom prst="line">
                <a:avLst/>
              </a:prstGeom>
              <a:noFill/>
              <a:ln w="9525" cap="flat" cmpd="sng" algn="ctr">
                <a:solidFill>
                  <a:schemeClr val="accent1"/>
                </a:solidFill>
                <a:prstDash val="solid"/>
                <a:miter lim="800000"/>
              </a:ln>
              <a:effectLst/>
            </p:spPr>
          </p:cxnSp>
          <p:cxnSp>
            <p:nvCxnSpPr>
              <p:cNvPr id="3145765" name="Straight Connector 85"/>
              <p:cNvCxnSpPr/>
              <p:nvPr/>
            </p:nvCxnSpPr>
            <p:spPr>
              <a:xfrm flipH="1" flipV="1">
                <a:off x="5363083" y="2232993"/>
                <a:ext cx="0" cy="3118566"/>
              </a:xfrm>
              <a:prstGeom prst="line">
                <a:avLst/>
              </a:prstGeom>
              <a:noFill/>
              <a:ln w="9525" cap="flat" cmpd="sng" algn="ctr">
                <a:solidFill>
                  <a:schemeClr val="accent1"/>
                </a:solidFill>
                <a:prstDash val="solid"/>
                <a:miter lim="800000"/>
              </a:ln>
              <a:effectLst/>
            </p:spPr>
          </p:cxnSp>
          <p:cxnSp>
            <p:nvCxnSpPr>
              <p:cNvPr id="3145766" name="Straight Arrow Connector 98"/>
              <p:cNvCxnSpPr/>
              <p:nvPr/>
            </p:nvCxnSpPr>
            <p:spPr>
              <a:xfrm>
                <a:off x="5373062" y="3260002"/>
                <a:ext cx="425165" cy="0"/>
              </a:xfrm>
              <a:prstGeom prst="straightConnector1">
                <a:avLst/>
              </a:prstGeom>
              <a:noFill/>
              <a:ln w="9525" cap="flat" cmpd="sng" algn="ctr">
                <a:solidFill>
                  <a:schemeClr val="accent1"/>
                </a:solidFill>
                <a:prstDash val="solid"/>
                <a:miter lim="800000"/>
                <a:tailEnd type="triangle"/>
              </a:ln>
              <a:effectLst/>
            </p:spPr>
          </p:cxnSp>
          <p:cxnSp>
            <p:nvCxnSpPr>
              <p:cNvPr id="3145767" name="Straight Arrow Connector 99"/>
              <p:cNvCxnSpPr/>
              <p:nvPr/>
            </p:nvCxnSpPr>
            <p:spPr>
              <a:xfrm>
                <a:off x="5363083" y="4292494"/>
                <a:ext cx="425165" cy="0"/>
              </a:xfrm>
              <a:prstGeom prst="straightConnector1">
                <a:avLst/>
              </a:prstGeom>
              <a:noFill/>
              <a:ln w="9525" cap="flat" cmpd="sng" algn="ctr">
                <a:solidFill>
                  <a:schemeClr val="accent1"/>
                </a:solidFill>
                <a:prstDash val="solid"/>
                <a:miter lim="800000"/>
                <a:tailEnd type="triangle"/>
              </a:ln>
              <a:effectLst/>
            </p:spPr>
          </p:cxnSp>
          <p:cxnSp>
            <p:nvCxnSpPr>
              <p:cNvPr id="3145769" name="Straight Arrow Connector 100"/>
              <p:cNvCxnSpPr/>
              <p:nvPr/>
            </p:nvCxnSpPr>
            <p:spPr>
              <a:xfrm flipV="1">
                <a:off x="5363083" y="7988698"/>
                <a:ext cx="425166" cy="2"/>
              </a:xfrm>
              <a:prstGeom prst="straightConnector1">
                <a:avLst/>
              </a:prstGeom>
              <a:noFill/>
              <a:ln w="9525" cap="flat" cmpd="sng" algn="ctr">
                <a:solidFill>
                  <a:schemeClr val="accent1"/>
                </a:solidFill>
                <a:prstDash val="solid"/>
                <a:miter lim="800000"/>
                <a:tailEnd type="triangle"/>
              </a:ln>
              <a:effectLst/>
            </p:spPr>
          </p:cxnSp>
        </p:grpSp>
        <p:sp>
          <p:nvSpPr>
            <p:cNvPr id="1048794" name="TextBox 7"/>
            <p:cNvSpPr txBox="1"/>
            <p:nvPr/>
          </p:nvSpPr>
          <p:spPr>
            <a:xfrm>
              <a:off x="7740" y="4497"/>
              <a:ext cx="1143" cy="2526"/>
            </a:xfrm>
            <a:prstGeom prst="rect">
              <a:avLst/>
            </a:prstGeom>
            <a:noFill/>
          </p:spPr>
          <p:txBody>
            <a:bodyPr vert="eaVert" wrap="square" rtlCol="0">
              <a:spAutoFit/>
            </a:bodyPr>
            <a:lstStyle/>
            <a:p>
              <a:pPr>
                <a:lnSpc>
                  <a:spcPct val="150000"/>
                </a:lnSpc>
              </a:pPr>
              <a:r>
                <a:rPr lang="zh-CN" altLang="en-US" b="1">
                  <a:latin typeface="微软雅黑" panose="020B0503020204020204" pitchFamily="34" charset="-122"/>
                  <a:ea typeface="微软雅黑" panose="020B0503020204020204" pitchFamily="34" charset="-122"/>
                </a:rPr>
                <a:t>开 发 流 程</a:t>
              </a: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1048795" name="TextBox 58"/>
            <p:cNvSpPr txBox="1"/>
            <p:nvPr/>
          </p:nvSpPr>
          <p:spPr>
            <a:xfrm>
              <a:off x="205" y="2561"/>
              <a:ext cx="5928" cy="1166"/>
            </a:xfrm>
            <a:prstGeom prst="rect">
              <a:avLst/>
            </a:prstGeom>
            <a:noFill/>
            <a:ln>
              <a:solidFill>
                <a:schemeClr val="accent1"/>
              </a:solidFill>
              <a:prstDash val="sysDot"/>
            </a:ln>
          </p:spPr>
          <p:txBody>
            <a:bodyPr wrap="square" numCol="1" rtlCol="0">
              <a:spAutoFit/>
            </a:bodyPr>
            <a:lstStyle/>
            <a:p>
              <a:pPr>
                <a:lnSpc>
                  <a:spcPct val="150000"/>
                </a:lnSpc>
              </a:pP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确定需求</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数据准备</a:t>
              </a:r>
              <a:endParaRPr lang="en-US" altLang="zh-CN" sz="14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确定图表类型以及数据</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796" name="TextBox 58"/>
            <p:cNvSpPr txBox="1"/>
            <p:nvPr/>
          </p:nvSpPr>
          <p:spPr>
            <a:xfrm>
              <a:off x="205" y="5652"/>
              <a:ext cx="5928" cy="1703"/>
            </a:xfrm>
            <a:prstGeom prst="rect">
              <a:avLst/>
            </a:prstGeom>
            <a:noFill/>
            <a:ln>
              <a:solidFill>
                <a:schemeClr val="accent1"/>
              </a:solidFill>
              <a:prstDash val="sysDot"/>
            </a:ln>
          </p:spPr>
          <p:txBody>
            <a:bodyPr wrap="square" numCol="1" rtlCol="0">
              <a:spAutoFit/>
            </a:bodyPr>
            <a:lstStyle/>
            <a:p>
              <a:pPr>
                <a:lnSpc>
                  <a:spcPct val="150000"/>
                </a:lnSpc>
              </a:pP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初始化图表容器</a:t>
              </a:r>
              <a:endPar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pPr>
              <a:r>
                <a:rPr lang="zh-CN" altLang="en-US" sz="1400">
                  <a:latin typeface="微软雅黑" panose="020B0503020204020204" pitchFamily="34" charset="-122"/>
                  <a:ea typeface="微软雅黑" panose="020B0503020204020204" pitchFamily="34" charset="-122"/>
                </a:rPr>
                <a:t>创建一个容器元素，用于承载图表。通过指定元素的</a:t>
              </a:r>
              <a:r>
                <a:rPr lang="en-US" altLang="zh-CN" sz="1400">
                  <a:latin typeface="微软雅黑" panose="020B0503020204020204" pitchFamily="34" charset="-122"/>
                  <a:ea typeface="微软雅黑" panose="020B0503020204020204" pitchFamily="34" charset="-122"/>
                </a:rPr>
                <a:t>ID</a:t>
              </a:r>
              <a:r>
                <a:rPr lang="zh-CN" altLang="en-US" sz="1400">
                  <a:latin typeface="微软雅黑" panose="020B0503020204020204" pitchFamily="34" charset="-122"/>
                  <a:ea typeface="微软雅黑" panose="020B0503020204020204" pitchFamily="34" charset="-122"/>
                </a:rPr>
                <a:t>或</a:t>
              </a:r>
              <a:r>
                <a:rPr lang="en-US" altLang="zh-CN" sz="1400">
                  <a:latin typeface="微软雅黑" panose="020B0503020204020204" pitchFamily="34" charset="-122"/>
                  <a:ea typeface="微软雅黑" panose="020B0503020204020204" pitchFamily="34" charset="-122"/>
                </a:rPr>
                <a:t>class</a:t>
              </a:r>
              <a:r>
                <a:rPr lang="zh-CN" altLang="en-US" sz="1400">
                  <a:latin typeface="微软雅黑" panose="020B0503020204020204" pitchFamily="34" charset="-122"/>
                  <a:ea typeface="微软雅黑" panose="020B0503020204020204" pitchFamily="34" charset="-122"/>
                </a:rPr>
                <a:t>来选择容器。</a:t>
              </a:r>
            </a:p>
          </p:txBody>
        </p:sp>
        <p:sp>
          <p:nvSpPr>
            <p:cNvPr id="1048797" name="TextBox 8"/>
            <p:cNvSpPr txBox="1"/>
            <p:nvPr/>
          </p:nvSpPr>
          <p:spPr>
            <a:xfrm>
              <a:off x="205" y="4168"/>
              <a:ext cx="5928" cy="1166"/>
            </a:xfrm>
            <a:prstGeom prst="rect">
              <a:avLst/>
            </a:prstGeom>
            <a:noFill/>
            <a:ln>
              <a:solidFill>
                <a:schemeClr val="accent1"/>
              </a:solidFill>
              <a:prstDash val="sysDot"/>
            </a:ln>
          </p:spPr>
          <p:txBody>
            <a:bodyPr wrap="square" rtlCol="0">
              <a:spAutoFit/>
            </a:bodyPr>
            <a:lstStyle/>
            <a:p>
              <a:pPr>
                <a:lnSpc>
                  <a:spcPct val="150000"/>
                </a:lnSpc>
              </a:pP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安装和引入</a:t>
              </a:r>
              <a:r>
                <a:rPr lang="en-US" altLang="zh-CN" sz="1400" b="1" err="1">
                  <a:latin typeface="微软雅黑" panose="020B0503020204020204" pitchFamily="34" charset="-122"/>
                  <a:ea typeface="微软雅黑" panose="020B0503020204020204" pitchFamily="34" charset="-122"/>
                  <a:cs typeface="微软雅黑" panose="020B0503020204020204" pitchFamily="34" charset="-122"/>
                </a:rPr>
                <a:t>Echart</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库</a:t>
              </a:r>
              <a:endParaRPr lang="en-US" altLang="zh-CN" sz="1400" b="1">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pPr>
              <a:r>
                <a:rPr lang="en-US" altLang="zh-CN" sz="1400" err="1">
                  <a:solidFill>
                    <a:schemeClr val="bg2">
                      <a:lumMod val="25000"/>
                    </a:schemeClr>
                  </a:solidFill>
                  <a:latin typeface="微软雅黑" panose="020B0503020204020204" pitchFamily="34" charset="-122"/>
                  <a:ea typeface="微软雅黑" panose="020B0503020204020204" pitchFamily="34" charset="-122"/>
                </a:rPr>
                <a:t>echarts.min</a:t>
              </a:r>
              <a:endParaRPr lang="en-US" altLang="zh-CN" sz="1400">
                <a:solidFill>
                  <a:schemeClr val="bg2">
                    <a:lumMod val="25000"/>
                  </a:schemeClr>
                </a:solidFill>
                <a:latin typeface="微软雅黑" panose="020B0503020204020204" pitchFamily="34" charset="-122"/>
                <a:ea typeface="微软雅黑" panose="020B0503020204020204" pitchFamily="34" charset="-122"/>
              </a:endParaRPr>
            </a:p>
          </p:txBody>
        </p:sp>
        <p:sp>
          <p:nvSpPr>
            <p:cNvPr id="1048798" name="TextBox 9"/>
            <p:cNvSpPr txBox="1"/>
            <p:nvPr/>
          </p:nvSpPr>
          <p:spPr>
            <a:xfrm>
              <a:off x="205" y="7479"/>
              <a:ext cx="5928" cy="1703"/>
            </a:xfrm>
            <a:prstGeom prst="rect">
              <a:avLst/>
            </a:prstGeom>
            <a:noFill/>
            <a:ln>
              <a:solidFill>
                <a:schemeClr val="accent1"/>
              </a:solidFill>
              <a:prstDash val="sysDot"/>
            </a:ln>
          </p:spPr>
          <p:txBody>
            <a:bodyPr wrap="square" rtlCol="0">
              <a:spAutoFit/>
            </a:bodyPr>
            <a:lstStyle/>
            <a:p>
              <a:pPr>
                <a:lnSpc>
                  <a:spcPct val="150000"/>
                </a:lnSpc>
              </a:pPr>
              <a:r>
                <a:rPr lang="en-US" altLang="zh-CN" sz="1400" b="1">
                  <a:latin typeface="微软雅黑" panose="020B0503020204020204" pitchFamily="34" charset="-122"/>
                  <a:ea typeface="微软雅黑" panose="020B0503020204020204" pitchFamily="34" charset="-122"/>
                </a:rPr>
                <a:t>4.</a:t>
              </a:r>
              <a:r>
                <a:rPr lang="zh-CN" altLang="en-US" sz="1400" b="1">
                  <a:latin typeface="微软雅黑" panose="020B0503020204020204" pitchFamily="34" charset="-122"/>
                  <a:ea typeface="微软雅黑" panose="020B0503020204020204" pitchFamily="34" charset="-122"/>
                </a:rPr>
                <a:t>配置和绘制图表</a:t>
              </a:r>
              <a:endPar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140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设置各种配置项，如图表类型、坐标轴、图例、数据等，</a:t>
              </a:r>
              <a:endParaRPr lang="en-US" sz="1400">
                <a:latin typeface="微软雅黑" panose="020B0503020204020204" pitchFamily="34" charset="-122"/>
                <a:ea typeface="微软雅黑" panose="020B0503020204020204" pitchFamily="34" charset="-122"/>
              </a:endParaRPr>
            </a:p>
          </p:txBody>
        </p:sp>
      </p:grpSp>
      <p:sp>
        <p:nvSpPr>
          <p:cNvPr id="2" name="文本框 14"/>
          <p:cNvSpPr txBox="1"/>
          <p:nvPr>
            <p:custDataLst>
              <p:tags r:id="rId1"/>
            </p:custDataLst>
          </p:nvPr>
        </p:nvSpPr>
        <p:spPr>
          <a:xfrm>
            <a:off x="354330" y="202565"/>
            <a:ext cx="6653530" cy="737235"/>
          </a:xfrm>
          <a:prstGeom prst="rect">
            <a:avLst/>
          </a:prstGeom>
          <a:noFill/>
        </p:spPr>
        <p:txBody>
          <a:bodyPr wrap="square" rtlCol="0">
            <a:spAutoFit/>
          </a:bodyPr>
          <a:lstStyle/>
          <a:p>
            <a:r>
              <a:rPr lang="en-US" altLang="zh-CN"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4.4 </a:t>
            </a:r>
            <a:r>
              <a:rPr lang="en-US" altLang="zh-CN" sz="2400" b="1" noProof="0" err="1">
                <a:ln>
                  <a:noFill/>
                </a:ln>
                <a:solidFill>
                  <a:schemeClr val="accent1"/>
                </a:solidFill>
                <a:effectLst/>
                <a:uLnTx/>
                <a:uFillTx/>
                <a:latin typeface="微软雅黑" panose="020B0503020204020204" pitchFamily="34" charset="-122"/>
                <a:ea typeface="微软雅黑" panose="020B0503020204020204" pitchFamily="34" charset="-122"/>
                <a:sym typeface="+mn-ea"/>
              </a:rPr>
              <a:t>Echart</a:t>
            </a:r>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图表设计的开发流程</a:t>
            </a:r>
            <a:endParaRPr lang="zh-CN" altLang="en-US" b="1">
              <a:solidFill>
                <a:schemeClr val="bg1">
                  <a:lumMod val="50000"/>
                </a:schemeClr>
              </a:solidFill>
              <a:latin typeface="微软雅黑" panose="020B0503020204020204" pitchFamily="34" charset="-122"/>
              <a:cs typeface="+mn-cs"/>
            </a:endParaRPr>
          </a:p>
          <a:p>
            <a:endParaRPr lang="zh-CN" altLang="en-US"/>
          </a:p>
        </p:txBody>
      </p:sp>
      <p:cxnSp>
        <p:nvCxnSpPr>
          <p:cNvPr id="3145772" name="直接连接符 74"/>
          <p:cNvCxnSpPr/>
          <p:nvPr>
            <p:custDataLst>
              <p:tags r:id="rId2"/>
            </p:custDataLst>
          </p:nvPr>
        </p:nvCxnSpPr>
        <p:spPr>
          <a:xfrm flipV="1">
            <a:off x="-3537" y="676728"/>
            <a:ext cx="5865495"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91"/>
          <p:cNvCxnSpPr/>
          <p:nvPr>
            <p:custDataLst>
              <p:tags r:id="rId3"/>
            </p:custDataLst>
          </p:nvPr>
        </p:nvCxnSpPr>
        <p:spPr>
          <a:xfrm>
            <a:off x="5331073" y="2552766"/>
            <a:ext cx="333395" cy="0"/>
          </a:xfrm>
          <a:prstGeom prst="straightConnector1">
            <a:avLst/>
          </a:prstGeom>
          <a:noFill/>
          <a:ln w="9525" cap="flat" cmpd="sng" algn="ctr">
            <a:solidFill>
              <a:schemeClr val="accent1"/>
            </a:solidFill>
            <a:prstDash val="solid"/>
            <a:miter lim="800000"/>
            <a:tailEnd type="triangle"/>
          </a:ln>
          <a:effectLst/>
        </p:spPr>
      </p:cxnSp>
      <p:sp>
        <p:nvSpPr>
          <p:cNvPr id="4" name="TextBox 58"/>
          <p:cNvSpPr txBox="1"/>
          <p:nvPr>
            <p:custDataLst>
              <p:tags r:id="rId4"/>
            </p:custDataLst>
          </p:nvPr>
        </p:nvSpPr>
        <p:spPr>
          <a:xfrm>
            <a:off x="5649864" y="3270635"/>
            <a:ext cx="3039916" cy="1346907"/>
          </a:xfrm>
          <a:prstGeom prst="rect">
            <a:avLst/>
          </a:prstGeom>
          <a:noFill/>
          <a:ln>
            <a:solidFill>
              <a:schemeClr val="accent1"/>
            </a:solidFill>
            <a:prstDash val="sysDot"/>
          </a:ln>
        </p:spPr>
        <p:txBody>
          <a:bodyPr wrap="square" rtlCol="0">
            <a:spAutoFit/>
          </a:bodyPr>
          <a:lstStyle/>
          <a:p>
            <a:pPr>
              <a:lnSpc>
                <a:spcPct val="150000"/>
              </a:lnSpc>
            </a:pPr>
            <a:r>
              <a:rPr lang="en-US" altLang="zh-CN" sz="1400" b="1">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1400" b="1">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响应式设计</a:t>
            </a:r>
            <a:endParaRPr lang="en-US" altLang="zh-CN" sz="1400" b="1">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不同设备的兼容性，进行响应式设计。可以设置监听窗口的</a:t>
            </a:r>
            <a:r>
              <a:rPr lang="en-US" altLang="zh-CN" sz="140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resize</a:t>
            </a:r>
            <a:r>
              <a:rPr lang="zh-CN" altLang="en-US" sz="140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事件，使图表能够适应不同的屏幕大小和设备。</a:t>
            </a:r>
          </a:p>
        </p:txBody>
      </p:sp>
      <p:sp>
        <p:nvSpPr>
          <p:cNvPr id="5" name="TextBox 58"/>
          <p:cNvSpPr txBox="1"/>
          <p:nvPr>
            <p:custDataLst>
              <p:tags r:id="rId5"/>
            </p:custDataLst>
          </p:nvPr>
        </p:nvSpPr>
        <p:spPr>
          <a:xfrm>
            <a:off x="5664468" y="2075717"/>
            <a:ext cx="3039916" cy="1023742"/>
          </a:xfrm>
          <a:prstGeom prst="rect">
            <a:avLst/>
          </a:prstGeom>
          <a:noFill/>
          <a:ln>
            <a:solidFill>
              <a:schemeClr val="accent1"/>
            </a:solidFill>
            <a:prstDash val="sysDot"/>
          </a:ln>
        </p:spPr>
        <p:txBody>
          <a:bodyPr wrap="square" rtlCol="0">
            <a:spAutoFit/>
          </a:bodyPr>
          <a:lstStyle/>
          <a:p>
            <a:pPr>
              <a:lnSpc>
                <a:spcPct val="150000"/>
              </a:lnSpc>
            </a:pPr>
            <a:r>
              <a:rPr lang="en-US" altLang="zh-CN" sz="1400" b="1">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400" b="1">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事件处理</a:t>
            </a:r>
            <a:endParaRPr lang="en-US" altLang="zh-CN" sz="1400" b="1">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通过</a:t>
            </a:r>
            <a:r>
              <a:rPr lang="en-US" altLang="zh-CN" sz="1400" err="1">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Echart</a:t>
            </a:r>
            <a:r>
              <a:rPr lang="zh-CN" altLang="en-US" sz="140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提供的事件处理机制，如点击、</a:t>
            </a:r>
            <a:r>
              <a:rPr lang="en-US" altLang="zh-CN" sz="140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hover</a:t>
            </a:r>
            <a:r>
              <a:rPr lang="zh-CN" altLang="en-US" sz="140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等事件</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 name="组合 5"/>
          <p:cNvGrpSpPr/>
          <p:nvPr/>
        </p:nvGrpSpPr>
        <p:grpSpPr>
          <a:xfrm>
            <a:off x="431189" y="394176"/>
            <a:ext cx="7581418" cy="5335871"/>
            <a:chOff x="-371" y="1465"/>
            <a:chExt cx="11940" cy="8403"/>
          </a:xfrm>
        </p:grpSpPr>
        <p:grpSp>
          <p:nvGrpSpPr>
            <p:cNvPr id="123" name="组合 10"/>
            <p:cNvGrpSpPr/>
            <p:nvPr/>
          </p:nvGrpSpPr>
          <p:grpSpPr>
            <a:xfrm>
              <a:off x="-371" y="1465"/>
              <a:ext cx="11940" cy="8403"/>
              <a:chOff x="1590" y="2144"/>
              <a:chExt cx="15920" cy="11205"/>
            </a:xfrm>
          </p:grpSpPr>
          <p:sp>
            <p:nvSpPr>
              <p:cNvPr id="1048853" name="矩形 11"/>
              <p:cNvSpPr/>
              <p:nvPr/>
            </p:nvSpPr>
            <p:spPr>
              <a:xfrm>
                <a:off x="1590" y="2144"/>
                <a:ext cx="15652" cy="3743"/>
              </a:xfrm>
              <a:prstGeom prst="rect">
                <a:avLst/>
              </a:prstGeom>
            </p:spPr>
            <p:txBody>
              <a:bodyPr wrap="square">
                <a:spAutoFit/>
              </a:bodyPr>
              <a:lstStyle/>
              <a:p>
                <a:pPr indent="306070" algn="just">
                  <a:lnSpc>
                    <a:spcPct val="150000"/>
                  </a:lnSpc>
                </a:pPr>
                <a:r>
                  <a:rPr lang="zh-CN" altLang="en-US" sz="1500" kern="10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500" kern="100">
                    <a:solidFill>
                      <a:schemeClr val="tx1">
                        <a:lumMod val="75000"/>
                        <a:lumOff val="25000"/>
                      </a:schemeClr>
                    </a:solidFill>
                    <a:latin typeface="华文新魏" panose="02010800040101010101" pitchFamily="2" charset="-122"/>
                    <a:ea typeface="华文新魏" panose="02010800040101010101" pitchFamily="2" charset="-122"/>
                  </a:rPr>
                  <a:t>将大量的数据转化为可视化的图表、图形或动态展示，帮助人们更</a:t>
                </a:r>
                <a:r>
                  <a:rPr lang="zh-CN" altLang="en-US" sz="1500" kern="100">
                    <a:solidFill>
                      <a:srgbClr val="FF0000"/>
                    </a:solidFill>
                    <a:latin typeface="华文新魏" panose="02010800040101010101" pitchFamily="2" charset="-122"/>
                    <a:ea typeface="华文新魏" panose="02010800040101010101" pitchFamily="2" charset="-122"/>
                  </a:rPr>
                  <a:t>直观</a:t>
                </a:r>
                <a:r>
                  <a:rPr lang="zh-CN" altLang="en-US" sz="1500" kern="100">
                    <a:solidFill>
                      <a:schemeClr val="tx1">
                        <a:lumMod val="75000"/>
                        <a:lumOff val="25000"/>
                      </a:schemeClr>
                    </a:solidFill>
                    <a:latin typeface="华文新魏" panose="02010800040101010101" pitchFamily="2" charset="-122"/>
                    <a:ea typeface="华文新魏" panose="02010800040101010101" pitchFamily="2" charset="-122"/>
                  </a:rPr>
                  <a:t>地理解和分析数据，提高数据的理解和分析</a:t>
                </a:r>
                <a:r>
                  <a:rPr lang="zh-CN" altLang="en-US" sz="1500" kern="100">
                    <a:solidFill>
                      <a:srgbClr val="FF0000"/>
                    </a:solidFill>
                    <a:latin typeface="华文新魏" panose="02010800040101010101" pitchFamily="2" charset="-122"/>
                    <a:ea typeface="华文新魏" panose="02010800040101010101" pitchFamily="2" charset="-122"/>
                  </a:rPr>
                  <a:t>效率</a:t>
                </a:r>
                <a:r>
                  <a:rPr lang="zh-CN" altLang="en-US" sz="1500" kern="100">
                    <a:solidFill>
                      <a:schemeClr val="tx1">
                        <a:lumMod val="75000"/>
                        <a:lumOff val="25000"/>
                      </a:schemeClr>
                    </a:solidFill>
                    <a:latin typeface="华文新魏" panose="02010800040101010101" pitchFamily="2" charset="-122"/>
                    <a:ea typeface="华文新魏" panose="02010800040101010101" pitchFamily="2" charset="-122"/>
                  </a:rPr>
                  <a:t>。大数据可视化还能够帮助人们发现数据中</a:t>
                </a:r>
                <a:r>
                  <a:rPr lang="zh-CN" altLang="en-US" sz="1500" kern="100">
                    <a:solidFill>
                      <a:srgbClr val="FF0000"/>
                    </a:solidFill>
                    <a:latin typeface="华文新魏" panose="02010800040101010101" pitchFamily="2" charset="-122"/>
                    <a:ea typeface="华文新魏" panose="02010800040101010101" pitchFamily="2" charset="-122"/>
                  </a:rPr>
                  <a:t>隐藏的关联和模式</a:t>
                </a:r>
                <a:r>
                  <a:rPr lang="zh-CN" altLang="en-US" sz="1500" kern="100">
                    <a:solidFill>
                      <a:schemeClr val="tx1">
                        <a:lumMod val="75000"/>
                        <a:lumOff val="25000"/>
                      </a:schemeClr>
                    </a:solidFill>
                    <a:latin typeface="华文新魏" panose="02010800040101010101" pitchFamily="2" charset="-122"/>
                    <a:ea typeface="华文新魏" panose="02010800040101010101" pitchFamily="2" charset="-122"/>
                  </a:rPr>
                  <a:t>，提供更深入的洞察和见解。</a:t>
                </a:r>
              </a:p>
              <a:p>
                <a:pPr indent="306070" algn="just">
                  <a:lnSpc>
                    <a:spcPct val="150000"/>
                  </a:lnSpc>
                </a:pPr>
                <a:endParaRPr lang="zh-CN" altLang="en-US" sz="1500" kern="100">
                  <a:solidFill>
                    <a:schemeClr val="tx1">
                      <a:lumMod val="75000"/>
                      <a:lumOff val="25000"/>
                    </a:schemeClr>
                  </a:solidFill>
                  <a:latin typeface="华文行楷" panose="02010800040101010101" charset="-122"/>
                  <a:ea typeface="华文行楷" panose="02010800040101010101" charset="-122"/>
                </a:endParaRPr>
              </a:p>
              <a:p>
                <a:pPr indent="306070" algn="just">
                  <a:lnSpc>
                    <a:spcPct val="150000"/>
                  </a:lnSpc>
                </a:pPr>
                <a:endParaRPr lang="zh-CN" altLang="en-US" sz="1500" kern="1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48858" name="矩形 20"/>
              <p:cNvSpPr/>
              <p:nvPr/>
            </p:nvSpPr>
            <p:spPr>
              <a:xfrm>
                <a:off x="1816" y="5164"/>
                <a:ext cx="15694" cy="8185"/>
              </a:xfrm>
              <a:prstGeom prst="rect">
                <a:avLst/>
              </a:prstGeom>
            </p:spPr>
            <p:txBody>
              <a:bodyPr wrap="square">
                <a:spAutoFit/>
              </a:bodyPr>
              <a:lstStyle/>
              <a:p>
                <a:pPr indent="306070" algn="just">
                  <a:lnSpc>
                    <a:spcPct val="150000"/>
                  </a:lnSpc>
                </a:pPr>
                <a:r>
                  <a:rPr lang="en-US" altLang="zh-CN" sz="135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500" kern="100">
                    <a:solidFill>
                      <a:schemeClr val="tx1">
                        <a:lumMod val="75000"/>
                        <a:lumOff val="25000"/>
                      </a:schemeClr>
                    </a:solidFill>
                    <a:latin typeface="华文新魏" panose="02010800040101010101" pitchFamily="2" charset="-122"/>
                    <a:ea typeface="华文新魏" panose="02010800040101010101" pitchFamily="2" charset="-122"/>
                  </a:rPr>
                  <a:t>在此次项目中，我们使用了饼状图、折线图、雷达图、滚动柱状图和地图等不同类型的图表。饼状图用于反映数据的比例关系，折线图用于展示数据的趋势变化，雷达图用于比较多个维度的数据，滚动柱状图用于展示大量数据的变化，地图用于展示地理分布情况</a:t>
                </a:r>
                <a:r>
                  <a:rPr lang="zh-CN" altLang="en-US" sz="1500" kern="10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500" kern="100">
                  <a:solidFill>
                    <a:schemeClr val="tx1">
                      <a:lumMod val="75000"/>
                      <a:lumOff val="25000"/>
                    </a:schemeClr>
                  </a:solidFill>
                  <a:latin typeface="微软雅黑" panose="020B0503020204020204" pitchFamily="34" charset="-122"/>
                  <a:ea typeface="微软雅黑" panose="020B0503020204020204" pitchFamily="34" charset="-122"/>
                </a:endParaRPr>
              </a:p>
              <a:p>
                <a:pPr indent="306070" algn="just">
                  <a:lnSpc>
                    <a:spcPct val="150000"/>
                  </a:lnSpc>
                </a:pPr>
                <a:r>
                  <a:rPr lang="en-US" altLang="zh-CN" sz="1500" kern="10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500" kern="100">
                    <a:solidFill>
                      <a:schemeClr val="tx1">
                        <a:lumMod val="75000"/>
                        <a:lumOff val="25000"/>
                      </a:schemeClr>
                    </a:solidFill>
                    <a:latin typeface="华文新魏" panose="02010800040101010101" pitchFamily="2" charset="-122"/>
                    <a:ea typeface="华文新魏" panose="02010800040101010101" pitchFamily="2" charset="-122"/>
                  </a:rPr>
                  <a:t>每种图表都有不同的</a:t>
                </a:r>
                <a:r>
                  <a:rPr lang="zh-CN" altLang="en-US" sz="1500" b="1" kern="100">
                    <a:solidFill>
                      <a:srgbClr val="FF0000"/>
                    </a:solidFill>
                    <a:latin typeface="华文新魏" panose="02010800040101010101" pitchFamily="2" charset="-122"/>
                    <a:ea typeface="华文新魏" panose="02010800040101010101" pitchFamily="2" charset="-122"/>
                  </a:rPr>
                  <a:t>配置项</a:t>
                </a:r>
                <a:r>
                  <a:rPr lang="zh-CN" altLang="en-US" sz="1500" kern="100">
                    <a:solidFill>
                      <a:schemeClr val="tx1">
                        <a:lumMod val="75000"/>
                        <a:lumOff val="25000"/>
                      </a:schemeClr>
                    </a:solidFill>
                    <a:latin typeface="华文新魏" panose="02010800040101010101" pitchFamily="2" charset="-122"/>
                    <a:ea typeface="华文新魏" panose="02010800040101010101" pitchFamily="2" charset="-122"/>
                  </a:rPr>
                  <a:t>，通过简单的设置即可生成相应的图表。通过数据可视化，我们能够更清晰地了解数据的特点和规律，从而做出更有针对性的决策。同时，通过不同类型的图表的组合使用，我们可以更全面地分析数据，并发现其中的关联和模式。</a:t>
                </a:r>
              </a:p>
              <a:p>
                <a:pPr indent="306070" algn="just">
                  <a:lnSpc>
                    <a:spcPct val="150000"/>
                  </a:lnSpc>
                </a:pPr>
                <a:endParaRPr lang="zh-CN" altLang="en-US" sz="1500" kern="100">
                  <a:solidFill>
                    <a:schemeClr val="tx1">
                      <a:lumMod val="75000"/>
                      <a:lumOff val="25000"/>
                    </a:schemeClr>
                  </a:solidFill>
                  <a:latin typeface="华文新魏" panose="02010800040101010101" pitchFamily="2" charset="-122"/>
                  <a:ea typeface="华文新魏" panose="02010800040101010101" pitchFamily="2" charset="-122"/>
                </a:endParaRPr>
              </a:p>
              <a:p>
                <a:pPr indent="306070" algn="just">
                  <a:lnSpc>
                    <a:spcPct val="150000"/>
                  </a:lnSpc>
                </a:pPr>
                <a:endParaRPr lang="zh-CN" altLang="en-US" sz="1400" kern="100">
                  <a:solidFill>
                    <a:schemeClr val="tx1">
                      <a:lumMod val="75000"/>
                      <a:lumOff val="25000"/>
                    </a:schemeClr>
                  </a:solidFill>
                  <a:latin typeface="华文新魏" panose="02010800040101010101" pitchFamily="2" charset="-122"/>
                  <a:ea typeface="华文新魏" panose="02010800040101010101" pitchFamily="2" charset="-122"/>
                </a:endParaRPr>
              </a:p>
              <a:p>
                <a:pPr indent="0" algn="just">
                  <a:lnSpc>
                    <a:spcPct val="150000"/>
                  </a:lnSpc>
                  <a:buFont typeface="Wingdings" panose="05000000000000000000" pitchFamily="2" charset="2"/>
                  <a:buNone/>
                </a:pP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1048861" name="任意多边形 99"/>
            <p:cNvSpPr/>
            <p:nvPr/>
          </p:nvSpPr>
          <p:spPr>
            <a:xfrm>
              <a:off x="259" y="1465"/>
              <a:ext cx="2496" cy="697"/>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r>
                <a:rPr lang="en-US" altLang="zh-CN" sz="15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p>
          </p:txBody>
        </p:sp>
        <p:sp>
          <p:nvSpPr>
            <p:cNvPr id="1048862" name="任意多边形 99"/>
            <p:cNvSpPr/>
            <p:nvPr/>
          </p:nvSpPr>
          <p:spPr>
            <a:xfrm>
              <a:off x="228" y="3730"/>
              <a:ext cx="2527" cy="697"/>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endParaRPr lang="en-US" altLang="zh-CN" sz="15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任意多边形 99"/>
          <p:cNvSpPr/>
          <p:nvPr/>
        </p:nvSpPr>
        <p:spPr>
          <a:xfrm>
            <a:off x="685006" y="3207078"/>
            <a:ext cx="1604543" cy="442592"/>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endParaRPr lang="en-US" altLang="zh-CN" sz="15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custDataLst>
              <p:tags r:id="rId1"/>
            </p:custDataLst>
          </p:nvPr>
        </p:nvSpPr>
        <p:spPr>
          <a:xfrm>
            <a:off x="354330" y="202565"/>
            <a:ext cx="8207375" cy="737235"/>
          </a:xfrm>
          <a:prstGeom prst="rect">
            <a:avLst/>
          </a:prstGeom>
          <a:noFill/>
        </p:spPr>
        <p:txBody>
          <a:bodyPr wrap="square" rtlCol="0">
            <a:spAutoFit/>
          </a:bodyPr>
          <a:lstStyle/>
          <a:p>
            <a:r>
              <a:rPr lang="en-US" altLang="zh-CN" sz="2400" b="1">
                <a:solidFill>
                  <a:schemeClr val="accent1"/>
                </a:solidFill>
                <a:latin typeface="微软雅黑" panose="020B0503020204020204" pitchFamily="34" charset="-122"/>
                <a:ea typeface="微软雅黑" panose="020B0503020204020204" pitchFamily="34" charset="-122"/>
                <a:sym typeface="+mn-ea"/>
              </a:rPr>
              <a:t>e.g.</a:t>
            </a:r>
            <a:r>
              <a:rPr lang="zh-CN" altLang="en-US" sz="2400" b="1">
                <a:solidFill>
                  <a:schemeClr val="accent1"/>
                </a:solidFill>
                <a:latin typeface="微软雅黑" panose="020B0503020204020204" pitchFamily="34" charset="-122"/>
                <a:ea typeface="微软雅黑" panose="020B0503020204020204" pitchFamily="34" charset="-122"/>
                <a:sym typeface="+mn-ea"/>
              </a:rPr>
              <a:t>饼状图</a:t>
            </a:r>
            <a:r>
              <a:rPr lang="en-US" altLang="zh-CN">
                <a:sym typeface="+mn-ea"/>
              </a:rPr>
              <a:t> </a:t>
            </a:r>
            <a:endParaRPr lang="zh-CN" altLang="en-US" b="1">
              <a:solidFill>
                <a:schemeClr val="bg1">
                  <a:lumMod val="50000"/>
                </a:schemeClr>
              </a:solidFill>
              <a:latin typeface="微软雅黑" panose="020B0503020204020204" pitchFamily="34" charset="-122"/>
              <a:cs typeface="+mn-cs"/>
            </a:endParaRPr>
          </a:p>
          <a:p>
            <a:endParaRPr lang="zh-CN" altLang="en-US"/>
          </a:p>
        </p:txBody>
      </p:sp>
      <p:cxnSp>
        <p:nvCxnSpPr>
          <p:cNvPr id="3" name="直接连接符 74"/>
          <p:cNvCxnSpPr/>
          <p:nvPr>
            <p:custDataLst>
              <p:tags r:id="rId2"/>
            </p:custDataLst>
          </p:nvPr>
        </p:nvCxnSpPr>
        <p:spPr>
          <a:xfrm>
            <a:off x="-3537" y="678633"/>
            <a:ext cx="6436360" cy="317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48853" name="矩形 11"/>
          <p:cNvSpPr/>
          <p:nvPr>
            <p:custDataLst>
              <p:tags r:id="rId3"/>
            </p:custDataLst>
          </p:nvPr>
        </p:nvSpPr>
        <p:spPr>
          <a:xfrm>
            <a:off x="5207000" y="678633"/>
            <a:ext cx="3492662" cy="1400175"/>
          </a:xfrm>
          <a:prstGeom prst="rect">
            <a:avLst/>
          </a:prstGeom>
        </p:spPr>
        <p:txBody>
          <a:bodyPr wrap="square">
            <a:noAutofit/>
          </a:bodyPr>
          <a:lstStyle/>
          <a:p>
            <a:pPr indent="306070" algn="just">
              <a:lnSpc>
                <a:spcPct val="150000"/>
              </a:lnSpc>
            </a:pPr>
            <a:r>
              <a:rPr lang="zh-CN" altLang="en-US" sz="1200" kern="100">
                <a:latin typeface="华文仿宋" panose="02010600040101010101" pitchFamily="2" charset="-122"/>
                <a:ea typeface="华文仿宋" panose="02010600040101010101" pitchFamily="2" charset="-122"/>
              </a:rPr>
              <a:t>监听了一个按钮的点击事件，当按钮被点击时，会执行函数内的代码。在函数内部，通过</a:t>
            </a:r>
            <a:r>
              <a:rPr lang="en-US" altLang="zh-CN" sz="1200" kern="100">
                <a:latin typeface="华文仿宋" panose="02010600040101010101" pitchFamily="2" charset="-122"/>
                <a:ea typeface="华文仿宋" panose="02010600040101010101" pitchFamily="2" charset="-122"/>
              </a:rPr>
              <a:t>`$.post()`</a:t>
            </a:r>
            <a:r>
              <a:rPr lang="zh-CN" altLang="en-US" sz="1200" kern="100">
                <a:latin typeface="华文仿宋" panose="02010600040101010101" pitchFamily="2" charset="-122"/>
                <a:ea typeface="华文仿宋" panose="02010600040101010101" pitchFamily="2" charset="-122"/>
              </a:rPr>
              <a:t>方法向后端发送请求，获取数据。获取到数据后，将其存储在变量</a:t>
            </a:r>
            <a:r>
              <a:rPr lang="en-US" altLang="zh-CN" sz="1200" kern="100">
                <a:latin typeface="华文仿宋" panose="02010600040101010101" pitchFamily="2" charset="-122"/>
                <a:ea typeface="华文仿宋" panose="02010600040101010101" pitchFamily="2" charset="-122"/>
              </a:rPr>
              <a:t>`res`</a:t>
            </a:r>
            <a:r>
              <a:rPr lang="zh-CN" altLang="en-US" sz="1200" kern="100">
                <a:latin typeface="华文仿宋" panose="02010600040101010101" pitchFamily="2" charset="-122"/>
                <a:ea typeface="华文仿宋" panose="02010600040101010101" pitchFamily="2" charset="-122"/>
              </a:rPr>
              <a:t>中</a:t>
            </a:r>
            <a:endParaRPr lang="zh-CN" altLang="en-US" sz="1100" kern="100">
              <a:latin typeface="华文仿宋" panose="02010600040101010101" pitchFamily="2" charset="-122"/>
              <a:ea typeface="华文仿宋" panose="02010600040101010101" pitchFamily="2" charset="-122"/>
            </a:endParaRPr>
          </a:p>
        </p:txBody>
      </p:sp>
      <p:pic>
        <p:nvPicPr>
          <p:cNvPr id="7" name="图片 6"/>
          <p:cNvPicPr>
            <a:picLocks noChangeAspect="1"/>
          </p:cNvPicPr>
          <p:nvPr/>
        </p:nvPicPr>
        <p:blipFill>
          <a:blip r:embed="rId6"/>
          <a:stretch>
            <a:fillRect/>
          </a:stretch>
        </p:blipFill>
        <p:spPr>
          <a:xfrm>
            <a:off x="216373" y="773563"/>
            <a:ext cx="5060478" cy="1001262"/>
          </a:xfrm>
          <a:prstGeom prst="rect">
            <a:avLst/>
          </a:prstGeom>
        </p:spPr>
      </p:pic>
      <p:sp>
        <p:nvSpPr>
          <p:cNvPr id="8" name="文本框 7"/>
          <p:cNvSpPr txBox="1"/>
          <p:nvPr/>
        </p:nvSpPr>
        <p:spPr>
          <a:xfrm>
            <a:off x="70323" y="1845240"/>
            <a:ext cx="3047527" cy="1015663"/>
          </a:xfrm>
          <a:prstGeom prst="rect">
            <a:avLst/>
          </a:prstGeom>
          <a:noFill/>
        </p:spPr>
        <p:txBody>
          <a:bodyPr wrap="square" rtlCol="0">
            <a:spAutoFit/>
          </a:bodyPr>
          <a:lstStyle/>
          <a:p>
            <a:r>
              <a:rPr lang="zh-CN" altLang="zh-CN" sz="1200" kern="100">
                <a:latin typeface="华文仿宋" panose="02010600040101010101" pitchFamily="2" charset="-122"/>
                <a:ea typeface="华文仿宋" panose="02010600040101010101" pitchFamily="2" charset="-122"/>
              </a:rPr>
              <a:t>利用</a:t>
            </a:r>
            <a:r>
              <a:rPr lang="en-US" altLang="zh-CN" sz="1200" kern="100">
                <a:latin typeface="华文仿宋" panose="02010600040101010101" pitchFamily="2" charset="-122"/>
                <a:ea typeface="华文仿宋" panose="02010600040101010101" pitchFamily="2" charset="-122"/>
              </a:rPr>
              <a:t>`</a:t>
            </a:r>
            <a:r>
              <a:rPr lang="en-US" altLang="zh-CN" sz="1200" kern="100" err="1">
                <a:latin typeface="华文仿宋" panose="02010600040101010101" pitchFamily="2" charset="-122"/>
                <a:ea typeface="华文仿宋" panose="02010600040101010101" pitchFamily="2" charset="-122"/>
              </a:rPr>
              <a:t>echarts.init</a:t>
            </a:r>
            <a:r>
              <a:rPr lang="en-US" altLang="zh-CN" sz="1200" kern="100">
                <a:latin typeface="华文仿宋" panose="02010600040101010101" pitchFamily="2" charset="-122"/>
                <a:ea typeface="华文仿宋" panose="02010600040101010101" pitchFamily="2" charset="-122"/>
              </a:rPr>
              <a:t>()`</a:t>
            </a:r>
            <a:r>
              <a:rPr lang="zh-CN" altLang="zh-CN" sz="1200" kern="100">
                <a:latin typeface="华文仿宋" panose="02010600040101010101" pitchFamily="2" charset="-122"/>
                <a:ea typeface="华文仿宋" panose="02010600040101010101" pitchFamily="2" charset="-122"/>
              </a:rPr>
              <a:t>方法初始化了一个</a:t>
            </a:r>
            <a:r>
              <a:rPr lang="en-US" altLang="zh-CN" sz="1200" kern="100" err="1">
                <a:latin typeface="华文仿宋" panose="02010600040101010101" pitchFamily="2" charset="-122"/>
                <a:ea typeface="华文仿宋" panose="02010600040101010101" pitchFamily="2" charset="-122"/>
              </a:rPr>
              <a:t>ECharts</a:t>
            </a:r>
            <a:r>
              <a:rPr lang="zh-CN" altLang="zh-CN" sz="1200" kern="100">
                <a:latin typeface="华文仿宋" panose="02010600040101010101" pitchFamily="2" charset="-122"/>
                <a:ea typeface="华文仿宋" panose="02010600040101010101" pitchFamily="2" charset="-122"/>
              </a:rPr>
              <a:t>实例，并指定了要绘制图表的容器，即</a:t>
            </a:r>
            <a:r>
              <a:rPr lang="en-US" altLang="zh-CN" sz="1200" kern="100">
                <a:latin typeface="华文仿宋" panose="02010600040101010101" pitchFamily="2" charset="-122"/>
                <a:ea typeface="华文仿宋" panose="02010600040101010101" pitchFamily="2" charset="-122"/>
              </a:rPr>
              <a:t>`</a:t>
            </a:r>
            <a:r>
              <a:rPr lang="en-US" altLang="zh-CN" sz="1200" kern="100" err="1">
                <a:latin typeface="华文仿宋" panose="02010600040101010101" pitchFamily="2" charset="-122"/>
                <a:ea typeface="华文仿宋" panose="02010600040101010101" pitchFamily="2" charset="-122"/>
              </a:rPr>
              <a:t>document.getElementById</a:t>
            </a:r>
            <a:r>
              <a:rPr lang="en-US" altLang="zh-CN" sz="1200" kern="100">
                <a:latin typeface="华文仿宋" panose="02010600040101010101" pitchFamily="2" charset="-122"/>
                <a:ea typeface="华文仿宋" panose="02010600040101010101" pitchFamily="2" charset="-122"/>
              </a:rPr>
              <a:t>('echart5’)`</a:t>
            </a:r>
          </a:p>
          <a:p>
            <a:r>
              <a:rPr lang="zh-CN" altLang="zh-CN" sz="1200" kern="100">
                <a:latin typeface="华文仿宋" panose="02010600040101010101" pitchFamily="2" charset="-122"/>
                <a:ea typeface="华文仿宋" panose="02010600040101010101" pitchFamily="2" charset="-122"/>
              </a:rPr>
              <a:t>对数据进行处理，根据特定的逻辑筛选出需要的数据，将数据存</a:t>
            </a:r>
            <a:r>
              <a:rPr lang="zh-CN" altLang="en-US" sz="1200" kern="100">
                <a:latin typeface="华文仿宋" panose="02010600040101010101" pitchFamily="2" charset="-122"/>
                <a:ea typeface="华文仿宋" panose="02010600040101010101" pitchFamily="2" charset="-122"/>
              </a:rPr>
              <a:t>入</a:t>
            </a:r>
            <a:r>
              <a:rPr lang="zh-CN" altLang="zh-CN" sz="1200" kern="100">
                <a:latin typeface="华文仿宋" panose="02010600040101010101" pitchFamily="2" charset="-122"/>
                <a:ea typeface="华文仿宋" panose="02010600040101010101" pitchFamily="2" charset="-122"/>
              </a:rPr>
              <a:t>在数组</a:t>
            </a:r>
            <a:r>
              <a:rPr lang="en-US" altLang="zh-CN" sz="1200" kern="100">
                <a:latin typeface="华文仿宋" panose="02010600040101010101" pitchFamily="2" charset="-122"/>
                <a:ea typeface="华文仿宋" panose="02010600040101010101" pitchFamily="2" charset="-122"/>
              </a:rPr>
              <a:t>`pieData1`</a:t>
            </a:r>
            <a:endParaRPr lang="zh-CN" altLang="en-US" sz="1200" kern="100">
              <a:latin typeface="华文仿宋" panose="02010600040101010101" pitchFamily="2" charset="-122"/>
              <a:ea typeface="华文仿宋" panose="02010600040101010101" pitchFamily="2" charset="-122"/>
            </a:endParaRPr>
          </a:p>
        </p:txBody>
      </p:sp>
      <p:pic>
        <p:nvPicPr>
          <p:cNvPr id="10" name="图片 9"/>
          <p:cNvPicPr>
            <a:picLocks noChangeAspect="1"/>
          </p:cNvPicPr>
          <p:nvPr/>
        </p:nvPicPr>
        <p:blipFill rotWithShape="1">
          <a:blip r:embed="rId7"/>
          <a:srcRect t="12529"/>
          <a:stretch>
            <a:fillRect/>
          </a:stretch>
        </p:blipFill>
        <p:spPr>
          <a:xfrm>
            <a:off x="3168650" y="1849888"/>
            <a:ext cx="5637212" cy="1001261"/>
          </a:xfrm>
          <a:prstGeom prst="rect">
            <a:avLst/>
          </a:prstGeom>
        </p:spPr>
      </p:pic>
      <p:pic>
        <p:nvPicPr>
          <p:cNvPr id="12" name="图片 11"/>
          <p:cNvPicPr>
            <a:picLocks noChangeAspect="1"/>
          </p:cNvPicPr>
          <p:nvPr/>
        </p:nvPicPr>
        <p:blipFill>
          <a:blip r:embed="rId8"/>
          <a:stretch>
            <a:fillRect/>
          </a:stretch>
        </p:blipFill>
        <p:spPr>
          <a:xfrm>
            <a:off x="70322" y="2931318"/>
            <a:ext cx="4781077" cy="1091086"/>
          </a:xfrm>
          <a:prstGeom prst="rect">
            <a:avLst/>
          </a:prstGeom>
        </p:spPr>
      </p:pic>
      <p:sp>
        <p:nvSpPr>
          <p:cNvPr id="13" name="文本框 12"/>
          <p:cNvSpPr txBox="1"/>
          <p:nvPr/>
        </p:nvSpPr>
        <p:spPr>
          <a:xfrm>
            <a:off x="4895850" y="3064693"/>
            <a:ext cx="3733800" cy="830997"/>
          </a:xfrm>
          <a:prstGeom prst="rect">
            <a:avLst/>
          </a:prstGeom>
          <a:noFill/>
        </p:spPr>
        <p:txBody>
          <a:bodyPr wrap="square" rtlCol="0">
            <a:spAutoFit/>
          </a:bodyPr>
          <a:lstStyle/>
          <a:p>
            <a:r>
              <a:rPr lang="zh-CN" altLang="zh-CN" sz="1200" kern="100">
                <a:latin typeface="华文仿宋" panose="02010600040101010101" pitchFamily="2" charset="-122"/>
                <a:ea typeface="华文仿宋" panose="02010600040101010101" pitchFamily="2" charset="-122"/>
              </a:rPr>
              <a:t>其中，</a:t>
            </a:r>
            <a:r>
              <a:rPr lang="en-US" altLang="zh-CN" sz="1200" kern="100">
                <a:latin typeface="华文仿宋" panose="02010600040101010101" pitchFamily="2" charset="-122"/>
                <a:ea typeface="华文仿宋" panose="02010600040101010101" pitchFamily="2" charset="-122"/>
              </a:rPr>
              <a:t>`series`</a:t>
            </a:r>
            <a:r>
              <a:rPr lang="zh-CN" altLang="zh-CN" sz="1200" kern="100">
                <a:latin typeface="华文仿宋" panose="02010600040101010101" pitchFamily="2" charset="-122"/>
                <a:ea typeface="华文仿宋" panose="02010600040101010101" pitchFamily="2" charset="-122"/>
              </a:rPr>
              <a:t>属性中的</a:t>
            </a:r>
            <a:r>
              <a:rPr lang="en-US" altLang="zh-CN" sz="1200" kern="100">
                <a:latin typeface="华文仿宋" panose="02010600040101010101" pitchFamily="2" charset="-122"/>
                <a:ea typeface="华文仿宋" panose="02010600040101010101" pitchFamily="2" charset="-122"/>
              </a:rPr>
              <a:t>`type`</a:t>
            </a:r>
            <a:r>
              <a:rPr lang="zh-CN" altLang="zh-CN" sz="1200" kern="100">
                <a:latin typeface="华文仿宋" panose="02010600040101010101" pitchFamily="2" charset="-122"/>
                <a:ea typeface="华文仿宋" panose="02010600040101010101" pitchFamily="2" charset="-122"/>
              </a:rPr>
              <a:t>为</a:t>
            </a:r>
            <a:r>
              <a:rPr lang="en-US" altLang="zh-CN" sz="1200" kern="100">
                <a:latin typeface="华文仿宋" panose="02010600040101010101" pitchFamily="2" charset="-122"/>
                <a:ea typeface="华文仿宋" panose="02010600040101010101" pitchFamily="2" charset="-122"/>
              </a:rPr>
              <a:t>`pie`</a:t>
            </a:r>
            <a:r>
              <a:rPr lang="zh-CN" altLang="zh-CN" sz="1200" kern="100">
                <a:latin typeface="华文仿宋" panose="02010600040101010101" pitchFamily="2" charset="-122"/>
                <a:ea typeface="华文仿宋" panose="02010600040101010101" pitchFamily="2" charset="-122"/>
              </a:rPr>
              <a:t>表示绘制饼状图，</a:t>
            </a:r>
            <a:r>
              <a:rPr lang="en-US" altLang="zh-CN" sz="1200" kern="100">
                <a:latin typeface="华文仿宋" panose="02010600040101010101" pitchFamily="2" charset="-122"/>
                <a:ea typeface="华文仿宋" panose="02010600040101010101" pitchFamily="2" charset="-122"/>
              </a:rPr>
              <a:t>`data`</a:t>
            </a:r>
            <a:r>
              <a:rPr lang="zh-CN" altLang="zh-CN" sz="1200" kern="100">
                <a:latin typeface="华文仿宋" panose="02010600040101010101" pitchFamily="2" charset="-122"/>
                <a:ea typeface="华文仿宋" panose="02010600040101010101" pitchFamily="2" charset="-122"/>
              </a:rPr>
              <a:t>属性设置了饼状图的数据。最后，使用</a:t>
            </a:r>
            <a:r>
              <a:rPr lang="en-US" altLang="zh-CN" sz="1200" kern="100">
                <a:latin typeface="华文仿宋" panose="02010600040101010101" pitchFamily="2" charset="-122"/>
                <a:ea typeface="华文仿宋" panose="02010600040101010101" pitchFamily="2" charset="-122"/>
              </a:rPr>
              <a:t>`</a:t>
            </a:r>
            <a:r>
              <a:rPr lang="en-US" altLang="zh-CN" sz="1200" kern="100" err="1">
                <a:latin typeface="华文仿宋" panose="02010600040101010101" pitchFamily="2" charset="-122"/>
                <a:ea typeface="华文仿宋" panose="02010600040101010101" pitchFamily="2" charset="-122"/>
              </a:rPr>
              <a:t>myChart.setOption</a:t>
            </a:r>
            <a:r>
              <a:rPr lang="en-US" altLang="zh-CN" sz="1200" kern="100">
                <a:latin typeface="华文仿宋" panose="02010600040101010101" pitchFamily="2" charset="-122"/>
                <a:ea typeface="华文仿宋" panose="02010600040101010101" pitchFamily="2" charset="-122"/>
              </a:rPr>
              <a:t>(option2)`</a:t>
            </a:r>
            <a:r>
              <a:rPr lang="zh-CN" altLang="zh-CN" sz="1200" kern="100">
                <a:latin typeface="华文仿宋" panose="02010600040101010101" pitchFamily="2" charset="-122"/>
                <a:ea typeface="华文仿宋" panose="02010600040101010101" pitchFamily="2" charset="-122"/>
              </a:rPr>
              <a:t>将配置项与</a:t>
            </a:r>
            <a:r>
              <a:rPr lang="en-US" altLang="zh-CN" sz="1200" kern="100" err="1">
                <a:latin typeface="华文仿宋" panose="02010600040101010101" pitchFamily="2" charset="-122"/>
                <a:ea typeface="华文仿宋" panose="02010600040101010101" pitchFamily="2" charset="-122"/>
              </a:rPr>
              <a:t>ECharts</a:t>
            </a:r>
            <a:r>
              <a:rPr lang="zh-CN" altLang="zh-CN" sz="1200" kern="100">
                <a:latin typeface="华文仿宋" panose="02010600040101010101" pitchFamily="2" charset="-122"/>
                <a:ea typeface="华文仿宋" panose="02010600040101010101" pitchFamily="2" charset="-122"/>
              </a:rPr>
              <a:t>实例关联起来，将饼状图绘制在页面上。</a:t>
            </a:r>
            <a:endParaRPr lang="zh-CN" altLang="en-US" sz="1200" kern="100">
              <a:latin typeface="华文仿宋" panose="02010600040101010101" pitchFamily="2" charset="-122"/>
              <a:ea typeface="华文仿宋" panose="02010600040101010101" pitchFamily="2" charset="-122"/>
            </a:endParaRPr>
          </a:p>
        </p:txBody>
      </p:sp>
      <p:sp>
        <p:nvSpPr>
          <p:cNvPr id="14" name="文本框 13"/>
          <p:cNvSpPr txBox="1"/>
          <p:nvPr/>
        </p:nvSpPr>
        <p:spPr>
          <a:xfrm>
            <a:off x="216373" y="4109938"/>
            <a:ext cx="3453927" cy="646331"/>
          </a:xfrm>
          <a:prstGeom prst="rect">
            <a:avLst/>
          </a:prstGeom>
          <a:noFill/>
        </p:spPr>
        <p:txBody>
          <a:bodyPr wrap="square" rtlCol="0">
            <a:spAutoFit/>
          </a:bodyPr>
          <a:lstStyle/>
          <a:p>
            <a:r>
              <a:rPr lang="zh-CN" altLang="en-US" sz="1200" kern="100">
                <a:latin typeface="华文仿宋" panose="02010600040101010101" pitchFamily="2" charset="-122"/>
                <a:ea typeface="华文仿宋" panose="02010600040101010101" pitchFamily="2" charset="-122"/>
              </a:rPr>
              <a:t>添加一个窗口大小改变的事件监听，当窗口大小改变时，调用</a:t>
            </a:r>
            <a:r>
              <a:rPr lang="en-US" altLang="zh-CN" sz="1200" kern="100">
                <a:latin typeface="华文仿宋" panose="02010600040101010101" pitchFamily="2" charset="-122"/>
                <a:ea typeface="华文仿宋" panose="02010600040101010101" pitchFamily="2" charset="-122"/>
              </a:rPr>
              <a:t>`</a:t>
            </a:r>
            <a:r>
              <a:rPr lang="en-US" altLang="zh-CN" sz="1200" kern="100" err="1">
                <a:latin typeface="华文仿宋" panose="02010600040101010101" pitchFamily="2" charset="-122"/>
                <a:ea typeface="华文仿宋" panose="02010600040101010101" pitchFamily="2" charset="-122"/>
              </a:rPr>
              <a:t>myChart.resize</a:t>
            </a:r>
            <a:r>
              <a:rPr lang="en-US" altLang="zh-CN" sz="1200" kern="100">
                <a:latin typeface="华文仿宋" panose="02010600040101010101" pitchFamily="2" charset="-122"/>
                <a:ea typeface="华文仿宋" panose="02010600040101010101" pitchFamily="2" charset="-122"/>
              </a:rPr>
              <a:t>()`</a:t>
            </a:r>
            <a:r>
              <a:rPr lang="zh-CN" altLang="en-US" sz="1200" kern="100">
                <a:latin typeface="华文仿宋" panose="02010600040101010101" pitchFamily="2" charset="-122"/>
                <a:ea typeface="华文仿宋" panose="02010600040101010101" pitchFamily="2" charset="-122"/>
              </a:rPr>
              <a:t>方法，使图表自适应窗口大小</a:t>
            </a:r>
          </a:p>
        </p:txBody>
      </p:sp>
      <p:pic>
        <p:nvPicPr>
          <p:cNvPr id="16" name="图片 15"/>
          <p:cNvPicPr>
            <a:picLocks noChangeAspect="1"/>
          </p:cNvPicPr>
          <p:nvPr/>
        </p:nvPicPr>
        <p:blipFill>
          <a:blip r:embed="rId9"/>
          <a:stretch>
            <a:fillRect/>
          </a:stretch>
        </p:blipFill>
        <p:spPr>
          <a:xfrm>
            <a:off x="3721100" y="4121364"/>
            <a:ext cx="5159846" cy="6870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 name="组合 5"/>
          <p:cNvGrpSpPr/>
          <p:nvPr/>
        </p:nvGrpSpPr>
        <p:grpSpPr>
          <a:xfrm>
            <a:off x="811530" y="394176"/>
            <a:ext cx="7474110" cy="2101200"/>
            <a:chOff x="228" y="1465"/>
            <a:chExt cx="11771" cy="3309"/>
          </a:xfrm>
        </p:grpSpPr>
        <p:grpSp>
          <p:nvGrpSpPr>
            <p:cNvPr id="123" name="组合 10"/>
            <p:cNvGrpSpPr/>
            <p:nvPr/>
          </p:nvGrpSpPr>
          <p:grpSpPr>
            <a:xfrm>
              <a:off x="228" y="1465"/>
              <a:ext cx="11771" cy="3191"/>
              <a:chOff x="2389" y="2145"/>
              <a:chExt cx="15694" cy="4255"/>
            </a:xfrm>
          </p:grpSpPr>
          <p:sp>
            <p:nvSpPr>
              <p:cNvPr id="1048853" name="矩形 11"/>
              <p:cNvSpPr/>
              <p:nvPr/>
            </p:nvSpPr>
            <p:spPr>
              <a:xfrm>
                <a:off x="2430" y="2145"/>
                <a:ext cx="15652" cy="1260"/>
              </a:xfrm>
              <a:prstGeom prst="rect">
                <a:avLst/>
              </a:prstGeom>
            </p:spPr>
            <p:txBody>
              <a:bodyPr wrap="square" lIns="91440" tIns="45720" rIns="91440" bIns="45720" anchor="t">
                <a:spAutoFit/>
              </a:bodyPr>
              <a:lstStyle/>
              <a:p>
                <a:r>
                  <a:rPr lang="en-US" altLang="zh-CN" sz="1500" kern="10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500" kern="100">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lang="en-US" altLang="zh-CN" sz="1500" kern="100">
                    <a:solidFill>
                      <a:schemeClr val="tx1">
                        <a:lumMod val="75000"/>
                        <a:lumOff val="25000"/>
                      </a:schemeClr>
                    </a:solidFill>
                    <a:latin typeface="微软雅黑" panose="020B0503020204020204" pitchFamily="34" charset="-122"/>
                    <a:ea typeface="微软雅黑" panose="020B0503020204020204" pitchFamily="34" charset="-122"/>
                  </a:rPr>
                  <a:t> </a:t>
                </a:r>
                <a:endParaRPr lang="zh-CN" altLang="en-US" kern="10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p>
            </p:txBody>
          </p:sp>
          <p:sp>
            <p:nvSpPr>
              <p:cNvPr id="1048858" name="矩形 20"/>
              <p:cNvSpPr/>
              <p:nvPr/>
            </p:nvSpPr>
            <p:spPr>
              <a:xfrm>
                <a:off x="2389" y="5629"/>
                <a:ext cx="15694" cy="771"/>
              </a:xfrm>
              <a:prstGeom prst="rect">
                <a:avLst/>
              </a:prstGeom>
            </p:spPr>
            <p:txBody>
              <a:bodyPr wrap="square" lIns="91440" tIns="45720" rIns="91440" bIns="45720" anchor="t">
                <a:spAutoFit/>
              </a:bodyPr>
              <a:lstStyle/>
              <a:p>
                <a:pPr algn="just">
                  <a:lnSpc>
                    <a:spcPct val="150000"/>
                  </a:lnSpc>
                </a:pPr>
                <a:r>
                  <a:rPr lang="en-US" altLang="zh-CN" sz="135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048861" name="任意多边形 99"/>
            <p:cNvSpPr/>
            <p:nvPr/>
          </p:nvSpPr>
          <p:spPr>
            <a:xfrm>
              <a:off x="259" y="1465"/>
              <a:ext cx="2496" cy="697"/>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r>
                <a:rPr lang="en-US" altLang="zh-CN" sz="1500" b="1">
                  <a:solidFill>
                    <a:schemeClr val="bg1"/>
                  </a:solidFill>
                  <a:latin typeface="微软雅黑" panose="020B0503020204020204" pitchFamily="34" charset="-122"/>
                  <a:ea typeface="微软雅黑" panose="020B0503020204020204" pitchFamily="34" charset="-122"/>
                </a:rPr>
                <a:t>                    </a:t>
              </a:r>
              <a:r>
                <a:rPr lang="zh-CN" altLang="en-US" sz="1500" b="1">
                  <a:latin typeface="黑体" panose="02010609060101010101" charset="-122"/>
                  <a:ea typeface="黑体" panose="02010609060101010101" charset="-122"/>
                </a:rPr>
                <a:t>经济发展</a:t>
              </a:r>
              <a:endParaRPr lang="en-US" sz="1500" b="1">
                <a:latin typeface="黑体" panose="02010609060101010101" charset="-122"/>
                <a:ea typeface="黑体" panose="02010609060101010101" charset="-122"/>
              </a:endParaRPr>
            </a:p>
            <a:p>
              <a:pPr algn="ctr" defTabSz="355600">
                <a:lnSpc>
                  <a:spcPct val="150000"/>
                </a:lnSpc>
                <a:spcBef>
                  <a:spcPct val="0"/>
                </a:spcBef>
                <a:spcAft>
                  <a:spcPct val="35000"/>
                </a:spcAft>
              </a:pPr>
              <a:endParaRPr lang="en-US" altLang="zh-CN" sz="15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862" name="任意多边形 99"/>
            <p:cNvSpPr/>
            <p:nvPr/>
          </p:nvSpPr>
          <p:spPr>
            <a:xfrm>
              <a:off x="228" y="4077"/>
              <a:ext cx="2527" cy="697"/>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r>
                <a:rPr lang="en-US" sz="1500" b="1" err="1">
                  <a:latin typeface="黑体" panose="02010609060101010101" charset="-122"/>
                  <a:ea typeface="黑体" panose="02010609060101010101" charset="-122"/>
                </a:rPr>
                <a:t>环境与资源</a:t>
              </a:r>
              <a:endParaRPr lang="zh-CN" altLang="en-US" err="1"/>
            </a:p>
          </p:txBody>
        </p:sp>
      </p:grpSp>
      <p:sp>
        <p:nvSpPr>
          <p:cNvPr id="2" name="任意多边形 99"/>
          <p:cNvSpPr/>
          <p:nvPr/>
        </p:nvSpPr>
        <p:spPr>
          <a:xfrm>
            <a:off x="681246" y="3794814"/>
            <a:ext cx="2004037" cy="442592"/>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r>
              <a:rPr lang="zh-CN" altLang="en-US" sz="1500" b="1" spc="-20">
                <a:latin typeface="黑体" panose="02010609060101010101" charset="-122"/>
                <a:ea typeface="黑体" panose="02010609060101010101" charset="-122"/>
                <a:cs typeface="黑体" panose="02010609060101010101" charset="-122"/>
              </a:rPr>
              <a:t>教育与人才流动</a:t>
            </a:r>
            <a:endParaRPr lang="en-US" altLang="zh-CN" sz="15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684385" y="456645"/>
            <a:ext cx="536211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just"/>
            <a:r>
              <a:rPr lang="zh-CN" altLang="en-US" sz="1200" spc="-20">
                <a:latin typeface="宋体" panose="02010600030101010101" pitchFamily="2" charset="-122"/>
                <a:ea typeface="宋体" panose="02010600030101010101" pitchFamily="2" charset="-122"/>
              </a:rPr>
              <a:t>  </a:t>
            </a:r>
            <a:r>
              <a:rPr lang="zh-CN" altLang="en-US" sz="1600" spc="-20">
                <a:latin typeface="宋体" panose="02010600030101010101" pitchFamily="2" charset="-122"/>
                <a:ea typeface="宋体" panose="02010600030101010101" pitchFamily="2" charset="-122"/>
              </a:rPr>
              <a:t>不同地区的经济发展水平和产业结构差异巨大，一些地区因拥有更多的就业机会、高薪职位和优质的教育资源而成为人口的</a:t>
            </a:r>
            <a:r>
              <a:rPr lang="en-US" altLang="zh-CN" sz="1600" spc="-20">
                <a:latin typeface="宋体" panose="02010600030101010101" pitchFamily="2" charset="-122"/>
                <a:ea typeface="宋体" panose="02010600030101010101" pitchFamily="2" charset="-122"/>
              </a:rPr>
              <a:t>“</a:t>
            </a:r>
            <a:r>
              <a:rPr lang="zh-CN" altLang="en-US" sz="1600" spc="-20">
                <a:latin typeface="宋体" panose="02010600030101010101" pitchFamily="2" charset="-122"/>
                <a:ea typeface="宋体" panose="02010600030101010101" pitchFamily="2" charset="-122"/>
              </a:rPr>
              <a:t>磁吸点</a:t>
            </a:r>
            <a:r>
              <a:rPr lang="en-US" altLang="zh-CN" sz="1600" spc="-20">
                <a:latin typeface="宋体" panose="02010600030101010101" pitchFamily="2" charset="-122"/>
                <a:ea typeface="宋体" panose="02010600030101010101" pitchFamily="2" charset="-122"/>
              </a:rPr>
              <a:t>”</a:t>
            </a:r>
            <a:r>
              <a:rPr lang="zh-CN" altLang="en-US" sz="1600" spc="-20">
                <a:latin typeface="宋体" panose="02010600030101010101" pitchFamily="2" charset="-122"/>
                <a:ea typeface="宋体" panose="02010600030101010101" pitchFamily="2" charset="-122"/>
              </a:rPr>
              <a:t>，而其他地区则因经济相对滞后而面临人口的</a:t>
            </a:r>
            <a:r>
              <a:rPr lang="en-US" altLang="zh-CN" sz="1600" spc="-20">
                <a:latin typeface="宋体" panose="02010600030101010101" pitchFamily="2" charset="-122"/>
                <a:ea typeface="宋体" panose="02010600030101010101" pitchFamily="2" charset="-122"/>
              </a:rPr>
              <a:t>“</a:t>
            </a:r>
            <a:r>
              <a:rPr lang="zh-CN" altLang="en-US" sz="1600" spc="-20">
                <a:latin typeface="宋体" panose="02010600030101010101" pitchFamily="2" charset="-122"/>
                <a:ea typeface="宋体" panose="02010600030101010101" pitchFamily="2" charset="-122"/>
              </a:rPr>
              <a:t>外流</a:t>
            </a:r>
            <a:r>
              <a:rPr lang="en-US" altLang="zh-CN" sz="1600" spc="-20">
                <a:latin typeface="宋体" panose="02010600030101010101" pitchFamily="2" charset="-122"/>
                <a:ea typeface="宋体" panose="02010600030101010101" pitchFamily="2" charset="-122"/>
              </a:rPr>
              <a:t>”</a:t>
            </a:r>
            <a:r>
              <a:rPr lang="zh-CN" altLang="en-US" sz="1600" spc="-20">
                <a:latin typeface="宋体" panose="02010600030101010101" pitchFamily="2" charset="-122"/>
                <a:ea typeface="宋体" panose="02010600030101010101" pitchFamily="2" charset="-122"/>
              </a:rPr>
              <a:t>。</a:t>
            </a:r>
            <a:endParaRPr lang="en-US" altLang="zh-CN" sz="1600" spc="-20">
              <a:latin typeface="宋体" panose="02010600030101010101" pitchFamily="2" charset="-122"/>
              <a:ea typeface="宋体" panose="02010600030101010101" pitchFamily="2" charset="-122"/>
            </a:endParaRPr>
          </a:p>
        </p:txBody>
      </p:sp>
      <p:sp>
        <p:nvSpPr>
          <p:cNvPr id="4" name="文本框 3"/>
          <p:cNvSpPr txBox="1"/>
          <p:nvPr/>
        </p:nvSpPr>
        <p:spPr>
          <a:xfrm>
            <a:off x="2645546" y="2054626"/>
            <a:ext cx="540095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just"/>
            <a:r>
              <a:rPr lang="zh-CN" altLang="en-US" spc="-20">
                <a:latin typeface="宋体" panose="02010600030101010101" pitchFamily="2" charset="-122"/>
                <a:ea typeface="宋体" panose="02010600030101010101" pitchFamily="2" charset="-122"/>
              </a:rPr>
              <a:t>  </a:t>
            </a:r>
            <a:r>
              <a:rPr lang="zh-CN" altLang="en-US" sz="1600" spc="-20">
                <a:latin typeface="宋体" panose="02010600030101010101" pitchFamily="2" charset="-122"/>
                <a:ea typeface="宋体" panose="02010600030101010101" pitchFamily="2" charset="-122"/>
              </a:rPr>
              <a:t>资源环境约束也是影响人口迁移的重要因素。一些地区的资源丰富，但也可能面临环境压力和可持续发展问题，而另一些地区则因资源匮乏而限制了人口的承载量。</a:t>
            </a:r>
            <a:endParaRPr lang="en-US" altLang="zh-CN" sz="1600" spc="-20">
              <a:latin typeface="宋体" panose="02010600030101010101" pitchFamily="2" charset="-122"/>
              <a:ea typeface="宋体" panose="02010600030101010101" pitchFamily="2" charset="-122"/>
            </a:endParaRPr>
          </a:p>
        </p:txBody>
      </p:sp>
      <p:sp>
        <p:nvSpPr>
          <p:cNvPr id="5" name="文本框 4"/>
          <p:cNvSpPr txBox="1"/>
          <p:nvPr/>
        </p:nvSpPr>
        <p:spPr>
          <a:xfrm>
            <a:off x="2795357" y="3425116"/>
            <a:ext cx="530662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just"/>
            <a:r>
              <a:rPr lang="zh-CN" altLang="en-US" sz="1200" spc="-20">
                <a:latin typeface="宋体" panose="02010600030101010101" pitchFamily="2" charset="-122"/>
                <a:ea typeface="宋体" panose="02010600030101010101" pitchFamily="2" charset="-122"/>
              </a:rPr>
              <a:t>  </a:t>
            </a:r>
            <a:r>
              <a:rPr lang="zh-CN" altLang="en-US" sz="1600" spc="-20">
                <a:latin typeface="宋体" panose="02010600030101010101" pitchFamily="2" charset="-122"/>
                <a:ea typeface="宋体" panose="02010600030101010101" pitchFamily="2" charset="-122"/>
              </a:rPr>
              <a:t>教育资源在人口迁移中起着至关重要的作用。一方面，高等教育优势的地区吸引着大量来自其他地方的学生和人才；另一方面，人才流动也会导致教育资源的再分配和优化配置。</a:t>
            </a:r>
            <a:endParaRPr lang="en-US" altLang="zh-CN" sz="1600" spc="-2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custDataLst>
              <p:tags r:id="rId1"/>
            </p:custDataLst>
          </p:nvPr>
        </p:nvSpPr>
        <p:spPr>
          <a:xfrm>
            <a:off x="354330" y="202565"/>
            <a:ext cx="8207375" cy="737235"/>
          </a:xfrm>
          <a:prstGeom prst="rect">
            <a:avLst/>
          </a:prstGeom>
          <a:noFill/>
        </p:spPr>
        <p:txBody>
          <a:bodyPr wrap="square" rtlCol="0">
            <a:spAutoFit/>
          </a:bodyPr>
          <a:lstStyle/>
          <a:p>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 </a:t>
            </a:r>
            <a:r>
              <a:rPr lang="zh-CN" altLang="en-US" sz="2400" b="1">
                <a:solidFill>
                  <a:schemeClr val="accent1"/>
                </a:solidFill>
                <a:latin typeface="微软雅黑" panose="020B0503020204020204" pitchFamily="34" charset="-122"/>
                <a:ea typeface="微软雅黑" panose="020B0503020204020204" pitchFamily="34" charset="-122"/>
                <a:sym typeface="+mn-ea"/>
              </a:rPr>
              <a:t>可视化界面展示</a:t>
            </a:r>
            <a:r>
              <a:rPr lang="en-US" altLang="zh-CN">
                <a:sym typeface="+mn-ea"/>
              </a:rPr>
              <a:t> </a:t>
            </a:r>
            <a:endParaRPr lang="zh-CN" altLang="en-US" b="1">
              <a:solidFill>
                <a:schemeClr val="bg1">
                  <a:lumMod val="50000"/>
                </a:schemeClr>
              </a:solidFill>
              <a:latin typeface="微软雅黑" panose="020B0503020204020204" pitchFamily="34" charset="-122"/>
              <a:cs typeface="+mn-cs"/>
            </a:endParaRPr>
          </a:p>
          <a:p>
            <a:endParaRPr lang="zh-CN" altLang="en-US"/>
          </a:p>
        </p:txBody>
      </p:sp>
      <p:cxnSp>
        <p:nvCxnSpPr>
          <p:cNvPr id="6" name="直接连接符 74"/>
          <p:cNvCxnSpPr/>
          <p:nvPr>
            <p:custDataLst>
              <p:tags r:id="rId2"/>
            </p:custDataLst>
          </p:nvPr>
        </p:nvCxnSpPr>
        <p:spPr>
          <a:xfrm flipV="1">
            <a:off x="-3537" y="676728"/>
            <a:ext cx="6123305"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097" y="685195"/>
            <a:ext cx="8013840" cy="436684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custDataLst>
              <p:tags r:id="rId1"/>
            </p:custDataLst>
          </p:nvPr>
        </p:nvSpPr>
        <p:spPr>
          <a:xfrm>
            <a:off x="354330" y="202565"/>
            <a:ext cx="8207375" cy="737235"/>
          </a:xfrm>
          <a:prstGeom prst="rect">
            <a:avLst/>
          </a:prstGeom>
          <a:noFill/>
        </p:spPr>
        <p:txBody>
          <a:bodyPr wrap="square" rtlCol="0">
            <a:spAutoFit/>
          </a:bodyPr>
          <a:lstStyle/>
          <a:p>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动态排序柱状图</a:t>
            </a:r>
            <a:endParaRPr lang="zh-CN" altLang="en-US" b="1">
              <a:solidFill>
                <a:schemeClr val="bg1">
                  <a:lumMod val="50000"/>
                </a:schemeClr>
              </a:solidFill>
              <a:latin typeface="微软雅黑" panose="020B0503020204020204" pitchFamily="34" charset="-122"/>
              <a:cs typeface="+mn-cs"/>
            </a:endParaRPr>
          </a:p>
          <a:p>
            <a:endParaRPr lang="zh-CN" altLang="en-US"/>
          </a:p>
        </p:txBody>
      </p:sp>
      <p:cxnSp>
        <p:nvCxnSpPr>
          <p:cNvPr id="6" name="直接连接符 74"/>
          <p:cNvCxnSpPr/>
          <p:nvPr>
            <p:custDataLst>
              <p:tags r:id="rId2"/>
            </p:custDataLst>
          </p:nvPr>
        </p:nvCxnSpPr>
        <p:spPr>
          <a:xfrm flipV="1">
            <a:off x="-3537" y="674823"/>
            <a:ext cx="6450330" cy="381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48663" name="TextBox 58"/>
          <p:cNvSpPr txBox="1"/>
          <p:nvPr>
            <p:custDataLst>
              <p:tags r:id="rId3"/>
            </p:custDataLst>
          </p:nvPr>
        </p:nvSpPr>
        <p:spPr>
          <a:xfrm>
            <a:off x="4771058" y="748357"/>
            <a:ext cx="1040765" cy="1156855"/>
          </a:xfrm>
          <a:prstGeom prst="rect">
            <a:avLst/>
          </a:prstGeom>
          <a:noFill/>
          <a:ln w="12700" cmpd="sng">
            <a:solidFill>
              <a:schemeClr val="accent1">
                <a:shade val="50000"/>
              </a:schemeClr>
            </a:solidFill>
            <a:prstDash val="sysDot"/>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pPr>
            <a:r>
              <a:rPr 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GDP</a:t>
            </a:r>
            <a:endPar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nSpc>
                <a:spcPct val="150000"/>
              </a:lnSpc>
            </a:pPr>
            <a:r>
              <a:rPr 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总量</a:t>
            </a:r>
            <a:endParaRPr lang="en-US" alt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nSpc>
                <a:spcPct val="150000"/>
              </a:lnSpc>
            </a:pPr>
            <a:r>
              <a:rPr 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加速度</a:t>
            </a:r>
            <a:endParaRPr kumimoji="0" lang="en-US" altLang="zh-CN" sz="1600" b="0"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4621311" y="2033132"/>
            <a:ext cx="3999230" cy="2800767"/>
          </a:xfrm>
          <a:prstGeom prst="rect">
            <a:avLst/>
          </a:prstGeom>
          <a:noFill/>
        </p:spPr>
        <p:txBody>
          <a:bodyPr wrap="square" rtlCol="0">
            <a:spAutoFit/>
          </a:bodyPr>
          <a:lstStyle/>
          <a:p>
            <a:r>
              <a:rPr lang="zh-CN" altLang="zh-CN" sz="1600" kern="100">
                <a:effectLst/>
                <a:latin typeface="Times New Roman" panose="02020603050405020304" pitchFamily="18" charset="0"/>
                <a:ea typeface="宋体" panose="02010600030101010101" pitchFamily="2" charset="-122"/>
                <a:cs typeface="Times New Roman" panose="02020603050405020304" pitchFamily="18" charset="0"/>
              </a:rPr>
              <a:t>首先创建一个空数组</a:t>
            </a:r>
            <a:r>
              <a:rPr lang="en-US" altLang="zh-CN" sz="1600" kern="100">
                <a:effectLst/>
                <a:latin typeface="Times New Roman" panose="02020603050405020304" pitchFamily="18" charset="0"/>
                <a:ea typeface="宋体" panose="02010600030101010101" pitchFamily="2" charset="-122"/>
              </a:rPr>
              <a:t>`res`</a:t>
            </a:r>
            <a:r>
              <a:rPr lang="zh-CN" altLang="zh-CN" sz="1600" kern="100">
                <a:effectLst/>
                <a:latin typeface="Times New Roman" panose="02020603050405020304" pitchFamily="18" charset="0"/>
                <a:ea typeface="宋体" panose="02010600030101010101" pitchFamily="2" charset="-122"/>
                <a:cs typeface="Times New Roman" panose="02020603050405020304" pitchFamily="18" charset="0"/>
              </a:rPr>
              <a:t>用于存储处理后的数据</a:t>
            </a:r>
            <a:r>
              <a:rPr lang="zh-CN" altLang="en-US" sz="1600" kern="10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600" kern="100">
                <a:effectLst/>
                <a:latin typeface="Times New Roman" panose="02020603050405020304" pitchFamily="18" charset="0"/>
                <a:ea typeface="宋体" panose="02010600030101010101" pitchFamily="2" charset="-122"/>
                <a:cs typeface="Times New Roman" panose="02020603050405020304" pitchFamily="18" charset="0"/>
              </a:rPr>
              <a:t>使用</a:t>
            </a:r>
            <a:r>
              <a:rPr lang="en-US" altLang="zh-CN" sz="1600" kern="100">
                <a:effectLst/>
                <a:latin typeface="Times New Roman" panose="02020603050405020304" pitchFamily="18" charset="0"/>
                <a:ea typeface="宋体" panose="02010600030101010101" pitchFamily="2" charset="-122"/>
              </a:rPr>
              <a:t>`sort`</a:t>
            </a:r>
            <a:r>
              <a:rPr lang="zh-CN" altLang="zh-CN" sz="1600" kern="100">
                <a:effectLst/>
                <a:latin typeface="Times New Roman" panose="02020603050405020304" pitchFamily="18" charset="0"/>
                <a:ea typeface="宋体" panose="02010600030101010101" pitchFamily="2" charset="-122"/>
                <a:cs typeface="Times New Roman" panose="02020603050405020304" pitchFamily="18" charset="0"/>
              </a:rPr>
              <a:t>方法对</a:t>
            </a:r>
            <a:r>
              <a:rPr lang="en-US" altLang="zh-CN" sz="1600" kern="100">
                <a:effectLst/>
                <a:latin typeface="Times New Roman" panose="02020603050405020304" pitchFamily="18" charset="0"/>
                <a:ea typeface="宋体" panose="02010600030101010101" pitchFamily="2" charset="-122"/>
              </a:rPr>
              <a:t>`res`</a:t>
            </a:r>
            <a:r>
              <a:rPr lang="zh-CN" altLang="zh-CN" sz="1600" kern="100">
                <a:effectLst/>
                <a:latin typeface="Times New Roman" panose="02020603050405020304" pitchFamily="18" charset="0"/>
                <a:ea typeface="宋体" panose="02010600030101010101" pitchFamily="2" charset="-122"/>
                <a:cs typeface="Times New Roman" panose="02020603050405020304" pitchFamily="18" charset="0"/>
              </a:rPr>
              <a:t>数组进行排序，按照</a:t>
            </a:r>
            <a:r>
              <a:rPr lang="en-US" altLang="zh-CN" sz="1600" kern="100">
                <a:effectLst/>
                <a:latin typeface="Times New Roman" panose="02020603050405020304" pitchFamily="18" charset="0"/>
                <a:ea typeface="宋体" panose="02010600030101010101" pitchFamily="2" charset="-122"/>
              </a:rPr>
              <a:t>`value`</a:t>
            </a:r>
            <a:r>
              <a:rPr lang="zh-CN" altLang="zh-CN" sz="1600" kern="100">
                <a:effectLst/>
                <a:latin typeface="Times New Roman" panose="02020603050405020304" pitchFamily="18" charset="0"/>
                <a:ea typeface="宋体" panose="02010600030101010101" pitchFamily="2" charset="-122"/>
                <a:cs typeface="Times New Roman" panose="02020603050405020304" pitchFamily="18" charset="0"/>
              </a:rPr>
              <a:t>值从大到小进行</a:t>
            </a:r>
            <a:r>
              <a:rPr lang="zh-CN" altLang="zh-CN" sz="16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排序</a:t>
            </a:r>
            <a:r>
              <a:rPr lang="zh-CN" altLang="zh-CN" sz="1600" kern="100">
                <a:effectLst/>
                <a:latin typeface="Times New Roman" panose="02020603050405020304" pitchFamily="18" charset="0"/>
                <a:ea typeface="宋体" panose="02010600030101010101" pitchFamily="2" charset="-122"/>
                <a:cs typeface="Times New Roman" panose="02020603050405020304" pitchFamily="18" charset="0"/>
              </a:rPr>
              <a:t>。排序函数</a:t>
            </a:r>
            <a:r>
              <a:rPr lang="en-US" altLang="zh-CN" sz="1600" kern="100">
                <a:effectLst/>
                <a:latin typeface="Times New Roman" panose="02020603050405020304" pitchFamily="18" charset="0"/>
                <a:ea typeface="宋体" panose="02010600030101010101" pitchFamily="2" charset="-122"/>
              </a:rPr>
              <a:t>`function (a, b) { return </a:t>
            </a:r>
            <a:r>
              <a:rPr lang="en-US" altLang="zh-CN" sz="1600" kern="100" err="1">
                <a:effectLst/>
                <a:latin typeface="Times New Roman" panose="02020603050405020304" pitchFamily="18" charset="0"/>
                <a:ea typeface="宋体" panose="02010600030101010101" pitchFamily="2" charset="-122"/>
              </a:rPr>
              <a:t>b.value</a:t>
            </a:r>
            <a:r>
              <a:rPr lang="en-US" altLang="zh-CN" sz="1600" kern="100">
                <a:effectLst/>
                <a:latin typeface="Times New Roman" panose="02020603050405020304" pitchFamily="18" charset="0"/>
                <a:ea typeface="宋体" panose="02010600030101010101" pitchFamily="2" charset="-122"/>
              </a:rPr>
              <a:t> - </a:t>
            </a:r>
            <a:r>
              <a:rPr lang="en-US" altLang="zh-CN" sz="1600" kern="100" err="1">
                <a:effectLst/>
                <a:latin typeface="Times New Roman" panose="02020603050405020304" pitchFamily="18" charset="0"/>
                <a:ea typeface="宋体" panose="02010600030101010101" pitchFamily="2" charset="-122"/>
              </a:rPr>
              <a:t>a.value</a:t>
            </a:r>
            <a:r>
              <a:rPr lang="en-US" altLang="zh-CN" sz="1600" kern="100">
                <a:effectLst/>
                <a:latin typeface="Times New Roman" panose="02020603050405020304" pitchFamily="18" charset="0"/>
                <a:ea typeface="宋体" panose="02010600030101010101" pitchFamily="2" charset="-122"/>
              </a:rPr>
              <a:t>; }`</a:t>
            </a:r>
            <a:r>
              <a:rPr lang="zh-CN" altLang="zh-CN" sz="1600" kern="100">
                <a:effectLst/>
                <a:latin typeface="Times New Roman" panose="02020603050405020304" pitchFamily="18" charset="0"/>
                <a:ea typeface="宋体" panose="02010600030101010101" pitchFamily="2" charset="-122"/>
                <a:cs typeface="Times New Roman" panose="02020603050405020304" pitchFamily="18" charset="0"/>
              </a:rPr>
              <a:t>中，</a:t>
            </a:r>
            <a:r>
              <a:rPr lang="en-US" altLang="zh-CN" sz="1600" kern="100">
                <a:effectLst/>
                <a:latin typeface="Times New Roman" panose="02020603050405020304" pitchFamily="18" charset="0"/>
                <a:ea typeface="宋体" panose="02010600030101010101" pitchFamily="2" charset="-122"/>
              </a:rPr>
              <a:t>`a`</a:t>
            </a:r>
            <a:r>
              <a:rPr lang="zh-CN" altLang="zh-CN" sz="1600" kern="100">
                <a:effectLst/>
                <a:latin typeface="Times New Roman" panose="02020603050405020304" pitchFamily="18" charset="0"/>
                <a:ea typeface="宋体" panose="02010600030101010101" pitchFamily="2" charset="-122"/>
                <a:cs typeface="Times New Roman" panose="02020603050405020304" pitchFamily="18" charset="0"/>
              </a:rPr>
              <a:t>和</a:t>
            </a:r>
            <a:r>
              <a:rPr lang="en-US" altLang="zh-CN" sz="1600" kern="100">
                <a:effectLst/>
                <a:latin typeface="Times New Roman" panose="02020603050405020304" pitchFamily="18" charset="0"/>
                <a:ea typeface="宋体" panose="02010600030101010101" pitchFamily="2" charset="-122"/>
              </a:rPr>
              <a:t>`b`</a:t>
            </a:r>
            <a:r>
              <a:rPr lang="zh-CN" altLang="zh-CN" sz="1600" kern="100">
                <a:effectLst/>
                <a:latin typeface="Times New Roman" panose="02020603050405020304" pitchFamily="18" charset="0"/>
                <a:ea typeface="宋体" panose="02010600030101010101" pitchFamily="2" charset="-122"/>
                <a:cs typeface="Times New Roman" panose="02020603050405020304" pitchFamily="18" charset="0"/>
              </a:rPr>
              <a:t>分别代表数组中的两个元素，通过比较它们的</a:t>
            </a:r>
            <a:r>
              <a:rPr lang="en-US" altLang="zh-CN" sz="1600" kern="100">
                <a:effectLst/>
                <a:latin typeface="Times New Roman" panose="02020603050405020304" pitchFamily="18" charset="0"/>
                <a:ea typeface="宋体" panose="02010600030101010101" pitchFamily="2" charset="-122"/>
              </a:rPr>
              <a:t>`value`</a:t>
            </a:r>
            <a:r>
              <a:rPr lang="zh-CN" altLang="zh-CN" sz="1600" kern="100">
                <a:effectLst/>
                <a:latin typeface="Times New Roman" panose="02020603050405020304" pitchFamily="18" charset="0"/>
                <a:ea typeface="宋体" panose="02010600030101010101" pitchFamily="2" charset="-122"/>
                <a:cs typeface="Times New Roman" panose="02020603050405020304" pitchFamily="18" charset="0"/>
              </a:rPr>
              <a:t>值来确定它们的顺序</a:t>
            </a:r>
            <a:r>
              <a:rPr lang="zh-CN" altLang="en-US" sz="1600" kern="10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p>
            <a:r>
              <a:rPr lang="zh-CN" altLang="zh-CN" sz="1600" kern="100">
                <a:effectLst/>
                <a:latin typeface="Times New Roman" panose="02020603050405020304" pitchFamily="18" charset="0"/>
                <a:ea typeface="宋体" panose="02010600030101010101" pitchFamily="2" charset="-122"/>
                <a:cs typeface="Times New Roman" panose="02020603050405020304" pitchFamily="18" charset="0"/>
              </a:rPr>
              <a:t>通过</a:t>
            </a:r>
            <a:r>
              <a:rPr lang="zh-CN" altLang="zh-CN" sz="16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时间线</a:t>
            </a:r>
            <a:r>
              <a:rPr lang="zh-CN" altLang="zh-CN" sz="1600" kern="100">
                <a:effectLst/>
                <a:latin typeface="Times New Roman" panose="02020603050405020304" pitchFamily="18" charset="0"/>
                <a:ea typeface="宋体" panose="02010600030101010101" pitchFamily="2" charset="-122"/>
                <a:cs typeface="Times New Roman" panose="02020603050405020304" pitchFamily="18" charset="0"/>
              </a:rPr>
              <a:t>自动播放不同时间段的数据，并根据数据的动态排序显示相应的图表效果。</a:t>
            </a:r>
            <a:endParaRPr lang="zh-CN" altLang="en-US" sz="1600"/>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889" y="748357"/>
            <a:ext cx="4277802" cy="42150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02308" y="657838"/>
            <a:ext cx="9077325" cy="4497265"/>
            <a:chOff x="536410" y="877117"/>
            <a:chExt cx="12103100" cy="5996353"/>
          </a:xfrm>
        </p:grpSpPr>
        <p:sp>
          <p:nvSpPr>
            <p:cNvPr id="134" name="矩形 133"/>
            <p:cNvSpPr/>
            <p:nvPr/>
          </p:nvSpPr>
          <p:spPr>
            <a:xfrm rot="5400000">
              <a:off x="1547108" y="2542292"/>
              <a:ext cx="3444470" cy="5217886"/>
            </a:xfrm>
            <a:prstGeom prst="rect">
              <a:avLst/>
            </a:prstGeom>
            <a:solidFill>
              <a:schemeClr val="tx1">
                <a:lumMod val="95000"/>
                <a:lumOff val="5000"/>
                <a:alpha val="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solidFill>
                  <a:schemeClr val="tx1">
                    <a:lumMod val="95000"/>
                    <a:lumOff val="5000"/>
                  </a:schemeClr>
                </a:solidFill>
              </a:endParaRPr>
            </a:p>
          </p:txBody>
        </p:sp>
        <p:sp>
          <p:nvSpPr>
            <p:cNvPr id="145" name="文本框 144"/>
            <p:cNvSpPr txBox="1"/>
            <p:nvPr/>
          </p:nvSpPr>
          <p:spPr>
            <a:xfrm>
              <a:off x="950686" y="5313598"/>
              <a:ext cx="4463144" cy="825696"/>
            </a:xfrm>
            <a:prstGeom prst="rect">
              <a:avLst/>
            </a:prstGeom>
            <a:noFill/>
          </p:spPr>
          <p:txBody>
            <a:bodyPr wrap="square" rtlCol="0">
              <a:spAutoFit/>
            </a:bodyPr>
            <a:lstStyle>
              <a:defPPr>
                <a:defRPr lang="zh-CN"/>
              </a:defPPr>
              <a:lvl1pPr lvl="0" defTabSz="913765">
                <a:lnSpc>
                  <a:spcPct val="150000"/>
                </a:lnSpc>
                <a:buSzPct val="25000"/>
                <a:defRPr sz="1050">
                  <a:solidFill>
                    <a:schemeClr val="tx1">
                      <a:lumMod val="95000"/>
                      <a:lumOff val="5000"/>
                    </a:schemeClr>
                  </a:solidFill>
                </a:defRPr>
              </a:lvl1pPr>
            </a:lstStyle>
            <a:p>
              <a:r>
                <a:rPr lang="zh-CN" altLang="en-US" sz="790">
                  <a:solidFill>
                    <a:schemeClr val="tx1">
                      <a:lumMod val="95000"/>
                      <a:lumOff val="5000"/>
                      <a:alpha val="80000"/>
                    </a:schemeClr>
                  </a:solidFill>
                  <a:latin typeface="Calibri Light" panose="020F0302020204030204" pitchFamily="34" charset="0"/>
                  <a:ea typeface="微软雅黑 Light" panose="020B0502040204020203" charset="-122"/>
                </a:rPr>
                <a:t>我们在页面的主体部分设计了三张地图分别为：迁入热度图、迁出热度图、热门城市迁徙航线图。通过地图我们可以直观地观测迁入迁出热门程度，以及中国的主要迁徙路线。</a:t>
              </a:r>
              <a:endParaRPr lang="en-US" altLang="zh-CN" sz="790">
                <a:solidFill>
                  <a:schemeClr val="tx1">
                    <a:lumMod val="95000"/>
                    <a:lumOff val="5000"/>
                    <a:alpha val="80000"/>
                  </a:schemeClr>
                </a:solidFill>
                <a:latin typeface="Calibri Light" panose="020F0302020204030204" pitchFamily="34" charset="0"/>
                <a:ea typeface="微软雅黑 Light" panose="020B0502040204020203" charset="-122"/>
              </a:endParaRPr>
            </a:p>
          </p:txBody>
        </p:sp>
        <p:sp>
          <p:nvSpPr>
            <p:cNvPr id="146" name="文本框 145"/>
            <p:cNvSpPr txBox="1"/>
            <p:nvPr/>
          </p:nvSpPr>
          <p:spPr>
            <a:xfrm>
              <a:off x="950685" y="4939819"/>
              <a:ext cx="2934872" cy="412849"/>
            </a:xfrm>
            <a:prstGeom prst="rect">
              <a:avLst/>
            </a:prstGeom>
            <a:noFill/>
          </p:spPr>
          <p:txBody>
            <a:bodyPr wrap="square" rtlCol="0">
              <a:spAutoFit/>
            </a:bodyPr>
            <a:lstStyle>
              <a:defPPr>
                <a:defRPr lang="zh-CN"/>
              </a:defPPr>
              <a:lvl1pPr>
                <a:lnSpc>
                  <a:spcPct val="150000"/>
                </a:lnSpc>
                <a:defRPr kumimoji="0" sz="1200" b="1" i="0" u="none" strike="noStrike" cap="none" spc="0" normalizeH="0" baseline="0">
                  <a:ln>
                    <a:noFill/>
                  </a:ln>
                  <a:effectLst/>
                  <a:uLnTx/>
                  <a:uFillTx/>
                </a:defRPr>
              </a:lvl1pPr>
            </a:lstStyle>
            <a:p>
              <a:r>
                <a:rPr lang="zh-CN" altLang="en-US" sz="1050">
                  <a:latin typeface="Calibri Light" panose="020F0302020204030204" pitchFamily="34" charset="0"/>
                  <a:ea typeface="微软雅黑 Light" panose="020B0502040204020203" charset="-122"/>
                </a:rPr>
                <a:t>热度图、航线图</a:t>
              </a:r>
              <a:endParaRPr lang="en-US" altLang="zh-CN" sz="1050">
                <a:latin typeface="Calibri Light" panose="020F0302020204030204" pitchFamily="34" charset="0"/>
                <a:ea typeface="微软雅黑 Light" panose="020B0502040204020203" charset="-122"/>
              </a:endParaRPr>
            </a:p>
          </p:txBody>
        </p:sp>
        <p:sp>
          <p:nvSpPr>
            <p:cNvPr id="272" name="矩形 271"/>
            <p:cNvSpPr/>
            <p:nvPr/>
          </p:nvSpPr>
          <p:spPr>
            <a:xfrm rot="5400000">
              <a:off x="-179531" y="4694249"/>
              <a:ext cx="1711066" cy="1295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a:p>
          </p:txBody>
        </p:sp>
        <p:sp>
          <p:nvSpPr>
            <p:cNvPr id="7" name="文本框 6"/>
            <p:cNvSpPr txBox="1"/>
            <p:nvPr/>
          </p:nvSpPr>
          <p:spPr>
            <a:xfrm>
              <a:off x="910001" y="3863468"/>
              <a:ext cx="4909552" cy="1046440"/>
            </a:xfrm>
            <a:prstGeom prst="rect">
              <a:avLst/>
            </a:prstGeom>
            <a:noFill/>
          </p:spPr>
          <p:txBody>
            <a:bodyPr wrap="square">
              <a:spAutoFit/>
            </a:bodyPr>
            <a:lstStyle/>
            <a:p>
              <a:pPr defTabSz="685165">
                <a:buSzPct val="25000"/>
                <a:defRPr/>
              </a:pPr>
              <a:r>
                <a:rPr lang="zh-CN" altLang="en-US" sz="4500" b="1">
                  <a:latin typeface="Arial" panose="020B0604020202020204" pitchFamily="34" charset="0"/>
                  <a:ea typeface="微软雅黑" panose="020B0503020204020204" pitchFamily="34" charset="-122"/>
                </a:rPr>
                <a:t>中心地图设计</a:t>
              </a:r>
              <a:endParaRPr lang="en-US" altLang="zh-CN" sz="4500" b="1">
                <a:latin typeface="Arial" panose="020B0604020202020204" pitchFamily="34" charset="0"/>
                <a:ea typeface="微软雅黑" panose="020B0503020204020204" pitchFamily="34" charset="-122"/>
              </a:endParaRPr>
            </a:p>
          </p:txBody>
        </p:sp>
        <p:sp>
          <p:nvSpPr>
            <p:cNvPr id="8" name="文本框 7"/>
            <p:cNvSpPr txBox="1"/>
            <p:nvPr/>
          </p:nvSpPr>
          <p:spPr>
            <a:xfrm>
              <a:off x="536410" y="877117"/>
              <a:ext cx="12103100" cy="2246769"/>
            </a:xfrm>
            <a:prstGeom prst="rect">
              <a:avLst/>
            </a:prstGeom>
            <a:noFill/>
          </p:spPr>
          <p:txBody>
            <a:bodyPr wrap="square">
              <a:spAutoFit/>
            </a:bodyPr>
            <a:lstStyle/>
            <a:p>
              <a:pPr defTabSz="685165">
                <a:buSzPct val="25000"/>
                <a:defRPr/>
              </a:pPr>
              <a:r>
                <a:rPr lang="en-US" altLang="zh-CN" sz="10350" b="1">
                  <a:solidFill>
                    <a:srgbClr val="FFFFFF">
                      <a:alpha val="5000"/>
                    </a:srgbClr>
                  </a:solidFill>
                  <a:latin typeface="Arial" panose="020B0604020202020204" pitchFamily="34" charset="0"/>
                  <a:ea typeface="微软雅黑" panose="020B0503020204020204" pitchFamily="34" charset="-122"/>
                </a:rPr>
                <a:t>CONTENTS</a:t>
              </a:r>
            </a:p>
          </p:txBody>
        </p:sp>
        <p:grpSp>
          <p:nvGrpSpPr>
            <p:cNvPr id="9" name="组合 8"/>
            <p:cNvGrpSpPr/>
            <p:nvPr/>
          </p:nvGrpSpPr>
          <p:grpSpPr>
            <a:xfrm>
              <a:off x="7175500" y="1028700"/>
              <a:ext cx="4102100" cy="1138773"/>
              <a:chOff x="6375415" y="1347000"/>
              <a:chExt cx="4102100" cy="1138773"/>
            </a:xfrm>
          </p:grpSpPr>
          <p:sp>
            <p:nvSpPr>
              <p:cNvPr id="10" name="文本框 9"/>
              <p:cNvSpPr txBox="1"/>
              <p:nvPr/>
            </p:nvSpPr>
            <p:spPr>
              <a:xfrm>
                <a:off x="7645400" y="1537612"/>
                <a:ext cx="1578383" cy="338555"/>
              </a:xfrm>
              <a:prstGeom prst="rect">
                <a:avLst/>
              </a:prstGeom>
              <a:noFill/>
            </p:spPr>
            <p:txBody>
              <a:bodyPr wrap="square" rtlCol="0">
                <a:spAutoFit/>
              </a:bodyPr>
              <a:lstStyle>
                <a:defPPr>
                  <a:defRPr lang="zh-CN"/>
                </a:defPPr>
                <a:lvl1pPr>
                  <a:defRPr kumimoji="0" sz="1400" b="1" i="0" u="none" strike="noStrike" cap="none" spc="0" normalizeH="0" baseline="0">
                    <a:ln>
                      <a:noFill/>
                    </a:ln>
                    <a:solidFill>
                      <a:srgbClr val="FFFFFF"/>
                    </a:solidFill>
                    <a:effectLst/>
                    <a:uLnTx/>
                    <a:uFillTx/>
                  </a:defRPr>
                </a:lvl1pPr>
              </a:lstStyle>
              <a:p>
                <a:r>
                  <a:rPr lang="zh-CN" altLang="en-US" sz="1050">
                    <a:solidFill>
                      <a:schemeClr val="accent2">
                        <a:lumMod val="60000"/>
                        <a:lumOff val="40000"/>
                      </a:schemeClr>
                    </a:solidFill>
                    <a:latin typeface="Calibri Light" panose="020F0302020204030204" pitchFamily="34" charset="0"/>
                    <a:ea typeface="微软雅黑 Light" panose="020B0502040204020203" charset="-122"/>
                  </a:rPr>
                  <a:t>迁入热度图</a:t>
                </a:r>
                <a:endParaRPr lang="en-US" altLang="zh-CN" sz="1050">
                  <a:solidFill>
                    <a:schemeClr val="accent2">
                      <a:lumMod val="60000"/>
                      <a:lumOff val="40000"/>
                    </a:schemeClr>
                  </a:solidFill>
                  <a:latin typeface="Calibri Light" panose="020F0302020204030204" pitchFamily="34" charset="0"/>
                  <a:ea typeface="微软雅黑 Light" panose="020B0502040204020203" charset="-122"/>
                </a:endParaRPr>
              </a:p>
            </p:txBody>
          </p:sp>
          <p:sp>
            <p:nvSpPr>
              <p:cNvPr id="11" name="文本框 10"/>
              <p:cNvSpPr txBox="1"/>
              <p:nvPr/>
            </p:nvSpPr>
            <p:spPr>
              <a:xfrm>
                <a:off x="7645400" y="1818988"/>
                <a:ext cx="2832115" cy="309487"/>
              </a:xfrm>
              <a:prstGeom prst="rect">
                <a:avLst/>
              </a:prstGeom>
              <a:noFill/>
            </p:spPr>
            <p:txBody>
              <a:bodyPr wrap="square" rtlCol="0">
                <a:spAutoFit/>
              </a:bodyPr>
              <a:lstStyle>
                <a:defPPr>
                  <a:defRPr lang="zh-CN"/>
                </a:defPPr>
                <a:lvl1pPr algn="ctr">
                  <a:lnSpc>
                    <a:spcPct val="150000"/>
                  </a:lnSpc>
                  <a:defRPr kumimoji="0" sz="900" i="0" u="none" strike="noStrike" cap="none" spc="0" normalizeH="0" baseline="0">
                    <a:ln>
                      <a:noFill/>
                    </a:ln>
                    <a:effectLst/>
                    <a:uLnTx/>
                    <a:uFillTx/>
                  </a:defRPr>
                </a:lvl1pPr>
              </a:lstStyle>
              <a:p>
                <a:pPr algn="l"/>
                <a:r>
                  <a:rPr lang="zh-CN" altLang="en-US" sz="675">
                    <a:latin typeface="Calibri Light" panose="020F0302020204030204" pitchFamily="34" charset="0"/>
                    <a:ea typeface="微软雅黑 Light" panose="020B0502040204020203" charset="-122"/>
                  </a:rPr>
                  <a:t>展示热门迁入城市</a:t>
                </a:r>
                <a:endParaRPr lang="en-US" sz="675">
                  <a:latin typeface="Calibri Light" panose="020F0302020204030204" pitchFamily="34" charset="0"/>
                  <a:ea typeface="微软雅黑 Light" panose="020B0502040204020203" charset="-122"/>
                </a:endParaRPr>
              </a:p>
            </p:txBody>
          </p:sp>
          <p:sp>
            <p:nvSpPr>
              <p:cNvPr id="12" name="文本框 11"/>
              <p:cNvSpPr txBox="1"/>
              <p:nvPr/>
            </p:nvSpPr>
            <p:spPr>
              <a:xfrm>
                <a:off x="6375415" y="1347000"/>
                <a:ext cx="1389489" cy="1138773"/>
              </a:xfrm>
              <a:prstGeom prst="rect">
                <a:avLst/>
              </a:prstGeom>
              <a:noFill/>
            </p:spPr>
            <p:txBody>
              <a:bodyPr wrap="square">
                <a:spAutoFit/>
              </a:bodyPr>
              <a:lstStyle>
                <a:defPPr>
                  <a:defRPr lang="zh-CN"/>
                </a:defPPr>
                <a:lvl1pPr marR="0" lvl="0" indent="0" defTabSz="913765" fontAlgn="auto">
                  <a:lnSpc>
                    <a:spcPct val="100000"/>
                  </a:lnSpc>
                  <a:spcBef>
                    <a:spcPts val="0"/>
                  </a:spcBef>
                  <a:spcAft>
                    <a:spcPts val="0"/>
                  </a:spcAft>
                  <a:buClrTx/>
                  <a:buSzPct val="25000"/>
                  <a:buFontTx/>
                  <a:buNone/>
                  <a:defRPr kumimoji="0" sz="6000" b="1" i="0" u="none" strike="noStrike" cap="none" spc="0" normalizeH="0" baseline="0">
                    <a:ln>
                      <a:noFill/>
                    </a:ln>
                    <a:solidFill>
                      <a:srgbClr val="FFFFFF">
                        <a:alpha val="90000"/>
                      </a:srgbClr>
                    </a:solidFill>
                    <a:effectLst/>
                    <a:uLnTx/>
                    <a:uFillTx/>
                  </a:defRPr>
                </a:lvl1pPr>
              </a:lstStyle>
              <a:p>
                <a:r>
                  <a:rPr lang="en-US" altLang="zh-CN" sz="4950" b="0">
                    <a:solidFill>
                      <a:schemeClr val="accent2">
                        <a:lumMod val="60000"/>
                        <a:lumOff val="40000"/>
                        <a:alpha val="80000"/>
                      </a:schemeClr>
                    </a:solidFill>
                    <a:latin typeface="Arial" panose="020B0604020202020204" pitchFamily="34" charset="0"/>
                    <a:ea typeface="微软雅黑" panose="020B0503020204020204" pitchFamily="34" charset="-122"/>
                  </a:rPr>
                  <a:t>O1</a:t>
                </a:r>
              </a:p>
            </p:txBody>
          </p:sp>
        </p:grpSp>
        <p:grpSp>
          <p:nvGrpSpPr>
            <p:cNvPr id="13" name="组合 12"/>
            <p:cNvGrpSpPr/>
            <p:nvPr/>
          </p:nvGrpSpPr>
          <p:grpSpPr>
            <a:xfrm>
              <a:off x="7175500" y="3044627"/>
              <a:ext cx="4102100" cy="1138773"/>
              <a:chOff x="6375415" y="1347000"/>
              <a:chExt cx="4102100" cy="1138773"/>
            </a:xfrm>
          </p:grpSpPr>
          <p:sp>
            <p:nvSpPr>
              <p:cNvPr id="14" name="文本框 13"/>
              <p:cNvSpPr txBox="1"/>
              <p:nvPr/>
            </p:nvSpPr>
            <p:spPr>
              <a:xfrm>
                <a:off x="7645400" y="1537612"/>
                <a:ext cx="1578383" cy="338555"/>
              </a:xfrm>
              <a:prstGeom prst="rect">
                <a:avLst/>
              </a:prstGeom>
              <a:noFill/>
            </p:spPr>
            <p:txBody>
              <a:bodyPr wrap="square" rtlCol="0">
                <a:spAutoFit/>
              </a:bodyPr>
              <a:lstStyle>
                <a:defPPr>
                  <a:defRPr lang="zh-CN"/>
                </a:defPPr>
                <a:lvl1pPr>
                  <a:defRPr kumimoji="0" sz="1400" b="1" i="0" u="none" strike="noStrike" cap="none" spc="0" normalizeH="0" baseline="0">
                    <a:ln>
                      <a:noFill/>
                    </a:ln>
                    <a:solidFill>
                      <a:srgbClr val="FFFFFF"/>
                    </a:solidFill>
                    <a:effectLst/>
                    <a:uLnTx/>
                    <a:uFillTx/>
                  </a:defRPr>
                </a:lvl1pPr>
              </a:lstStyle>
              <a:p>
                <a:r>
                  <a:rPr lang="zh-CN" altLang="en-US" sz="1050">
                    <a:solidFill>
                      <a:schemeClr val="accent1">
                        <a:lumMod val="75000"/>
                      </a:schemeClr>
                    </a:solidFill>
                    <a:latin typeface="Calibri Light" panose="020F0302020204030204" pitchFamily="34" charset="0"/>
                    <a:ea typeface="微软雅黑 Light" panose="020B0502040204020203" charset="-122"/>
                  </a:rPr>
                  <a:t>迁出热度图</a:t>
                </a:r>
                <a:endParaRPr lang="en-US" altLang="zh-CN" sz="1050">
                  <a:solidFill>
                    <a:schemeClr val="accent1">
                      <a:lumMod val="75000"/>
                    </a:schemeClr>
                  </a:solidFill>
                  <a:latin typeface="Calibri Light" panose="020F0302020204030204" pitchFamily="34" charset="0"/>
                  <a:ea typeface="微软雅黑 Light" panose="020B0502040204020203" charset="-122"/>
                </a:endParaRPr>
              </a:p>
            </p:txBody>
          </p:sp>
          <p:sp>
            <p:nvSpPr>
              <p:cNvPr id="15" name="文本框 14"/>
              <p:cNvSpPr txBox="1"/>
              <p:nvPr/>
            </p:nvSpPr>
            <p:spPr>
              <a:xfrm>
                <a:off x="7645400" y="1818988"/>
                <a:ext cx="2832115" cy="309487"/>
              </a:xfrm>
              <a:prstGeom prst="rect">
                <a:avLst/>
              </a:prstGeom>
              <a:noFill/>
            </p:spPr>
            <p:txBody>
              <a:bodyPr wrap="square" rtlCol="0">
                <a:spAutoFit/>
              </a:bodyPr>
              <a:lstStyle>
                <a:defPPr>
                  <a:defRPr lang="zh-CN"/>
                </a:defPPr>
                <a:lvl1pPr algn="ctr">
                  <a:lnSpc>
                    <a:spcPct val="150000"/>
                  </a:lnSpc>
                  <a:defRPr kumimoji="0" sz="900" i="0" u="none" strike="noStrike" cap="none" spc="0" normalizeH="0" baseline="0">
                    <a:ln>
                      <a:noFill/>
                    </a:ln>
                    <a:effectLst/>
                    <a:uLnTx/>
                    <a:uFillTx/>
                  </a:defRPr>
                </a:lvl1pPr>
              </a:lstStyle>
              <a:p>
                <a:pPr algn="l"/>
                <a:r>
                  <a:rPr lang="zh-CN" altLang="en-US" sz="675">
                    <a:latin typeface="Calibri Light" panose="020F0302020204030204" pitchFamily="34" charset="0"/>
                    <a:ea typeface="微软雅黑 Light" panose="020B0502040204020203" charset="-122"/>
                  </a:rPr>
                  <a:t>展示热门迁出城市</a:t>
                </a:r>
                <a:endParaRPr lang="en-US" sz="675">
                  <a:latin typeface="Calibri Light" panose="020F0302020204030204" pitchFamily="34" charset="0"/>
                  <a:ea typeface="微软雅黑 Light" panose="020B0502040204020203" charset="-122"/>
                </a:endParaRPr>
              </a:p>
            </p:txBody>
          </p:sp>
          <p:sp>
            <p:nvSpPr>
              <p:cNvPr id="16" name="文本框 15"/>
              <p:cNvSpPr txBox="1"/>
              <p:nvPr/>
            </p:nvSpPr>
            <p:spPr>
              <a:xfrm>
                <a:off x="6375415" y="1347000"/>
                <a:ext cx="1389489" cy="1138773"/>
              </a:xfrm>
              <a:prstGeom prst="rect">
                <a:avLst/>
              </a:prstGeom>
              <a:noFill/>
            </p:spPr>
            <p:txBody>
              <a:bodyPr wrap="square">
                <a:spAutoFit/>
              </a:bodyPr>
              <a:lstStyle>
                <a:defPPr>
                  <a:defRPr lang="zh-CN"/>
                </a:defPPr>
                <a:lvl1pPr marR="0" lvl="0" indent="0" defTabSz="913765" fontAlgn="auto">
                  <a:lnSpc>
                    <a:spcPct val="100000"/>
                  </a:lnSpc>
                  <a:spcBef>
                    <a:spcPts val="0"/>
                  </a:spcBef>
                  <a:spcAft>
                    <a:spcPts val="0"/>
                  </a:spcAft>
                  <a:buClrTx/>
                  <a:buSzPct val="25000"/>
                  <a:buFontTx/>
                  <a:buNone/>
                  <a:defRPr kumimoji="0" sz="6600" b="0" i="0" u="none" strike="noStrike" cap="none" spc="0" normalizeH="0" baseline="0">
                    <a:ln>
                      <a:noFill/>
                    </a:ln>
                    <a:solidFill>
                      <a:schemeClr val="accent1">
                        <a:alpha val="80000"/>
                      </a:schemeClr>
                    </a:solidFill>
                    <a:effectLst/>
                    <a:uLnTx/>
                    <a:uFillTx/>
                  </a:defRPr>
                </a:lvl1pPr>
              </a:lstStyle>
              <a:p>
                <a:r>
                  <a:rPr lang="en-US" altLang="zh-CN" sz="4950">
                    <a:latin typeface="Arial" panose="020B0604020202020204" pitchFamily="34" charset="0"/>
                    <a:ea typeface="微软雅黑" panose="020B0503020204020204" pitchFamily="34" charset="-122"/>
                  </a:rPr>
                  <a:t>O2</a:t>
                </a:r>
              </a:p>
            </p:txBody>
          </p:sp>
        </p:grpSp>
        <p:grpSp>
          <p:nvGrpSpPr>
            <p:cNvPr id="17" name="组合 16"/>
            <p:cNvGrpSpPr/>
            <p:nvPr/>
          </p:nvGrpSpPr>
          <p:grpSpPr>
            <a:xfrm>
              <a:off x="7175500" y="5060554"/>
              <a:ext cx="4102100" cy="1138773"/>
              <a:chOff x="6375415" y="1347000"/>
              <a:chExt cx="4102100" cy="1138773"/>
            </a:xfrm>
          </p:grpSpPr>
          <p:sp>
            <p:nvSpPr>
              <p:cNvPr id="18" name="文本框 17"/>
              <p:cNvSpPr txBox="1"/>
              <p:nvPr/>
            </p:nvSpPr>
            <p:spPr>
              <a:xfrm>
                <a:off x="7645400" y="1537612"/>
                <a:ext cx="1578383" cy="338555"/>
              </a:xfrm>
              <a:prstGeom prst="rect">
                <a:avLst/>
              </a:prstGeom>
              <a:noFill/>
            </p:spPr>
            <p:txBody>
              <a:bodyPr wrap="square" rtlCol="0">
                <a:spAutoFit/>
              </a:bodyPr>
              <a:lstStyle>
                <a:defPPr>
                  <a:defRPr lang="zh-CN"/>
                </a:defPPr>
                <a:lvl1pPr>
                  <a:defRPr kumimoji="0" sz="1400" b="1" i="0" u="none" strike="noStrike" cap="none" spc="0" normalizeH="0" baseline="0">
                    <a:ln>
                      <a:noFill/>
                    </a:ln>
                    <a:solidFill>
                      <a:srgbClr val="FFFFFF"/>
                    </a:solidFill>
                    <a:effectLst/>
                    <a:uLnTx/>
                    <a:uFillTx/>
                  </a:defRPr>
                </a:lvl1pPr>
              </a:lstStyle>
              <a:p>
                <a:r>
                  <a:rPr lang="zh-CN" altLang="en-US" sz="1050">
                    <a:solidFill>
                      <a:schemeClr val="accent6">
                        <a:lumMod val="75000"/>
                        <a:lumOff val="25000"/>
                      </a:schemeClr>
                    </a:solidFill>
                    <a:latin typeface="Calibri Light" panose="020F0302020204030204" pitchFamily="34" charset="0"/>
                    <a:ea typeface="微软雅黑 Light" panose="020B0502040204020203" charset="-122"/>
                  </a:rPr>
                  <a:t>城市迁徙航线图</a:t>
                </a:r>
                <a:endParaRPr lang="en-US" altLang="zh-CN" sz="1050">
                  <a:solidFill>
                    <a:schemeClr val="accent6">
                      <a:lumMod val="75000"/>
                      <a:lumOff val="25000"/>
                    </a:schemeClr>
                  </a:solidFill>
                  <a:latin typeface="Calibri Light" panose="020F0302020204030204" pitchFamily="34" charset="0"/>
                  <a:ea typeface="微软雅黑 Light" panose="020B0502040204020203" charset="-122"/>
                </a:endParaRPr>
              </a:p>
            </p:txBody>
          </p:sp>
          <p:sp>
            <p:nvSpPr>
              <p:cNvPr id="19" name="文本框 18"/>
              <p:cNvSpPr txBox="1"/>
              <p:nvPr/>
            </p:nvSpPr>
            <p:spPr>
              <a:xfrm>
                <a:off x="7645400" y="1818988"/>
                <a:ext cx="2832115" cy="309487"/>
              </a:xfrm>
              <a:prstGeom prst="rect">
                <a:avLst/>
              </a:prstGeom>
              <a:noFill/>
            </p:spPr>
            <p:txBody>
              <a:bodyPr wrap="square" rtlCol="0">
                <a:spAutoFit/>
              </a:bodyPr>
              <a:lstStyle>
                <a:defPPr>
                  <a:defRPr lang="zh-CN"/>
                </a:defPPr>
                <a:lvl1pPr algn="ctr">
                  <a:lnSpc>
                    <a:spcPct val="150000"/>
                  </a:lnSpc>
                  <a:defRPr kumimoji="0" sz="900" i="0" u="none" strike="noStrike" cap="none" spc="0" normalizeH="0" baseline="0">
                    <a:ln>
                      <a:noFill/>
                    </a:ln>
                    <a:effectLst/>
                    <a:uLnTx/>
                    <a:uFillTx/>
                  </a:defRPr>
                </a:lvl1pPr>
              </a:lstStyle>
              <a:p>
                <a:pPr algn="l"/>
                <a:r>
                  <a:rPr lang="zh-CN" altLang="en-US" sz="675">
                    <a:latin typeface="Calibri Light" panose="020F0302020204030204" pitchFamily="34" charset="0"/>
                    <a:ea typeface="微软雅黑 Light" panose="020B0502040204020203" charset="-122"/>
                  </a:rPr>
                  <a:t>展现热门迁徙航线</a:t>
                </a:r>
                <a:endParaRPr lang="en-US" sz="675">
                  <a:latin typeface="Calibri Light" panose="020F0302020204030204" pitchFamily="34" charset="0"/>
                  <a:ea typeface="微软雅黑 Light" panose="020B0502040204020203" charset="-122"/>
                </a:endParaRPr>
              </a:p>
            </p:txBody>
          </p:sp>
          <p:sp>
            <p:nvSpPr>
              <p:cNvPr id="20" name="文本框 19"/>
              <p:cNvSpPr txBox="1"/>
              <p:nvPr/>
            </p:nvSpPr>
            <p:spPr>
              <a:xfrm>
                <a:off x="6375415" y="1347000"/>
                <a:ext cx="1389489" cy="1138773"/>
              </a:xfrm>
              <a:prstGeom prst="rect">
                <a:avLst/>
              </a:prstGeom>
              <a:noFill/>
            </p:spPr>
            <p:txBody>
              <a:bodyPr wrap="square">
                <a:spAutoFit/>
              </a:bodyPr>
              <a:lstStyle>
                <a:defPPr>
                  <a:defRPr lang="zh-CN"/>
                </a:defPPr>
                <a:lvl1pPr marR="0" lvl="0" indent="0" defTabSz="913765" fontAlgn="auto">
                  <a:lnSpc>
                    <a:spcPct val="100000"/>
                  </a:lnSpc>
                  <a:spcBef>
                    <a:spcPts val="0"/>
                  </a:spcBef>
                  <a:spcAft>
                    <a:spcPts val="0"/>
                  </a:spcAft>
                  <a:buClrTx/>
                  <a:buSzPct val="25000"/>
                  <a:buFontTx/>
                  <a:buNone/>
                  <a:defRPr kumimoji="0" sz="6000" b="1" i="0" u="none" strike="noStrike" cap="none" spc="0" normalizeH="0" baseline="0">
                    <a:ln>
                      <a:noFill/>
                    </a:ln>
                    <a:solidFill>
                      <a:srgbClr val="FFFFFF">
                        <a:alpha val="90000"/>
                      </a:srgbClr>
                    </a:solidFill>
                    <a:effectLst/>
                    <a:uLnTx/>
                    <a:uFillTx/>
                  </a:defRPr>
                </a:lvl1pPr>
              </a:lstStyle>
              <a:p>
                <a:r>
                  <a:rPr lang="en-US" altLang="zh-CN" sz="4950" b="0">
                    <a:solidFill>
                      <a:schemeClr val="accent6">
                        <a:lumMod val="75000"/>
                        <a:lumOff val="25000"/>
                        <a:alpha val="80000"/>
                      </a:schemeClr>
                    </a:solidFill>
                    <a:latin typeface="Arial" panose="020B0604020202020204" pitchFamily="34" charset="0"/>
                    <a:ea typeface="微软雅黑" panose="020B0503020204020204" pitchFamily="34" charset="-122"/>
                  </a:rPr>
                  <a:t>O3</a:t>
                </a:r>
              </a:p>
            </p:txBody>
          </p:sp>
        </p:grpSp>
      </p:grpSp>
      <p:sp>
        <p:nvSpPr>
          <p:cNvPr id="2" name="文本框 14"/>
          <p:cNvSpPr txBox="1"/>
          <p:nvPr>
            <p:custDataLst>
              <p:tags r:id="rId2"/>
            </p:custDataLst>
          </p:nvPr>
        </p:nvSpPr>
        <p:spPr>
          <a:xfrm>
            <a:off x="354330" y="222885"/>
            <a:ext cx="4217670" cy="461665"/>
          </a:xfrm>
          <a:prstGeom prst="rect">
            <a:avLst/>
          </a:prstGeom>
          <a:noFill/>
        </p:spPr>
        <p:txBody>
          <a:bodyPr wrap="square" rtlCol="0">
            <a:spAutoFit/>
          </a:bodyPr>
          <a:lstStyle/>
          <a:p>
            <a:r>
              <a:rPr lang="en-US" altLang="zh-CN"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4.5</a:t>
            </a:r>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 地图模块</a:t>
            </a:r>
            <a:endParaRPr lang="zh-CN" altLang="en-US" b="1">
              <a:solidFill>
                <a:schemeClr val="bg1">
                  <a:lumMod val="50000"/>
                </a:schemeClr>
              </a:solidFill>
              <a:latin typeface="微软雅黑" panose="020B0503020204020204" pitchFamily="34" charset="-122"/>
              <a:cs typeface="+mn-cs"/>
            </a:endParaRPr>
          </a:p>
        </p:txBody>
      </p:sp>
      <p:cxnSp>
        <p:nvCxnSpPr>
          <p:cNvPr id="4" name="直接连接符 74"/>
          <p:cNvCxnSpPr/>
          <p:nvPr>
            <p:custDataLst>
              <p:tags r:id="rId3"/>
            </p:custDataLst>
          </p:nvPr>
        </p:nvCxnSpPr>
        <p:spPr>
          <a:xfrm flipV="1">
            <a:off x="-3537" y="687523"/>
            <a:ext cx="6189980" cy="1143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custDataLst>
              <p:tags r:id="rId1"/>
            </p:custDataLst>
          </p:nvPr>
        </p:nvSpPr>
        <p:spPr>
          <a:xfrm>
            <a:off x="354330" y="202565"/>
            <a:ext cx="8207375" cy="737235"/>
          </a:xfrm>
          <a:prstGeom prst="rect">
            <a:avLst/>
          </a:prstGeom>
          <a:noFill/>
        </p:spPr>
        <p:txBody>
          <a:bodyPr wrap="square" rtlCol="0">
            <a:spAutoFit/>
          </a:bodyPr>
          <a:lstStyle/>
          <a:p>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 地图</a:t>
            </a:r>
            <a:r>
              <a:rPr lang="en-US" altLang="zh-CN">
                <a:sym typeface="+mn-ea"/>
              </a:rPr>
              <a:t> </a:t>
            </a:r>
            <a:endParaRPr lang="zh-CN" altLang="en-US" b="1">
              <a:solidFill>
                <a:schemeClr val="bg1">
                  <a:lumMod val="50000"/>
                </a:schemeClr>
              </a:solidFill>
              <a:latin typeface="微软雅黑" panose="020B0503020204020204" pitchFamily="34" charset="-122"/>
              <a:cs typeface="+mn-cs"/>
            </a:endParaRPr>
          </a:p>
          <a:p>
            <a:endParaRPr lang="zh-CN" altLang="en-US"/>
          </a:p>
        </p:txBody>
      </p:sp>
      <p:cxnSp>
        <p:nvCxnSpPr>
          <p:cNvPr id="6" name="直接连接符 74"/>
          <p:cNvCxnSpPr/>
          <p:nvPr>
            <p:custDataLst>
              <p:tags r:id="rId2"/>
            </p:custDataLst>
          </p:nvPr>
        </p:nvCxnSpPr>
        <p:spPr>
          <a:xfrm flipV="1">
            <a:off x="-3537" y="674823"/>
            <a:ext cx="6450330" cy="381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498901" y="939800"/>
            <a:ext cx="3546282" cy="1200329"/>
          </a:xfrm>
          <a:prstGeom prst="rect">
            <a:avLst/>
          </a:prstGeom>
          <a:noFill/>
        </p:spPr>
        <p:txBody>
          <a:bodyPr wrap="square" rtlCol="0">
            <a:spAutoFit/>
          </a:bodyPr>
          <a:lstStyle/>
          <a:p>
            <a:r>
              <a:rPr lang="zh-CN" altLang="zh-CN" sz="1800" kern="100">
                <a:effectLst/>
                <a:latin typeface="Times New Roman" panose="02020603050405020304" pitchFamily="18" charset="0"/>
                <a:ea typeface="宋体" panose="02010600030101010101" pitchFamily="2" charset="-122"/>
              </a:rPr>
              <a:t>在</a:t>
            </a:r>
            <a:r>
              <a:rPr lang="en-US" altLang="zh-CN" sz="1800" kern="100" err="1">
                <a:effectLst/>
                <a:latin typeface="Times New Roman" panose="02020603050405020304" pitchFamily="18" charset="0"/>
                <a:ea typeface="宋体" panose="02010600030101010101" pitchFamily="2" charset="-122"/>
              </a:rPr>
              <a:t>ECharts</a:t>
            </a:r>
            <a:r>
              <a:rPr lang="zh-CN" altLang="zh-CN" sz="1800" kern="100">
                <a:effectLst/>
                <a:latin typeface="Times New Roman" panose="02020603050405020304" pitchFamily="18" charset="0"/>
                <a:ea typeface="宋体" panose="02010600030101010101" pitchFamily="2" charset="-122"/>
              </a:rPr>
              <a:t>中绘制地图可以使用</a:t>
            </a:r>
            <a:r>
              <a:rPr lang="en-US" altLang="zh-CN" sz="1800" kern="100">
                <a:effectLst/>
                <a:latin typeface="Times New Roman" panose="02020603050405020304" pitchFamily="18" charset="0"/>
                <a:ea typeface="宋体" panose="02010600030101010101" pitchFamily="2" charset="-122"/>
              </a:rPr>
              <a:t>Geo</a:t>
            </a:r>
            <a:r>
              <a:rPr lang="zh-CN" altLang="zh-CN" sz="1800" kern="100">
                <a:effectLst/>
                <a:latin typeface="Times New Roman" panose="02020603050405020304" pitchFamily="18" charset="0"/>
                <a:ea typeface="宋体" panose="02010600030101010101" pitchFamily="2" charset="-122"/>
              </a:rPr>
              <a:t>组件，它可以帮助我们绘制各种类型的地图，包括世界地图、国家地图、省份地图等。</a:t>
            </a:r>
          </a:p>
        </p:txBody>
      </p:sp>
      <p:pic>
        <p:nvPicPr>
          <p:cNvPr id="15" name="图片 14"/>
          <p:cNvPicPr>
            <a:picLocks noChangeAspect="1"/>
          </p:cNvPicPr>
          <p:nvPr/>
        </p:nvPicPr>
        <p:blipFill>
          <a:blip r:embed="rId4"/>
          <a:stretch>
            <a:fillRect/>
          </a:stretch>
        </p:blipFill>
        <p:spPr>
          <a:xfrm>
            <a:off x="439353" y="2251447"/>
            <a:ext cx="7569641" cy="2431871"/>
          </a:xfrm>
          <a:prstGeom prst="rect">
            <a:avLst/>
          </a:prstGeom>
        </p:spPr>
      </p:pic>
      <p:pic>
        <p:nvPicPr>
          <p:cNvPr id="3" name="图片 2"/>
          <p:cNvPicPr>
            <a:picLocks noChangeAspect="1"/>
          </p:cNvPicPr>
          <p:nvPr/>
        </p:nvPicPr>
        <p:blipFill>
          <a:blip r:embed="rId5"/>
          <a:stretch>
            <a:fillRect/>
          </a:stretch>
        </p:blipFill>
        <p:spPr>
          <a:xfrm>
            <a:off x="4458017" y="250038"/>
            <a:ext cx="2943142" cy="189009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custDataLst>
              <p:tags r:id="rId1"/>
            </p:custDataLst>
          </p:nvPr>
        </p:nvSpPr>
        <p:spPr>
          <a:xfrm>
            <a:off x="354330" y="202565"/>
            <a:ext cx="8207375" cy="737235"/>
          </a:xfrm>
          <a:prstGeom prst="rect">
            <a:avLst/>
          </a:prstGeom>
          <a:noFill/>
        </p:spPr>
        <p:txBody>
          <a:bodyPr wrap="square" rtlCol="0">
            <a:spAutoFit/>
          </a:bodyPr>
          <a:lstStyle/>
          <a:p>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 地图</a:t>
            </a:r>
            <a:r>
              <a:rPr lang="en-US" altLang="zh-CN">
                <a:sym typeface="+mn-ea"/>
              </a:rPr>
              <a:t> </a:t>
            </a:r>
            <a:endParaRPr lang="zh-CN" altLang="en-US" b="1">
              <a:solidFill>
                <a:schemeClr val="bg1">
                  <a:lumMod val="50000"/>
                </a:schemeClr>
              </a:solidFill>
              <a:latin typeface="微软雅黑" panose="020B0503020204020204" pitchFamily="34" charset="-122"/>
              <a:cs typeface="+mn-cs"/>
            </a:endParaRPr>
          </a:p>
          <a:p>
            <a:endParaRPr lang="zh-CN" altLang="en-US"/>
          </a:p>
        </p:txBody>
      </p:sp>
      <p:cxnSp>
        <p:nvCxnSpPr>
          <p:cNvPr id="6" name="直接连接符 74"/>
          <p:cNvCxnSpPr/>
          <p:nvPr>
            <p:custDataLst>
              <p:tags r:id="rId2"/>
            </p:custDataLst>
          </p:nvPr>
        </p:nvCxnSpPr>
        <p:spPr>
          <a:xfrm flipV="1">
            <a:off x="-3537" y="674823"/>
            <a:ext cx="6450330" cy="381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4"/>
          <a:stretch>
            <a:fillRect/>
          </a:stretch>
        </p:blipFill>
        <p:spPr>
          <a:xfrm>
            <a:off x="4843694" y="931045"/>
            <a:ext cx="2171700" cy="962025"/>
          </a:xfrm>
          <a:prstGeom prst="rect">
            <a:avLst/>
          </a:prstGeom>
        </p:spPr>
      </p:pic>
      <p:sp>
        <p:nvSpPr>
          <p:cNvPr id="13" name="文本框 12"/>
          <p:cNvSpPr txBox="1"/>
          <p:nvPr/>
        </p:nvSpPr>
        <p:spPr>
          <a:xfrm>
            <a:off x="498901" y="939800"/>
            <a:ext cx="3546282" cy="1107996"/>
          </a:xfrm>
          <a:prstGeom prst="rect">
            <a:avLst/>
          </a:prstGeom>
          <a:noFill/>
        </p:spPr>
        <p:txBody>
          <a:bodyPr wrap="square" rtlCol="0">
            <a:spAutoFit/>
          </a:bodyPr>
          <a:lstStyle/>
          <a:p>
            <a:r>
              <a:rPr lang="zh-CN" altLang="zh-CN" sz="1600" kern="100">
                <a:effectLst/>
                <a:latin typeface="Times New Roman" panose="02020603050405020304" pitchFamily="18" charset="0"/>
                <a:ea typeface="宋体" panose="02010600030101010101" pitchFamily="2" charset="-122"/>
              </a:rPr>
              <a:t>在</a:t>
            </a:r>
            <a:r>
              <a:rPr lang="en-US" altLang="zh-CN" sz="1600" kern="100" err="1">
                <a:effectLst/>
                <a:latin typeface="Times New Roman" panose="02020603050405020304" pitchFamily="18" charset="0"/>
                <a:ea typeface="宋体" panose="02010600030101010101" pitchFamily="2" charset="-122"/>
              </a:rPr>
              <a:t>ECharts</a:t>
            </a:r>
            <a:r>
              <a:rPr lang="zh-CN" altLang="zh-CN" sz="1600" kern="100">
                <a:effectLst/>
                <a:latin typeface="Times New Roman" panose="02020603050405020304" pitchFamily="18" charset="0"/>
                <a:ea typeface="宋体" panose="02010600030101010101" pitchFamily="2" charset="-122"/>
              </a:rPr>
              <a:t>中绘制地图可以使用</a:t>
            </a:r>
            <a:r>
              <a:rPr lang="en-US" altLang="zh-CN" sz="1600" kern="100">
                <a:effectLst/>
                <a:latin typeface="Times New Roman" panose="02020603050405020304" pitchFamily="18" charset="0"/>
                <a:ea typeface="宋体" panose="02010600030101010101" pitchFamily="2" charset="-122"/>
              </a:rPr>
              <a:t>Geo</a:t>
            </a:r>
            <a:r>
              <a:rPr lang="zh-CN" altLang="zh-CN" sz="1600" kern="100">
                <a:effectLst/>
                <a:latin typeface="Times New Roman" panose="02020603050405020304" pitchFamily="18" charset="0"/>
                <a:ea typeface="宋体" panose="02010600030101010101" pitchFamily="2" charset="-122"/>
              </a:rPr>
              <a:t>组件，它可以帮助我们绘制各种类型的地图，包括世界地图、国家地图、省份地图等</a:t>
            </a:r>
            <a:r>
              <a:rPr lang="zh-CN" altLang="zh-CN" sz="1800" kern="100">
                <a:effectLst/>
                <a:latin typeface="Times New Roman" panose="02020603050405020304" pitchFamily="18" charset="0"/>
                <a:ea typeface="宋体" panose="02010600030101010101" pitchFamily="2" charset="-122"/>
              </a:rPr>
              <a:t>。</a:t>
            </a:r>
          </a:p>
        </p:txBody>
      </p:sp>
      <p:sp>
        <p:nvSpPr>
          <p:cNvPr id="18" name="文本框 17"/>
          <p:cNvSpPr txBox="1"/>
          <p:nvPr/>
        </p:nvSpPr>
        <p:spPr>
          <a:xfrm>
            <a:off x="3713258" y="2154237"/>
            <a:ext cx="5430741" cy="2831544"/>
          </a:xfrm>
          <a:prstGeom prst="rect">
            <a:avLst/>
          </a:prstGeom>
          <a:noFill/>
        </p:spPr>
        <p:txBody>
          <a:bodyPr wrap="square" rtlCol="0">
            <a:spAutoFit/>
          </a:bodyPr>
          <a:lstStyle/>
          <a:p>
            <a:pPr algn="just"/>
            <a:r>
              <a:rPr lang="en-US" altLang="zh-CN" sz="1600" kern="100">
                <a:effectLst/>
                <a:latin typeface="Times New Roman" panose="02020603050405020304" pitchFamily="18" charset="0"/>
                <a:ea typeface="宋体" panose="02010600030101010101" pitchFamily="2" charset="-122"/>
              </a:rPr>
              <a:t>1. </a:t>
            </a:r>
            <a:r>
              <a:rPr lang="zh-CN" altLang="zh-CN" sz="1600" kern="100">
                <a:effectLst/>
                <a:latin typeface="Times New Roman" panose="02020603050405020304" pitchFamily="18" charset="0"/>
                <a:ea typeface="宋体" panose="02010600030101010101" pitchFamily="2" charset="-122"/>
              </a:rPr>
              <a:t>首先，引入</a:t>
            </a:r>
            <a:r>
              <a:rPr lang="en-US" altLang="zh-CN" sz="1600" kern="100" err="1">
                <a:effectLst/>
                <a:latin typeface="Times New Roman" panose="02020603050405020304" pitchFamily="18" charset="0"/>
                <a:ea typeface="宋体" panose="02010600030101010101" pitchFamily="2" charset="-122"/>
              </a:rPr>
              <a:t>ECharts</a:t>
            </a:r>
            <a:r>
              <a:rPr lang="zh-CN" altLang="zh-CN" sz="1600" kern="100">
                <a:effectLst/>
                <a:latin typeface="Times New Roman" panose="02020603050405020304" pitchFamily="18" charset="0"/>
                <a:ea typeface="宋体" panose="02010600030101010101" pitchFamily="2" charset="-122"/>
              </a:rPr>
              <a:t>库和地图数据文件。你可以从</a:t>
            </a:r>
            <a:r>
              <a:rPr lang="en-US" altLang="zh-CN" sz="1600" kern="100" err="1">
                <a:effectLst/>
                <a:latin typeface="Times New Roman" panose="02020603050405020304" pitchFamily="18" charset="0"/>
                <a:ea typeface="宋体" panose="02010600030101010101" pitchFamily="2" charset="-122"/>
              </a:rPr>
              <a:t>ECharts</a:t>
            </a:r>
            <a:r>
              <a:rPr lang="zh-CN" altLang="zh-CN" sz="1600" kern="100">
                <a:effectLst/>
                <a:latin typeface="Times New Roman" panose="02020603050405020304" pitchFamily="18" charset="0"/>
                <a:ea typeface="宋体" panose="02010600030101010101" pitchFamily="2" charset="-122"/>
              </a:rPr>
              <a:t>官方网站下载地图数据文件，如中国地图数据文件（</a:t>
            </a:r>
            <a:r>
              <a:rPr lang="en-US" altLang="zh-CN" sz="1600" kern="100" err="1">
                <a:effectLst/>
                <a:latin typeface="Times New Roman" panose="02020603050405020304" pitchFamily="18" charset="0"/>
                <a:ea typeface="宋体" panose="02010600030101010101" pitchFamily="2" charset="-122"/>
              </a:rPr>
              <a:t>china.json</a:t>
            </a:r>
            <a:r>
              <a:rPr lang="zh-CN" altLang="zh-CN" sz="1600" kern="100">
                <a:effectLst/>
                <a:latin typeface="Times New Roman" panose="02020603050405020304" pitchFamily="18" charset="0"/>
                <a:ea typeface="宋体" panose="02010600030101010101" pitchFamily="2" charset="-122"/>
              </a:rPr>
              <a:t>）。</a:t>
            </a:r>
          </a:p>
          <a:p>
            <a:pPr algn="just"/>
            <a:r>
              <a:rPr lang="en-US" altLang="zh-CN" sz="1600" kern="100">
                <a:effectLst/>
                <a:latin typeface="Times New Roman" panose="02020603050405020304" pitchFamily="18" charset="0"/>
                <a:ea typeface="宋体" panose="02010600030101010101" pitchFamily="2" charset="-122"/>
              </a:rPr>
              <a:t>2. </a:t>
            </a:r>
            <a:r>
              <a:rPr lang="zh-CN" altLang="zh-CN" sz="1600" kern="100">
                <a:effectLst/>
                <a:latin typeface="Times New Roman" panose="02020603050405020304" pitchFamily="18" charset="0"/>
                <a:ea typeface="宋体" panose="02010600030101010101" pitchFamily="2" charset="-122"/>
              </a:rPr>
              <a:t>创建一个容器，用于显示地图。可以是一个</a:t>
            </a:r>
            <a:r>
              <a:rPr lang="en-US" altLang="zh-CN" sz="1600" kern="100">
                <a:effectLst/>
                <a:latin typeface="Times New Roman" panose="02020603050405020304" pitchFamily="18" charset="0"/>
                <a:ea typeface="宋体" panose="02010600030101010101" pitchFamily="2" charset="-122"/>
              </a:rPr>
              <a:t>div</a:t>
            </a:r>
            <a:r>
              <a:rPr lang="zh-CN" altLang="zh-CN" sz="1600" kern="100">
                <a:effectLst/>
                <a:latin typeface="Times New Roman" panose="02020603050405020304" pitchFamily="18" charset="0"/>
                <a:ea typeface="宋体" panose="02010600030101010101" pitchFamily="2" charset="-122"/>
              </a:rPr>
              <a:t>元素，设置好宽度和高度。</a:t>
            </a:r>
          </a:p>
          <a:p>
            <a:pPr algn="just"/>
            <a:r>
              <a:rPr lang="en-US" altLang="zh-CN" sz="1600" kern="100">
                <a:effectLst/>
                <a:latin typeface="Times New Roman" panose="02020603050405020304" pitchFamily="18" charset="0"/>
                <a:ea typeface="宋体" panose="02010600030101010101" pitchFamily="2" charset="-122"/>
              </a:rPr>
              <a:t>3. </a:t>
            </a:r>
            <a:r>
              <a:rPr lang="zh-CN" altLang="zh-CN" sz="1600" kern="100">
                <a:effectLst/>
                <a:latin typeface="Times New Roman" panose="02020603050405020304" pitchFamily="18" charset="0"/>
                <a:ea typeface="宋体" panose="02010600030101010101" pitchFamily="2" charset="-122"/>
              </a:rPr>
              <a:t>使用</a:t>
            </a:r>
            <a:r>
              <a:rPr lang="en-US" altLang="zh-CN" sz="1600" kern="100" err="1">
                <a:effectLst/>
                <a:latin typeface="Times New Roman" panose="02020603050405020304" pitchFamily="18" charset="0"/>
                <a:ea typeface="宋体" panose="02010600030101010101" pitchFamily="2" charset="-122"/>
              </a:rPr>
              <a:t>echarts.init</a:t>
            </a:r>
            <a:r>
              <a:rPr lang="en-US" altLang="zh-CN" sz="1600" kern="100">
                <a:effectLst/>
                <a:latin typeface="Times New Roman" panose="02020603050405020304" pitchFamily="18" charset="0"/>
                <a:ea typeface="宋体" panose="02010600030101010101" pitchFamily="2" charset="-122"/>
              </a:rPr>
              <a:t>()</a:t>
            </a:r>
            <a:r>
              <a:rPr lang="zh-CN" altLang="zh-CN" sz="1600" kern="100">
                <a:effectLst/>
                <a:latin typeface="Times New Roman" panose="02020603050405020304" pitchFamily="18" charset="0"/>
                <a:ea typeface="宋体" panose="02010600030101010101" pitchFamily="2" charset="-122"/>
              </a:rPr>
              <a:t>方法初始化图表容器，传入上一步创建的容器。</a:t>
            </a:r>
          </a:p>
          <a:p>
            <a:pPr algn="just"/>
            <a:r>
              <a:rPr lang="en-US" altLang="zh-CN" sz="1600" kern="100">
                <a:effectLst/>
                <a:latin typeface="Times New Roman" panose="02020603050405020304" pitchFamily="18" charset="0"/>
                <a:ea typeface="宋体" panose="02010600030101010101" pitchFamily="2" charset="-122"/>
              </a:rPr>
              <a:t>4. </a:t>
            </a:r>
            <a:r>
              <a:rPr lang="zh-CN" altLang="zh-CN" sz="1600" kern="100">
                <a:effectLst/>
                <a:latin typeface="Times New Roman" panose="02020603050405020304" pitchFamily="18" charset="0"/>
                <a:ea typeface="宋体" panose="02010600030101010101" pitchFamily="2" charset="-122"/>
              </a:rPr>
              <a:t>使用</a:t>
            </a:r>
            <a:r>
              <a:rPr lang="en-US" altLang="zh-CN" sz="1600" kern="100">
                <a:effectLst/>
                <a:latin typeface="Times New Roman" panose="02020603050405020304" pitchFamily="18" charset="0"/>
                <a:ea typeface="宋体" panose="02010600030101010101" pitchFamily="2" charset="-122"/>
              </a:rPr>
              <a:t>option</a:t>
            </a:r>
            <a:r>
              <a:rPr lang="zh-CN" altLang="zh-CN" sz="1600" kern="100">
                <a:effectLst/>
                <a:latin typeface="Times New Roman" panose="02020603050405020304" pitchFamily="18" charset="0"/>
                <a:ea typeface="宋体" panose="02010600030101010101" pitchFamily="2" charset="-122"/>
              </a:rPr>
              <a:t>对象来配置图表的各种属性和数据。设置地图类型为</a:t>
            </a:r>
            <a:r>
              <a:rPr lang="en-US" altLang="zh-CN" sz="1600" kern="100">
                <a:effectLst/>
                <a:latin typeface="Times New Roman" panose="02020603050405020304" pitchFamily="18" charset="0"/>
                <a:ea typeface="宋体" panose="02010600030101010101" pitchFamily="2" charset="-122"/>
              </a:rPr>
              <a:t>'map'</a:t>
            </a:r>
            <a:r>
              <a:rPr lang="zh-CN" altLang="zh-CN" sz="1600" kern="100">
                <a:effectLst/>
                <a:latin typeface="Times New Roman" panose="02020603050405020304" pitchFamily="18" charset="0"/>
                <a:ea typeface="宋体" panose="02010600030101010101" pitchFamily="2" charset="-122"/>
              </a:rPr>
              <a:t>，设置地图数据为引入的地图数据文件。</a:t>
            </a:r>
          </a:p>
          <a:p>
            <a:pPr algn="just"/>
            <a:r>
              <a:rPr lang="en-US" altLang="zh-CN" sz="1600" kern="100">
                <a:effectLst/>
                <a:latin typeface="Times New Roman" panose="02020603050405020304" pitchFamily="18" charset="0"/>
                <a:ea typeface="宋体" panose="02010600030101010101" pitchFamily="2" charset="-122"/>
              </a:rPr>
              <a:t>5. </a:t>
            </a:r>
            <a:r>
              <a:rPr lang="zh-CN" altLang="zh-CN" sz="1600" kern="100">
                <a:effectLst/>
                <a:latin typeface="Times New Roman" panose="02020603050405020304" pitchFamily="18" charset="0"/>
                <a:ea typeface="宋体" panose="02010600030101010101" pitchFamily="2" charset="-122"/>
              </a:rPr>
              <a:t>使用</a:t>
            </a:r>
            <a:r>
              <a:rPr lang="en-US" altLang="zh-CN" sz="1600" kern="100" err="1">
                <a:effectLst/>
                <a:latin typeface="Times New Roman" panose="02020603050405020304" pitchFamily="18" charset="0"/>
                <a:ea typeface="宋体" panose="02010600030101010101" pitchFamily="2" charset="-122"/>
              </a:rPr>
              <a:t>setOption</a:t>
            </a:r>
            <a:r>
              <a:rPr lang="en-US" altLang="zh-CN" sz="1600" kern="100">
                <a:effectLst/>
                <a:latin typeface="Times New Roman" panose="02020603050405020304" pitchFamily="18" charset="0"/>
                <a:ea typeface="宋体" panose="02010600030101010101" pitchFamily="2" charset="-122"/>
              </a:rPr>
              <a:t>()</a:t>
            </a:r>
            <a:r>
              <a:rPr lang="zh-CN" altLang="zh-CN" sz="1600" kern="100">
                <a:effectLst/>
                <a:latin typeface="Times New Roman" panose="02020603050405020304" pitchFamily="18" charset="0"/>
                <a:ea typeface="宋体" panose="02010600030101010101" pitchFamily="2" charset="-122"/>
              </a:rPr>
              <a:t>方法将配置好的</a:t>
            </a:r>
            <a:r>
              <a:rPr lang="en-US" altLang="zh-CN" sz="1600" kern="100">
                <a:effectLst/>
                <a:latin typeface="Times New Roman" panose="02020603050405020304" pitchFamily="18" charset="0"/>
                <a:ea typeface="宋体" panose="02010600030101010101" pitchFamily="2" charset="-122"/>
              </a:rPr>
              <a:t>option</a:t>
            </a:r>
            <a:r>
              <a:rPr lang="zh-CN" altLang="zh-CN" sz="1600" kern="100">
                <a:effectLst/>
                <a:latin typeface="Times New Roman" panose="02020603050405020304" pitchFamily="18" charset="0"/>
                <a:ea typeface="宋体" panose="02010600030101010101" pitchFamily="2" charset="-122"/>
              </a:rPr>
              <a:t>对象应用到图表中。</a:t>
            </a:r>
          </a:p>
          <a:p>
            <a:endParaRPr lang="zh-CN" altLang="en-US"/>
          </a:p>
        </p:txBody>
      </p:sp>
      <p:pic>
        <p:nvPicPr>
          <p:cNvPr id="20" name="图片 19"/>
          <p:cNvPicPr>
            <a:picLocks noChangeAspect="1"/>
          </p:cNvPicPr>
          <p:nvPr/>
        </p:nvPicPr>
        <p:blipFill>
          <a:blip r:embed="rId5"/>
          <a:stretch>
            <a:fillRect/>
          </a:stretch>
        </p:blipFill>
        <p:spPr>
          <a:xfrm>
            <a:off x="195014" y="2104427"/>
            <a:ext cx="3546281" cy="284889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custDataLst>
              <p:tags r:id="rId1"/>
            </p:custDataLst>
          </p:nvPr>
        </p:nvSpPr>
        <p:spPr>
          <a:xfrm>
            <a:off x="354330" y="202565"/>
            <a:ext cx="8207375" cy="737235"/>
          </a:xfrm>
          <a:prstGeom prst="rect">
            <a:avLst/>
          </a:prstGeom>
          <a:noFill/>
        </p:spPr>
        <p:txBody>
          <a:bodyPr wrap="square" rtlCol="0">
            <a:spAutoFit/>
          </a:bodyPr>
          <a:lstStyle/>
          <a:p>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 </a:t>
            </a:r>
            <a:r>
              <a:rPr lang="zh-CN" altLang="en-US" sz="2400" b="1">
                <a:solidFill>
                  <a:schemeClr val="accent1"/>
                </a:solidFill>
                <a:latin typeface="微软雅黑" panose="020B0503020204020204" pitchFamily="34" charset="-122"/>
                <a:ea typeface="微软雅黑" panose="020B0503020204020204" pitchFamily="34" charset="-122"/>
                <a:sym typeface="+mn-ea"/>
              </a:rPr>
              <a:t>热力图，航线图</a:t>
            </a:r>
            <a:r>
              <a:rPr lang="en-US" altLang="zh-CN">
                <a:sym typeface="+mn-ea"/>
              </a:rPr>
              <a:t> </a:t>
            </a:r>
            <a:endParaRPr lang="zh-CN" altLang="en-US" b="1">
              <a:solidFill>
                <a:schemeClr val="bg1">
                  <a:lumMod val="50000"/>
                </a:schemeClr>
              </a:solidFill>
              <a:latin typeface="微软雅黑" panose="020B0503020204020204" pitchFamily="34" charset="-122"/>
              <a:cs typeface="+mn-cs"/>
            </a:endParaRPr>
          </a:p>
          <a:p>
            <a:endParaRPr lang="zh-CN" altLang="en-US"/>
          </a:p>
        </p:txBody>
      </p:sp>
      <p:cxnSp>
        <p:nvCxnSpPr>
          <p:cNvPr id="6" name="直接连接符 74"/>
          <p:cNvCxnSpPr/>
          <p:nvPr>
            <p:custDataLst>
              <p:tags r:id="rId2"/>
            </p:custDataLst>
          </p:nvPr>
        </p:nvCxnSpPr>
        <p:spPr>
          <a:xfrm flipV="1">
            <a:off x="-3537" y="674823"/>
            <a:ext cx="6450330" cy="381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13182" y="674823"/>
            <a:ext cx="5430741" cy="338554"/>
          </a:xfrm>
          <a:prstGeom prst="rect">
            <a:avLst/>
          </a:prstGeom>
          <a:noFill/>
        </p:spPr>
        <p:txBody>
          <a:bodyPr wrap="square" rtlCol="0">
            <a:spAutoFit/>
          </a:bodyPr>
          <a:lstStyle/>
          <a:p>
            <a:pPr algn="just"/>
            <a:r>
              <a:rPr lang="en-US" altLang="zh-CN" sz="1600" kern="100">
                <a:effectLst/>
                <a:latin typeface="Times New Roman" panose="02020603050405020304" pitchFamily="18" charset="0"/>
                <a:ea typeface="宋体" panose="02010600030101010101" pitchFamily="2" charset="-122"/>
              </a:rPr>
              <a:t> </a:t>
            </a:r>
            <a:endParaRPr lang="zh-CN" altLang="en-US"/>
          </a:p>
        </p:txBody>
      </p:sp>
      <p:pic>
        <p:nvPicPr>
          <p:cNvPr id="2" name="图片 1"/>
          <p:cNvPicPr>
            <a:picLocks noChangeAspect="1"/>
          </p:cNvPicPr>
          <p:nvPr/>
        </p:nvPicPr>
        <p:blipFill>
          <a:blip r:embed="rId4"/>
          <a:stretch>
            <a:fillRect/>
          </a:stretch>
        </p:blipFill>
        <p:spPr>
          <a:xfrm>
            <a:off x="354330" y="772641"/>
            <a:ext cx="2943142" cy="1890091"/>
          </a:xfrm>
          <a:prstGeom prst="rect">
            <a:avLst/>
          </a:prstGeom>
        </p:spPr>
      </p:pic>
      <p:sp>
        <p:nvSpPr>
          <p:cNvPr id="4" name="文本框 3"/>
          <p:cNvSpPr txBox="1"/>
          <p:nvPr/>
        </p:nvSpPr>
        <p:spPr>
          <a:xfrm>
            <a:off x="3540652" y="1188980"/>
            <a:ext cx="4611756" cy="1200329"/>
          </a:xfrm>
          <a:prstGeom prst="rect">
            <a:avLst/>
          </a:prstGeom>
          <a:noFill/>
        </p:spPr>
        <p:txBody>
          <a:bodyPr wrap="square">
            <a:spAutoFit/>
          </a:bodyPr>
          <a:lstStyle/>
          <a:p>
            <a:pPr algn="just"/>
            <a:r>
              <a:rPr lang="zh-CN" altLang="zh-CN" sz="1800" kern="100">
                <a:effectLst/>
                <a:latin typeface="Times New Roman" panose="02020603050405020304" pitchFamily="18" charset="0"/>
                <a:ea typeface="宋体" panose="02010600030101010101" pitchFamily="2" charset="-122"/>
              </a:rPr>
              <a:t>热力图可以使用</a:t>
            </a:r>
            <a:r>
              <a:rPr lang="en-US" altLang="zh-CN" sz="1800" kern="100">
                <a:effectLst/>
                <a:latin typeface="Times New Roman" panose="02020603050405020304" pitchFamily="18" charset="0"/>
                <a:ea typeface="宋体" panose="02010600030101010101" pitchFamily="2" charset="-122"/>
              </a:rPr>
              <a:t>heatmap</a:t>
            </a:r>
            <a:r>
              <a:rPr lang="zh-CN" altLang="zh-CN" sz="1800" kern="100">
                <a:effectLst/>
                <a:latin typeface="Times New Roman" panose="02020603050405020304" pitchFamily="18" charset="0"/>
                <a:ea typeface="宋体" panose="02010600030101010101" pitchFamily="2" charset="-122"/>
              </a:rPr>
              <a:t>组件，它可以将数据在地图上以颜色的形式展示出来。在配置</a:t>
            </a:r>
            <a:r>
              <a:rPr lang="en-US" altLang="zh-CN" sz="1800" kern="100">
                <a:effectLst/>
                <a:latin typeface="Times New Roman" panose="02020603050405020304" pitchFamily="18" charset="0"/>
                <a:ea typeface="宋体" panose="02010600030101010101" pitchFamily="2" charset="-122"/>
              </a:rPr>
              <a:t>option</a:t>
            </a:r>
            <a:r>
              <a:rPr lang="zh-CN" altLang="zh-CN" sz="1800" kern="100">
                <a:effectLst/>
                <a:latin typeface="Times New Roman" panose="02020603050405020304" pitchFamily="18" charset="0"/>
                <a:ea typeface="宋体" panose="02010600030101010101" pitchFamily="2" charset="-122"/>
              </a:rPr>
              <a:t>对象时，可以设置</a:t>
            </a:r>
            <a:r>
              <a:rPr lang="en-US" altLang="zh-CN" sz="1800" kern="100">
                <a:effectLst/>
                <a:latin typeface="Times New Roman" panose="02020603050405020304" pitchFamily="18" charset="0"/>
                <a:ea typeface="宋体" panose="02010600030101010101" pitchFamily="2" charset="-122"/>
              </a:rPr>
              <a:t>series</a:t>
            </a:r>
            <a:r>
              <a:rPr lang="zh-CN" altLang="zh-CN" sz="1800" kern="100">
                <a:effectLst/>
                <a:latin typeface="Times New Roman" panose="02020603050405020304" pitchFamily="18" charset="0"/>
                <a:ea typeface="宋体" panose="02010600030101010101" pitchFamily="2" charset="-122"/>
              </a:rPr>
              <a:t>中的</a:t>
            </a:r>
            <a:r>
              <a:rPr lang="en-US" altLang="zh-CN" sz="1800" kern="100">
                <a:effectLst/>
                <a:latin typeface="Times New Roman" panose="02020603050405020304" pitchFamily="18" charset="0"/>
                <a:ea typeface="宋体" panose="02010600030101010101" pitchFamily="2" charset="-122"/>
              </a:rPr>
              <a:t>type</a:t>
            </a:r>
            <a:r>
              <a:rPr lang="zh-CN" altLang="zh-CN" sz="1800" kern="100">
                <a:effectLst/>
                <a:latin typeface="Times New Roman" panose="02020603050405020304" pitchFamily="18" charset="0"/>
                <a:ea typeface="宋体" panose="02010600030101010101" pitchFamily="2" charset="-122"/>
              </a:rPr>
              <a:t>为</a:t>
            </a:r>
            <a:r>
              <a:rPr lang="en-US" altLang="zh-CN" sz="1800" kern="100">
                <a:effectLst/>
                <a:latin typeface="Times New Roman" panose="02020603050405020304" pitchFamily="18" charset="0"/>
                <a:ea typeface="宋体" panose="02010600030101010101" pitchFamily="2" charset="-122"/>
              </a:rPr>
              <a:t>'heatmap'</a:t>
            </a:r>
            <a:r>
              <a:rPr lang="zh-CN" altLang="zh-CN" sz="1800" kern="100">
                <a:effectLst/>
                <a:latin typeface="Times New Roman" panose="02020603050405020304" pitchFamily="18" charset="0"/>
                <a:ea typeface="宋体" panose="02010600030101010101" pitchFamily="2" charset="-122"/>
              </a:rPr>
              <a:t>，并将数据通过</a:t>
            </a:r>
            <a:r>
              <a:rPr lang="en-US" altLang="zh-CN" sz="1800" kern="100">
                <a:effectLst/>
                <a:latin typeface="Times New Roman" panose="02020603050405020304" pitchFamily="18" charset="0"/>
                <a:ea typeface="宋体" panose="02010600030101010101" pitchFamily="2" charset="-122"/>
              </a:rPr>
              <a:t>data</a:t>
            </a:r>
            <a:r>
              <a:rPr lang="zh-CN" altLang="zh-CN" sz="1800" kern="100">
                <a:effectLst/>
                <a:latin typeface="Times New Roman" panose="02020603050405020304" pitchFamily="18" charset="0"/>
                <a:ea typeface="宋体" panose="02010600030101010101" pitchFamily="2" charset="-122"/>
              </a:rPr>
              <a:t>属性传入。</a:t>
            </a:r>
          </a:p>
        </p:txBody>
      </p:sp>
      <p:pic>
        <p:nvPicPr>
          <p:cNvPr id="7" name="图片 6"/>
          <p:cNvPicPr>
            <a:picLocks noChangeAspect="1"/>
          </p:cNvPicPr>
          <p:nvPr/>
        </p:nvPicPr>
        <p:blipFill>
          <a:blip r:embed="rId5"/>
          <a:stretch>
            <a:fillRect/>
          </a:stretch>
        </p:blipFill>
        <p:spPr>
          <a:xfrm>
            <a:off x="4537786" y="2754192"/>
            <a:ext cx="4012274" cy="2290340"/>
          </a:xfrm>
          <a:prstGeom prst="rect">
            <a:avLst/>
          </a:prstGeom>
        </p:spPr>
      </p:pic>
      <p:sp>
        <p:nvSpPr>
          <p:cNvPr id="8" name="文本框 7"/>
          <p:cNvSpPr txBox="1"/>
          <p:nvPr/>
        </p:nvSpPr>
        <p:spPr>
          <a:xfrm>
            <a:off x="390942" y="3081783"/>
            <a:ext cx="3868638" cy="1477328"/>
          </a:xfrm>
          <a:prstGeom prst="rect">
            <a:avLst/>
          </a:prstGeom>
          <a:noFill/>
        </p:spPr>
        <p:txBody>
          <a:bodyPr wrap="square">
            <a:spAutoFit/>
          </a:bodyPr>
          <a:lstStyle/>
          <a:p>
            <a:pPr algn="just"/>
            <a:r>
              <a:rPr lang="zh-CN" altLang="zh-CN" sz="1800" kern="100">
                <a:effectLst/>
                <a:latin typeface="Times New Roman" panose="02020603050405020304" pitchFamily="18" charset="0"/>
                <a:ea typeface="宋体" panose="02010600030101010101" pitchFamily="2" charset="-122"/>
              </a:rPr>
              <a:t>绘制航线图可以使用</a:t>
            </a:r>
            <a:r>
              <a:rPr lang="en-US" altLang="zh-CN" sz="1800" kern="100">
                <a:effectLst/>
                <a:latin typeface="Times New Roman" panose="02020603050405020304" pitchFamily="18" charset="0"/>
                <a:ea typeface="宋体" panose="02010600030101010101" pitchFamily="2" charset="-122"/>
              </a:rPr>
              <a:t>lines</a:t>
            </a:r>
            <a:r>
              <a:rPr lang="zh-CN" altLang="zh-CN" sz="1800" kern="100">
                <a:effectLst/>
                <a:latin typeface="Times New Roman" panose="02020603050405020304" pitchFamily="18" charset="0"/>
                <a:ea typeface="宋体" panose="02010600030101010101" pitchFamily="2" charset="-122"/>
              </a:rPr>
              <a:t>组件，它可以在地图上绘制多个点之间的航线。在配置</a:t>
            </a:r>
            <a:r>
              <a:rPr lang="en-US" altLang="zh-CN" sz="1800" kern="100">
                <a:effectLst/>
                <a:latin typeface="Times New Roman" panose="02020603050405020304" pitchFamily="18" charset="0"/>
                <a:ea typeface="宋体" panose="02010600030101010101" pitchFamily="2" charset="-122"/>
              </a:rPr>
              <a:t>option</a:t>
            </a:r>
            <a:r>
              <a:rPr lang="zh-CN" altLang="zh-CN" sz="1800" kern="100">
                <a:effectLst/>
                <a:latin typeface="Times New Roman" panose="02020603050405020304" pitchFamily="18" charset="0"/>
                <a:ea typeface="宋体" panose="02010600030101010101" pitchFamily="2" charset="-122"/>
              </a:rPr>
              <a:t>对象时，可以设置</a:t>
            </a:r>
            <a:r>
              <a:rPr lang="en-US" altLang="zh-CN" sz="1800" kern="100">
                <a:effectLst/>
                <a:latin typeface="Times New Roman" panose="02020603050405020304" pitchFamily="18" charset="0"/>
                <a:ea typeface="宋体" panose="02010600030101010101" pitchFamily="2" charset="-122"/>
              </a:rPr>
              <a:t>series</a:t>
            </a:r>
            <a:r>
              <a:rPr lang="zh-CN" altLang="zh-CN" sz="1800" kern="100">
                <a:effectLst/>
                <a:latin typeface="Times New Roman" panose="02020603050405020304" pitchFamily="18" charset="0"/>
                <a:ea typeface="宋体" panose="02010600030101010101" pitchFamily="2" charset="-122"/>
              </a:rPr>
              <a:t>中的</a:t>
            </a:r>
            <a:r>
              <a:rPr lang="en-US" altLang="zh-CN" sz="1800" kern="100">
                <a:effectLst/>
                <a:latin typeface="Times New Roman" panose="02020603050405020304" pitchFamily="18" charset="0"/>
                <a:ea typeface="宋体" panose="02010600030101010101" pitchFamily="2" charset="-122"/>
              </a:rPr>
              <a:t>type</a:t>
            </a:r>
            <a:r>
              <a:rPr lang="zh-CN" altLang="zh-CN" sz="1800" kern="100">
                <a:effectLst/>
                <a:latin typeface="Times New Roman" panose="02020603050405020304" pitchFamily="18" charset="0"/>
                <a:ea typeface="宋体" panose="02010600030101010101" pitchFamily="2" charset="-122"/>
              </a:rPr>
              <a:t>为</a:t>
            </a:r>
            <a:r>
              <a:rPr lang="en-US" altLang="zh-CN" sz="1800" kern="100">
                <a:effectLst/>
                <a:latin typeface="Times New Roman" panose="02020603050405020304" pitchFamily="18" charset="0"/>
                <a:ea typeface="宋体" panose="02010600030101010101" pitchFamily="2" charset="-122"/>
              </a:rPr>
              <a:t>'lines'</a:t>
            </a:r>
            <a:r>
              <a:rPr lang="zh-CN" altLang="zh-CN" sz="1800" kern="100">
                <a:effectLst/>
                <a:latin typeface="Times New Roman" panose="02020603050405020304" pitchFamily="18" charset="0"/>
                <a:ea typeface="宋体" panose="02010600030101010101" pitchFamily="2" charset="-122"/>
              </a:rPr>
              <a:t>，并将数据通过</a:t>
            </a:r>
            <a:r>
              <a:rPr lang="en-US" altLang="zh-CN" sz="1800" kern="100">
                <a:effectLst/>
                <a:latin typeface="Times New Roman" panose="02020603050405020304" pitchFamily="18" charset="0"/>
                <a:ea typeface="宋体" panose="02010600030101010101" pitchFamily="2" charset="-122"/>
              </a:rPr>
              <a:t>data</a:t>
            </a:r>
            <a:r>
              <a:rPr lang="zh-CN" altLang="zh-CN" sz="1800" kern="100">
                <a:effectLst/>
                <a:latin typeface="Times New Roman" panose="02020603050405020304" pitchFamily="18" charset="0"/>
                <a:ea typeface="宋体" panose="02010600030101010101" pitchFamily="2" charset="-122"/>
              </a:rPr>
              <a:t>属性传入。</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任意多边形: 形状 49"/>
          <p:cNvSpPr/>
          <p:nvPr/>
        </p:nvSpPr>
        <p:spPr>
          <a:xfrm>
            <a:off x="-13487" y="0"/>
            <a:ext cx="5762534" cy="5143500"/>
          </a:xfrm>
          <a:custGeom>
            <a:avLst/>
            <a:gdLst>
              <a:gd name="connsiteX0" fmla="*/ 0 w 5762534"/>
              <a:gd name="connsiteY0" fmla="*/ 0 h 5143500"/>
              <a:gd name="connsiteX1" fmla="*/ 3533084 w 5762534"/>
              <a:gd name="connsiteY1" fmla="*/ 0 h 5143500"/>
              <a:gd name="connsiteX2" fmla="*/ 5762534 w 5762534"/>
              <a:gd name="connsiteY2" fmla="*/ 5143500 h 5143500"/>
              <a:gd name="connsiteX3" fmla="*/ 0 w 5762534"/>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5762534" h="5143500">
                <a:moveTo>
                  <a:pt x="0" y="0"/>
                </a:moveTo>
                <a:lnTo>
                  <a:pt x="3533084" y="0"/>
                </a:lnTo>
                <a:lnTo>
                  <a:pt x="5762534" y="5143500"/>
                </a:lnTo>
                <a:lnTo>
                  <a:pt x="0" y="51435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
        <p:nvSpPr>
          <p:cNvPr id="1048601" name="矩形 92"/>
          <p:cNvSpPr/>
          <p:nvPr/>
        </p:nvSpPr>
        <p:spPr>
          <a:xfrm>
            <a:off x="282956" y="749128"/>
            <a:ext cx="8576818" cy="36452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grpSp>
        <p:nvGrpSpPr>
          <p:cNvPr id="51" name="组合 1"/>
          <p:cNvGrpSpPr/>
          <p:nvPr/>
        </p:nvGrpSpPr>
        <p:grpSpPr>
          <a:xfrm>
            <a:off x="3693795" y="2189490"/>
            <a:ext cx="1808480" cy="939219"/>
            <a:chOff x="5789" y="3528"/>
            <a:chExt cx="2848" cy="1479"/>
          </a:xfrm>
        </p:grpSpPr>
        <p:sp>
          <p:nvSpPr>
            <p:cNvPr id="1048602" name="文本框 5"/>
            <p:cNvSpPr txBox="1">
              <a:spLocks noChangeArrowheads="1"/>
            </p:cNvSpPr>
            <p:nvPr/>
          </p:nvSpPr>
          <p:spPr bwMode="auto">
            <a:xfrm>
              <a:off x="5789" y="3528"/>
              <a:ext cx="2848" cy="919"/>
            </a:xfrm>
            <a:prstGeom prst="rect">
              <a:avLst/>
            </a:prstGeom>
            <a:noFill/>
            <a:ln>
              <a:noFill/>
            </a:ln>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R="0" lvl="0" indent="0" algn="ctr" defTabSz="685800" fontAlgn="base">
                <a:lnSpc>
                  <a:spcPct val="100000"/>
                </a:lnSpc>
                <a:spcBef>
                  <a:spcPct val="0"/>
                </a:spcBef>
                <a:spcAft>
                  <a:spcPct val="0"/>
                </a:spcAft>
                <a:buClrTx/>
                <a:buSzTx/>
                <a:buFontTx/>
                <a:buNone/>
              </a:pPr>
              <a:r>
                <a:rPr lang="zh-CN" altLang="en-US" sz="3200" b="1">
                  <a:solidFill>
                    <a:schemeClr val="accent1"/>
                  </a:solidFill>
                  <a:latin typeface="微软雅黑" panose="020B0503020204020204" pitchFamily="34" charset="-122"/>
                  <a:ea typeface="微软雅黑" panose="020B0503020204020204" pitchFamily="34" charset="-122"/>
                </a:rPr>
                <a:t>项目总结</a:t>
              </a:r>
            </a:p>
          </p:txBody>
        </p:sp>
        <p:cxnSp>
          <p:nvCxnSpPr>
            <p:cNvPr id="3145729" name="直接连接符 98"/>
            <p:cNvCxnSpPr/>
            <p:nvPr/>
          </p:nvCxnSpPr>
          <p:spPr>
            <a:xfrm>
              <a:off x="7029" y="4440"/>
              <a:ext cx="34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48603" name="矩形: 圆角 1"/>
            <p:cNvSpPr/>
            <p:nvPr/>
          </p:nvSpPr>
          <p:spPr>
            <a:xfrm>
              <a:off x="6260" y="4578"/>
              <a:ext cx="1818" cy="429"/>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r>
                <a:rPr kumimoji="0" lang="en-US" altLang="zh-CN" sz="12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rPr>
                <a:t>PART FIVE</a:t>
              </a:r>
              <a:endParaRPr kumimoji="0" lang="zh-CN" altLang="en-US" sz="12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grpSp>
      <p:pic>
        <p:nvPicPr>
          <p:cNvPr id="2097153" name="图片 4"/>
          <p:cNvPicPr>
            <a:picLocks noChangeAspect="1"/>
          </p:cNvPicPr>
          <p:nvPr/>
        </p:nvPicPr>
        <p:blipFill>
          <a:blip r:embed="rId2" cstate="print"/>
          <a:stretch>
            <a:fillRect/>
          </a:stretch>
        </p:blipFill>
        <p:spPr>
          <a:xfrm>
            <a:off x="3764280" y="1217295"/>
            <a:ext cx="1654810" cy="60134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3" name="文本框 41"/>
          <p:cNvSpPr txBox="1"/>
          <p:nvPr>
            <p:custDataLst>
              <p:tags r:id="rId1"/>
            </p:custDataLst>
          </p:nvPr>
        </p:nvSpPr>
        <p:spPr>
          <a:xfrm>
            <a:off x="1497454" y="1084675"/>
            <a:ext cx="3802380" cy="1618520"/>
          </a:xfrm>
          <a:prstGeom prst="rect">
            <a:avLst/>
          </a:prstGeom>
          <a:noFill/>
        </p:spPr>
        <p:txBody>
          <a:bodyPr wrap="square" rtlCol="0">
            <a:spAutoFit/>
          </a:bodyPr>
          <a:lstStyle/>
          <a:p>
            <a:pPr>
              <a:lnSpc>
                <a:spcPct val="150000"/>
              </a:lnSpc>
            </a:pPr>
            <a:r>
              <a:rPr lang="zh-CN" altLang="en-US" sz="2000" b="1" u="sng">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一级：时空趋势</a:t>
            </a:r>
            <a:endParaRPr lang="zh-CN" sz="2000" b="1" u="sng">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a:lnSpc>
                <a:spcPct val="150000"/>
              </a:lnSpc>
            </a:pPr>
            <a:r>
              <a:rPr lang="zh-CN" altLang="en-US" sz="1600">
                <a:solidFill>
                  <a:srgbClr val="E7E6E6">
                    <a:lumMod val="25000"/>
                  </a:srgbClr>
                </a:solidFill>
                <a:latin typeface="微软雅黑" panose="020B0503020204020204" pitchFamily="34" charset="-122"/>
                <a:ea typeface="微软雅黑" panose="020B0503020204020204" pitchFamily="34" charset="-122"/>
                <a:cs typeface="Arial" panose="020B0604020202020204"/>
                <a:sym typeface="+mn-ea"/>
              </a:rPr>
              <a:t>节假日，春运，开学季</a:t>
            </a:r>
            <a:endParaRPr lang="en-US" altLang="zh-CN" sz="1600">
              <a:solidFill>
                <a:srgbClr val="E7E6E6">
                  <a:lumMod val="25000"/>
                </a:srgbClr>
              </a:solidFill>
              <a:latin typeface="微软雅黑" panose="020B0503020204020204" pitchFamily="34" charset="-122"/>
              <a:ea typeface="微软雅黑" panose="020B0503020204020204" pitchFamily="34" charset="-122"/>
              <a:cs typeface="Arial" panose="020B0604020202020204"/>
              <a:sym typeface="+mn-ea"/>
            </a:endParaRPr>
          </a:p>
          <a:p>
            <a:pPr>
              <a:lnSpc>
                <a:spcPct val="150000"/>
              </a:lnSpc>
            </a:pPr>
            <a:r>
              <a:rPr lang="zh-CN" altLang="en-US" sz="1600">
                <a:solidFill>
                  <a:srgbClr val="E7E6E6">
                    <a:lumMod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沿海</a:t>
            </a:r>
            <a:r>
              <a:rPr lang="en-US" altLang="zh-CN" sz="1600">
                <a:solidFill>
                  <a:srgbClr val="E7E6E6">
                    <a:lumMod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solidFill>
                  <a:srgbClr val="E7E6E6">
                    <a:lumMod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内陆</a:t>
            </a:r>
            <a:endParaRPr lang="en-US" altLang="zh-CN" sz="1600">
              <a:solidFill>
                <a:srgbClr val="E7E6E6">
                  <a:lumMod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1600" noProof="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Arial" panose="020B0604020202020204"/>
                <a:sym typeface="+mn-ea"/>
              </a:rPr>
              <a:t>地理位置</a:t>
            </a:r>
          </a:p>
        </p:txBody>
      </p:sp>
      <p:sp>
        <p:nvSpPr>
          <p:cNvPr id="1048824" name="文本框 42"/>
          <p:cNvSpPr txBox="1"/>
          <p:nvPr>
            <p:custDataLst>
              <p:tags r:id="rId2"/>
            </p:custDataLst>
          </p:nvPr>
        </p:nvSpPr>
        <p:spPr>
          <a:xfrm>
            <a:off x="548640" y="2818765"/>
            <a:ext cx="3757295" cy="1618520"/>
          </a:xfrm>
          <a:prstGeom prst="rect">
            <a:avLst/>
          </a:prstGeom>
          <a:noFill/>
        </p:spPr>
        <p:txBody>
          <a:bodyPr wrap="square" rtlCol="0">
            <a:spAutoFit/>
          </a:bodyPr>
          <a:lstStyle/>
          <a:p>
            <a:pPr indent="0" algn="l">
              <a:lnSpc>
                <a:spcPct val="150000"/>
              </a:lnSpc>
            </a:pPr>
            <a:r>
              <a:rPr lang="zh-CN" altLang="en-US" sz="2000" b="1" u="sng">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二级：省份特征</a:t>
            </a:r>
            <a:endParaRPr lang="zh-CN" sz="2000" b="1" u="sng">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a:lnSpc>
                <a:spcPct val="150000"/>
              </a:lnSpc>
            </a:pPr>
            <a:r>
              <a:rPr lang="zh-CN" altLang="en-US" sz="1600" noProof="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经济</a:t>
            </a:r>
            <a:r>
              <a:rPr lang="zh-CN" altLang="en-US" sz="1600">
                <a:solidFill>
                  <a:srgbClr val="E7E6E6">
                    <a:lumMod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指数、发展能力</a:t>
            </a:r>
            <a:endParaRPr lang="en-US" altLang="zh-CN" sz="1600">
              <a:solidFill>
                <a:srgbClr val="E7E6E6">
                  <a:lumMod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1600" noProof="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健康指数、社会环境</a:t>
            </a:r>
            <a:endParaRPr lang="en-US" altLang="zh-CN" sz="1600" noProof="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1600">
                <a:solidFill>
                  <a:srgbClr val="E7E6E6">
                    <a:lumMod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教育指数、生活水平</a:t>
            </a:r>
            <a:endParaRPr lang="zh-CN" altLang="en-US" sz="1600" noProof="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825" name="Freeform 5"/>
          <p:cNvSpPr/>
          <p:nvPr>
            <p:custDataLst>
              <p:tags r:id="rId3"/>
            </p:custDataLst>
          </p:nvPr>
        </p:nvSpPr>
        <p:spPr bwMode="auto">
          <a:xfrm>
            <a:off x="5645440" y="2163829"/>
            <a:ext cx="3529042" cy="2968949"/>
          </a:xfrm>
          <a:custGeom>
            <a:avLst/>
            <a:gdLst>
              <a:gd name="T0" fmla="*/ 0 w 1908"/>
              <a:gd name="T1" fmla="*/ 1632 h 1632"/>
              <a:gd name="T2" fmla="*/ 1645 w 1908"/>
              <a:gd name="T3" fmla="*/ 4 h 1632"/>
              <a:gd name="T4" fmla="*/ 1908 w 1908"/>
              <a:gd name="T5" fmla="*/ 26 h 1632"/>
            </a:gdLst>
            <a:ahLst/>
            <a:cxnLst>
              <a:cxn ang="0">
                <a:pos x="T0" y="T1"/>
              </a:cxn>
              <a:cxn ang="0">
                <a:pos x="T2" y="T3"/>
              </a:cxn>
              <a:cxn ang="0">
                <a:pos x="T4" y="T5"/>
              </a:cxn>
            </a:cxnLst>
            <a:rect l="0" t="0" r="r" b="b"/>
            <a:pathLst>
              <a:path w="1908" h="1632">
                <a:moveTo>
                  <a:pt x="0" y="1632"/>
                </a:moveTo>
                <a:cubicBezTo>
                  <a:pt x="5" y="729"/>
                  <a:pt x="741" y="0"/>
                  <a:pt x="1645" y="4"/>
                </a:cubicBezTo>
                <a:cubicBezTo>
                  <a:pt x="1733" y="4"/>
                  <a:pt x="1821" y="12"/>
                  <a:pt x="1908" y="26"/>
                </a:cubicBezTo>
              </a:path>
            </a:pathLst>
          </a:custGeom>
          <a:noFill/>
          <a:ln w="57150" cap="flat">
            <a:solidFill>
              <a:sysClr val="window" lastClr="FFFFFF">
                <a:lumMod val="85000"/>
              </a:sysClr>
            </a:solidFill>
            <a:prstDash val="solid"/>
            <a:miter lim="800000"/>
          </a:ln>
        </p:spPr>
        <p:txBody>
          <a:bodyPr vert="horz" wrap="square" lIns="68580" tIns="34290" rIns="68580" bIns="34290" numCol="1" anchor="t" anchorCtr="0" compatLnSpc="1"/>
          <a:lstStyle/>
          <a:p>
            <a:endParaRPr lang="zh-CN" altLang="en-US" sz="1350"/>
          </a:p>
        </p:txBody>
      </p:sp>
      <p:sp>
        <p:nvSpPr>
          <p:cNvPr id="1048826" name="Oval 4"/>
          <p:cNvSpPr/>
          <p:nvPr>
            <p:custDataLst>
              <p:tags r:id="rId4"/>
            </p:custDataLst>
          </p:nvPr>
        </p:nvSpPr>
        <p:spPr>
          <a:xfrm>
            <a:off x="5938824" y="3646014"/>
            <a:ext cx="169363" cy="169363"/>
          </a:xfrm>
          <a:prstGeom prst="ellipse">
            <a:avLst/>
          </a:prstGeom>
          <a:solidFill>
            <a:schemeClr val="accent1"/>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350">
              <a:solidFill>
                <a:schemeClr val="tx1">
                  <a:lumMod val="75000"/>
                  <a:lumOff val="25000"/>
                </a:schemeClr>
              </a:solidFill>
            </a:endParaRPr>
          </a:p>
        </p:txBody>
      </p:sp>
      <p:sp>
        <p:nvSpPr>
          <p:cNvPr id="1048827" name="Oval 5"/>
          <p:cNvSpPr/>
          <p:nvPr>
            <p:custDataLst>
              <p:tags r:id="rId5"/>
            </p:custDataLst>
          </p:nvPr>
        </p:nvSpPr>
        <p:spPr>
          <a:xfrm>
            <a:off x="6963227" y="2525072"/>
            <a:ext cx="169363" cy="169363"/>
          </a:xfrm>
          <a:prstGeom prst="ellipse">
            <a:avLst/>
          </a:prstGeom>
          <a:solidFill>
            <a:schemeClr val="accent1"/>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350"/>
          </a:p>
        </p:txBody>
      </p:sp>
      <p:sp>
        <p:nvSpPr>
          <p:cNvPr id="1048828" name="TextBox 23"/>
          <p:cNvSpPr txBox="1"/>
          <p:nvPr>
            <p:custDataLst>
              <p:tags r:id="rId6"/>
            </p:custDataLst>
          </p:nvPr>
        </p:nvSpPr>
        <p:spPr>
          <a:xfrm>
            <a:off x="6117405" y="3776258"/>
            <a:ext cx="1241542" cy="646331"/>
          </a:xfrm>
          <a:prstGeom prst="rect">
            <a:avLst/>
          </a:prstGeom>
          <a:noFill/>
        </p:spPr>
        <p:txBody>
          <a:bodyPr wrap="square" rtlCol="0">
            <a:spAutoFit/>
          </a:bodyPr>
          <a:lstStyle>
            <a:defPPr>
              <a:defRPr lang="en-US"/>
            </a:defPPr>
            <a:lvl1pPr>
              <a:defRPr sz="3600" b="1">
                <a:solidFill>
                  <a:srgbClr val="000000">
                    <a:lumMod val="65000"/>
                    <a:lumOff val="35000"/>
                  </a:srgbClr>
                </a:solidFill>
                <a:latin typeface="BankGothic Md BT" panose="020B0807020203060204" pitchFamily="34" charset="0"/>
                <a:ea typeface="微软雅黑" panose="020B0503020204020204" pitchFamily="34" charset="-122"/>
              </a:defRPr>
            </a:lvl1pPr>
          </a:lstStyle>
          <a:p>
            <a:r>
              <a:rPr lang="en-US" altLang="id-ID">
                <a:solidFill>
                  <a:schemeClr val="accent1"/>
                </a:solidFill>
              </a:rPr>
              <a:t>T</a:t>
            </a:r>
            <a:r>
              <a:rPr lang="en-US" altLang="zh-CN">
                <a:solidFill>
                  <a:schemeClr val="accent1"/>
                </a:solidFill>
              </a:rPr>
              <a:t>wo</a:t>
            </a:r>
          </a:p>
        </p:txBody>
      </p:sp>
      <p:sp>
        <p:nvSpPr>
          <p:cNvPr id="1048829" name="TextBox 24"/>
          <p:cNvSpPr txBox="1"/>
          <p:nvPr>
            <p:custDataLst>
              <p:tags r:id="rId7"/>
            </p:custDataLst>
          </p:nvPr>
        </p:nvSpPr>
        <p:spPr>
          <a:xfrm>
            <a:off x="6963227" y="2609753"/>
            <a:ext cx="1241542" cy="646331"/>
          </a:xfrm>
          <a:prstGeom prst="rect">
            <a:avLst/>
          </a:prstGeom>
          <a:noFill/>
        </p:spPr>
        <p:txBody>
          <a:bodyPr wrap="square" rtlCol="0">
            <a:spAutoFit/>
          </a:bodyPr>
          <a:lstStyle/>
          <a:p>
            <a:r>
              <a:rPr lang="en-US" altLang="id-ID" sz="3600" b="1">
                <a:solidFill>
                  <a:schemeClr val="accent1"/>
                </a:solidFill>
                <a:latin typeface="BankGothic Md BT" panose="020B0807020203060204" pitchFamily="34" charset="0"/>
                <a:ea typeface="微软雅黑" panose="020B0503020204020204" pitchFamily="34" charset="-122"/>
              </a:rPr>
              <a:t>O</a:t>
            </a:r>
            <a:r>
              <a:rPr lang="en-US" altLang="zh-CN" sz="3600" b="1">
                <a:solidFill>
                  <a:schemeClr val="accent1"/>
                </a:solidFill>
                <a:latin typeface="BankGothic Md BT" panose="020B0807020203060204" pitchFamily="34" charset="0"/>
                <a:ea typeface="微软雅黑" panose="020B0503020204020204" pitchFamily="34" charset="-122"/>
              </a:rPr>
              <a:t>ne</a:t>
            </a:r>
          </a:p>
        </p:txBody>
      </p:sp>
      <p:grpSp>
        <p:nvGrpSpPr>
          <p:cNvPr id="114" name="Group 28"/>
          <p:cNvGrpSpPr/>
          <p:nvPr>
            <p:custDataLst>
              <p:tags r:id="rId8"/>
            </p:custDataLst>
          </p:nvPr>
        </p:nvGrpSpPr>
        <p:grpSpPr>
          <a:xfrm flipH="1">
            <a:off x="4447132" y="3482852"/>
            <a:ext cx="1397845" cy="193662"/>
            <a:chOff x="2092860" y="2757465"/>
            <a:chExt cx="2439003" cy="240523"/>
          </a:xfrm>
        </p:grpSpPr>
        <p:cxnSp>
          <p:nvCxnSpPr>
            <p:cNvPr id="3145773" name="Straight Connector 30"/>
            <p:cNvCxnSpPr/>
            <p:nvPr>
              <p:custDataLst>
                <p:tags r:id="rId15"/>
              </p:custDataLst>
            </p:nvPr>
          </p:nvCxnSpPr>
          <p:spPr>
            <a:xfrm flipH="1">
              <a:off x="2092860" y="2757465"/>
              <a:ext cx="1880237" cy="240523"/>
            </a:xfrm>
            <a:prstGeom prst="line">
              <a:avLst/>
            </a:prstGeom>
            <a:ln w="12700">
              <a:solidFill>
                <a:schemeClr val="accent1"/>
              </a:solidFill>
              <a:headEnd type="none"/>
              <a:tailEnd type="oval"/>
            </a:ln>
          </p:spPr>
          <p:style>
            <a:lnRef idx="1">
              <a:srgbClr val="1F74AD"/>
            </a:lnRef>
            <a:fillRef idx="0">
              <a:srgbClr val="1F74AD"/>
            </a:fillRef>
            <a:effectRef idx="0">
              <a:srgbClr val="1F74AD"/>
            </a:effectRef>
            <a:fontRef idx="minor">
              <a:srgbClr val="000000"/>
            </a:fontRef>
          </p:style>
        </p:cxnSp>
        <p:cxnSp>
          <p:nvCxnSpPr>
            <p:cNvPr id="3145774" name="Straight Connector 31"/>
            <p:cNvCxnSpPr/>
            <p:nvPr>
              <p:custDataLst>
                <p:tags r:id="rId16"/>
              </p:custDataLst>
            </p:nvPr>
          </p:nvCxnSpPr>
          <p:spPr>
            <a:xfrm flipH="1" flipV="1">
              <a:off x="3973098" y="2757465"/>
              <a:ext cx="558765" cy="907"/>
            </a:xfrm>
            <a:prstGeom prst="line">
              <a:avLst/>
            </a:prstGeom>
            <a:ln w="12700">
              <a:solidFill>
                <a:schemeClr val="accent1"/>
              </a:solidFill>
            </a:ln>
          </p:spPr>
          <p:style>
            <a:lnRef idx="1">
              <a:srgbClr val="1F74AD"/>
            </a:lnRef>
            <a:fillRef idx="0">
              <a:srgbClr val="1F74AD"/>
            </a:fillRef>
            <a:effectRef idx="0">
              <a:srgbClr val="1F74AD"/>
            </a:effectRef>
            <a:fontRef idx="minor">
              <a:srgbClr val="000000"/>
            </a:fontRef>
          </p:style>
        </p:cxnSp>
      </p:grpSp>
      <p:sp>
        <p:nvSpPr>
          <p:cNvPr id="1048830" name="Oval 29"/>
          <p:cNvSpPr/>
          <p:nvPr>
            <p:custDataLst>
              <p:tags r:id="rId9"/>
            </p:custDataLst>
          </p:nvPr>
        </p:nvSpPr>
        <p:spPr>
          <a:xfrm flipH="1">
            <a:off x="4305786" y="3435612"/>
            <a:ext cx="141528" cy="153317"/>
          </a:xfrm>
          <a:prstGeom prst="ellipse">
            <a:avLst/>
          </a:prstGeom>
          <a:solidFill>
            <a:schemeClr val="accent1"/>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350"/>
          </a:p>
        </p:txBody>
      </p:sp>
      <p:grpSp>
        <p:nvGrpSpPr>
          <p:cNvPr id="115" name="Group 81"/>
          <p:cNvGrpSpPr/>
          <p:nvPr>
            <p:custDataLst>
              <p:tags r:id="rId10"/>
            </p:custDataLst>
          </p:nvPr>
        </p:nvGrpSpPr>
        <p:grpSpPr>
          <a:xfrm flipH="1">
            <a:off x="5406779" y="2115848"/>
            <a:ext cx="1502430" cy="380272"/>
            <a:chOff x="2568804" y="2757465"/>
            <a:chExt cx="1963059" cy="496858"/>
          </a:xfrm>
        </p:grpSpPr>
        <p:cxnSp>
          <p:nvCxnSpPr>
            <p:cNvPr id="3145775" name="Straight Connector 83"/>
            <p:cNvCxnSpPr/>
            <p:nvPr>
              <p:custDataLst>
                <p:tags r:id="rId13"/>
              </p:custDataLst>
            </p:nvPr>
          </p:nvCxnSpPr>
          <p:spPr>
            <a:xfrm flipH="1">
              <a:off x="2568804" y="2757465"/>
              <a:ext cx="1404294" cy="496858"/>
            </a:xfrm>
            <a:prstGeom prst="line">
              <a:avLst/>
            </a:prstGeom>
            <a:ln w="12700">
              <a:solidFill>
                <a:schemeClr val="accent1"/>
              </a:solidFill>
              <a:headEnd type="none"/>
              <a:tailEnd type="oval"/>
            </a:ln>
          </p:spPr>
          <p:style>
            <a:lnRef idx="1">
              <a:srgbClr val="1F74AD"/>
            </a:lnRef>
            <a:fillRef idx="0">
              <a:srgbClr val="1F74AD"/>
            </a:fillRef>
            <a:effectRef idx="0">
              <a:srgbClr val="1F74AD"/>
            </a:effectRef>
            <a:fontRef idx="minor">
              <a:srgbClr val="000000"/>
            </a:fontRef>
          </p:style>
        </p:cxnSp>
        <p:cxnSp>
          <p:nvCxnSpPr>
            <p:cNvPr id="3145776" name="Straight Connector 84"/>
            <p:cNvCxnSpPr/>
            <p:nvPr>
              <p:custDataLst>
                <p:tags r:id="rId14"/>
              </p:custDataLst>
            </p:nvPr>
          </p:nvCxnSpPr>
          <p:spPr>
            <a:xfrm flipH="1" flipV="1">
              <a:off x="3973098" y="2757465"/>
              <a:ext cx="558765" cy="907"/>
            </a:xfrm>
            <a:prstGeom prst="line">
              <a:avLst/>
            </a:prstGeom>
            <a:ln w="12700">
              <a:solidFill>
                <a:schemeClr val="accent1"/>
              </a:solidFill>
            </a:ln>
          </p:spPr>
          <p:style>
            <a:lnRef idx="1">
              <a:srgbClr val="1F74AD"/>
            </a:lnRef>
            <a:fillRef idx="0">
              <a:srgbClr val="1F74AD"/>
            </a:fillRef>
            <a:effectRef idx="0">
              <a:srgbClr val="1F74AD"/>
            </a:effectRef>
            <a:fontRef idx="minor">
              <a:srgbClr val="000000"/>
            </a:fontRef>
          </p:style>
        </p:cxnSp>
      </p:grpSp>
      <p:sp>
        <p:nvSpPr>
          <p:cNvPr id="1048831" name="Oval 82"/>
          <p:cNvSpPr/>
          <p:nvPr>
            <p:custDataLst>
              <p:tags r:id="rId11"/>
            </p:custDataLst>
          </p:nvPr>
        </p:nvSpPr>
        <p:spPr>
          <a:xfrm flipH="1">
            <a:off x="5299834" y="2042948"/>
            <a:ext cx="145799" cy="145799"/>
          </a:xfrm>
          <a:prstGeom prst="ellipse">
            <a:avLst/>
          </a:prstGeom>
          <a:solidFill>
            <a:schemeClr val="accent1"/>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350"/>
          </a:p>
        </p:txBody>
      </p:sp>
      <p:cxnSp>
        <p:nvCxnSpPr>
          <p:cNvPr id="3145772" name="直接连接符 74"/>
          <p:cNvCxnSpPr/>
          <p:nvPr>
            <p:custDataLst>
              <p:tags r:id="rId12"/>
            </p:custDataLst>
          </p:nvPr>
        </p:nvCxnSpPr>
        <p:spPr>
          <a:xfrm flipV="1">
            <a:off x="-3537" y="687523"/>
            <a:ext cx="6189980" cy="1143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0" name="文本框 14"/>
          <p:cNvSpPr txBox="1"/>
          <p:nvPr>
            <p:custDataLst>
              <p:tags r:id="rId1"/>
            </p:custDataLst>
          </p:nvPr>
        </p:nvSpPr>
        <p:spPr>
          <a:xfrm>
            <a:off x="354330" y="222885"/>
            <a:ext cx="6653530" cy="737235"/>
          </a:xfrm>
          <a:prstGeom prst="rect">
            <a:avLst/>
          </a:prstGeom>
          <a:noFill/>
        </p:spPr>
        <p:txBody>
          <a:bodyPr wrap="square" rtlCol="0">
            <a:spAutoFit/>
          </a:bodyPr>
          <a:lstStyle/>
          <a:p>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 </a:t>
            </a:r>
            <a:r>
              <a:rPr lang="zh-CN" altLang="en-US" sz="2400" b="1">
                <a:solidFill>
                  <a:schemeClr val="accent1"/>
                </a:solidFill>
                <a:latin typeface="微软雅黑" panose="020B0503020204020204" pitchFamily="34" charset="-122"/>
                <a:ea typeface="微软雅黑" panose="020B0503020204020204" pitchFamily="34" charset="-122"/>
                <a:sym typeface="+mn-ea"/>
              </a:rPr>
              <a:t>二级：省份特征</a:t>
            </a:r>
            <a:r>
              <a:rPr lang="en-US" altLang="zh-CN">
                <a:sym typeface="+mn-ea"/>
              </a:rPr>
              <a:t> </a:t>
            </a:r>
            <a:endParaRPr lang="zh-CN" altLang="en-US" b="1">
              <a:solidFill>
                <a:schemeClr val="bg1">
                  <a:lumMod val="50000"/>
                </a:schemeClr>
              </a:solidFill>
              <a:latin typeface="微软雅黑" panose="020B0503020204020204" pitchFamily="34" charset="-122"/>
              <a:cs typeface="+mn-cs"/>
            </a:endParaRPr>
          </a:p>
          <a:p>
            <a:endParaRPr lang="zh-CN" altLang="en-US"/>
          </a:p>
        </p:txBody>
      </p:sp>
      <p:cxnSp>
        <p:nvCxnSpPr>
          <p:cNvPr id="3145772" name="直接连接符 74"/>
          <p:cNvCxnSpPr/>
          <p:nvPr>
            <p:custDataLst>
              <p:tags r:id="rId2"/>
            </p:custDataLst>
          </p:nvPr>
        </p:nvCxnSpPr>
        <p:spPr>
          <a:xfrm flipV="1">
            <a:off x="-3537" y="687523"/>
            <a:ext cx="6189980" cy="1143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r="892" b="28186"/>
          <a:stretch>
            <a:fillRect/>
          </a:stretch>
        </p:blipFill>
        <p:spPr>
          <a:xfrm>
            <a:off x="151075" y="1086557"/>
            <a:ext cx="3029445" cy="3707620"/>
          </a:xfrm>
          <a:prstGeom prst="rect">
            <a:avLst/>
          </a:prstGeom>
        </p:spPr>
      </p:pic>
      <p:pic>
        <p:nvPicPr>
          <p:cNvPr id="6" name="图片 5"/>
          <p:cNvPicPr>
            <a:picLocks noChangeAspect="1"/>
          </p:cNvPicPr>
          <p:nvPr/>
        </p:nvPicPr>
        <p:blipFill rotWithShape="1">
          <a:blip r:embed="rId5"/>
          <a:srcRect t="11192"/>
          <a:stretch>
            <a:fillRect/>
          </a:stretch>
        </p:blipFill>
        <p:spPr>
          <a:xfrm>
            <a:off x="6019147" y="960120"/>
            <a:ext cx="2830655" cy="3960495"/>
          </a:xfrm>
          <a:prstGeom prst="rect">
            <a:avLst/>
          </a:prstGeom>
        </p:spPr>
      </p:pic>
      <p:sp>
        <p:nvSpPr>
          <p:cNvPr id="8" name="文本框 7"/>
          <p:cNvSpPr txBox="1"/>
          <p:nvPr/>
        </p:nvSpPr>
        <p:spPr>
          <a:xfrm>
            <a:off x="3236185" y="863590"/>
            <a:ext cx="2727297" cy="4247317"/>
          </a:xfrm>
          <a:prstGeom prst="rect">
            <a:avLst/>
          </a:prstGeom>
          <a:noFill/>
        </p:spPr>
        <p:txBody>
          <a:bodyPr wrap="square" rtlCol="0">
            <a:spAutoFit/>
          </a:bodyPr>
          <a:lstStyle/>
          <a:p>
            <a:r>
              <a:rPr lang="zh-CN" altLang="en-US"/>
              <a:t>最明显的特征：</a:t>
            </a:r>
            <a:endParaRPr lang="en-US" altLang="zh-CN"/>
          </a:p>
          <a:p>
            <a:r>
              <a:rPr lang="zh-CN" altLang="en-US"/>
              <a:t>经济越发达，总量，速度，加速度越大的省份</a:t>
            </a:r>
            <a:r>
              <a:rPr lang="en-US" altLang="zh-CN"/>
              <a:t>/</a:t>
            </a:r>
            <a:r>
              <a:rPr lang="zh-CN" altLang="en-US"/>
              <a:t>城市，人口迁移指数更高</a:t>
            </a:r>
            <a:endParaRPr lang="en-US" altLang="zh-CN"/>
          </a:p>
          <a:p>
            <a:endParaRPr lang="en-US" altLang="zh-CN"/>
          </a:p>
          <a:p>
            <a:endParaRPr lang="en-US" altLang="zh-CN"/>
          </a:p>
          <a:p>
            <a:r>
              <a:rPr lang="zh-CN" altLang="en-US"/>
              <a:t>在迁入城市</a:t>
            </a:r>
            <a:r>
              <a:rPr lang="en-US" altLang="zh-CN"/>
              <a:t>top5</a:t>
            </a:r>
            <a:r>
              <a:rPr lang="zh-CN" altLang="en-US"/>
              <a:t>的城市中，前四位都来自经济发展第一位的广州省。</a:t>
            </a:r>
            <a:endParaRPr lang="en-US" altLang="zh-CN"/>
          </a:p>
          <a:p>
            <a:r>
              <a:rPr lang="zh-CN" altLang="en-US"/>
              <a:t>而第五位是首都北京，同时第六位苏州正属于经济发展第二的江苏省。</a:t>
            </a:r>
            <a:endParaRPr lang="en-US" altLang="zh-CN"/>
          </a:p>
          <a:p>
            <a:endParaRPr lang="en-US" altLang="zh-CN"/>
          </a:p>
          <a:p>
            <a:r>
              <a:rPr lang="zh-CN" altLang="en-US"/>
              <a:t>可以看到经济是影响人口迁移的重要因素</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4"/>
          <p:cNvSpPr txBox="1"/>
          <p:nvPr>
            <p:custDataLst>
              <p:tags r:id="rId1"/>
            </p:custDataLst>
          </p:nvPr>
        </p:nvSpPr>
        <p:spPr>
          <a:xfrm>
            <a:off x="354330" y="153579"/>
            <a:ext cx="6653530" cy="738664"/>
          </a:xfrm>
          <a:prstGeom prst="rect">
            <a:avLst/>
          </a:prstGeom>
          <a:noFill/>
        </p:spPr>
        <p:txBody>
          <a:bodyPr wrap="square" rtlCol="0">
            <a:spAutoFit/>
          </a:bodyPr>
          <a:lstStyle/>
          <a:p>
            <a:r>
              <a:rPr lang="en-US" altLang="zh-CN">
                <a:sym typeface="+mn-ea"/>
              </a:rPr>
              <a:t> </a:t>
            </a:r>
            <a:r>
              <a:rPr lang="zh-CN" altLang="en-US" sz="2400" b="1">
                <a:solidFill>
                  <a:schemeClr val="accent1"/>
                </a:solidFill>
                <a:latin typeface="微软雅黑" panose="020B0503020204020204" pitchFamily="34" charset="-122"/>
                <a:ea typeface="微软雅黑" panose="020B0503020204020204" pitchFamily="34" charset="-122"/>
                <a:sym typeface="+mn-ea"/>
              </a:rPr>
              <a:t>雷达图反应综合特征</a:t>
            </a:r>
            <a:endParaRPr lang="zh-CN" altLang="en-US" sz="2400" b="1">
              <a:solidFill>
                <a:schemeClr val="accent1"/>
              </a:solidFill>
              <a:latin typeface="微软雅黑" panose="020B0503020204020204" pitchFamily="34" charset="-122"/>
              <a:ea typeface="微软雅黑" panose="020B0503020204020204" pitchFamily="34" charset="-122"/>
            </a:endParaRPr>
          </a:p>
          <a:p>
            <a:endParaRPr lang="zh-CN" altLang="en-US"/>
          </a:p>
        </p:txBody>
      </p:sp>
      <p:cxnSp>
        <p:nvCxnSpPr>
          <p:cNvPr id="3145772" name="直接连接符 74"/>
          <p:cNvCxnSpPr/>
          <p:nvPr>
            <p:custDataLst>
              <p:tags r:id="rId2"/>
            </p:custDataLst>
          </p:nvPr>
        </p:nvCxnSpPr>
        <p:spPr>
          <a:xfrm flipV="1">
            <a:off x="-3537" y="676728"/>
            <a:ext cx="5865495"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4"/>
          <a:stretch>
            <a:fillRect/>
          </a:stretch>
        </p:blipFill>
        <p:spPr>
          <a:xfrm>
            <a:off x="887292" y="954668"/>
            <a:ext cx="3620985" cy="2325403"/>
          </a:xfrm>
          <a:prstGeom prst="rect">
            <a:avLst/>
          </a:prstGeom>
        </p:spPr>
      </p:pic>
      <p:sp>
        <p:nvSpPr>
          <p:cNvPr id="3" name="文本框 2"/>
          <p:cNvSpPr txBox="1"/>
          <p:nvPr/>
        </p:nvSpPr>
        <p:spPr>
          <a:xfrm>
            <a:off x="5279192" y="1309457"/>
            <a:ext cx="2579915" cy="1615827"/>
          </a:xfrm>
          <a:prstGeom prst="rect">
            <a:avLst/>
          </a:prstGeom>
          <a:noFill/>
        </p:spPr>
        <p:txBody>
          <a:bodyPr wrap="square" rtlCol="0">
            <a:spAutoFit/>
          </a:bodyPr>
          <a:lstStyle/>
          <a:p>
            <a:pPr>
              <a:lnSpc>
                <a:spcPct val="150000"/>
              </a:lnSpc>
            </a:pPr>
            <a:r>
              <a:rPr lang="zh-CN" altLang="en-US" sz="1800" noProof="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经济</a:t>
            </a:r>
            <a:r>
              <a:rPr lang="zh-CN" altLang="en-US" sz="1800">
                <a:solidFill>
                  <a:srgbClr val="E7E6E6">
                    <a:lumMod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指数、发展能力</a:t>
            </a:r>
            <a:endParaRPr lang="en-US" altLang="zh-CN" sz="1800">
              <a:solidFill>
                <a:srgbClr val="E7E6E6">
                  <a:lumMod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1800" noProof="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健康指数、社会环境</a:t>
            </a:r>
            <a:endParaRPr lang="en-US" altLang="zh-CN" sz="1800" noProof="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1800">
                <a:solidFill>
                  <a:srgbClr val="E7E6E6">
                    <a:lumMod val="25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教育指数、生活水平</a:t>
            </a:r>
            <a:endParaRPr lang="zh-CN" altLang="en-US" sz="1800" noProof="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1442" y="3347357"/>
            <a:ext cx="2361037" cy="1757797"/>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7096" y="3352216"/>
            <a:ext cx="2174105" cy="1757797"/>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997" y="3347357"/>
            <a:ext cx="2151850" cy="17626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99"/>
          <p:cNvSpPr/>
          <p:nvPr/>
        </p:nvSpPr>
        <p:spPr>
          <a:xfrm>
            <a:off x="3122605" y="349168"/>
            <a:ext cx="2004037" cy="442592"/>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endParaRPr lang="zh-CN" altLang="en-US" sz="1500" b="1" spc="-20">
              <a:solidFill>
                <a:schemeClr val="bg1"/>
              </a:solidFill>
              <a:latin typeface="黑体" panose="02010609060101010101" charset="-122"/>
              <a:ea typeface="黑体" panose="02010609060101010101" charset="-122"/>
              <a:cs typeface="微软雅黑" panose="020B0503020204020204" pitchFamily="34" charset="-122"/>
            </a:endParaRPr>
          </a:p>
        </p:txBody>
      </p:sp>
      <p:sp>
        <p:nvSpPr>
          <p:cNvPr id="6" name="任意多边形 99"/>
          <p:cNvSpPr/>
          <p:nvPr/>
        </p:nvSpPr>
        <p:spPr>
          <a:xfrm>
            <a:off x="3250221" y="349168"/>
            <a:ext cx="2004037" cy="442592"/>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r>
              <a:rPr lang="zh-CN" altLang="en-US" sz="1500" b="1" spc="-20">
                <a:solidFill>
                  <a:schemeClr val="bg1"/>
                </a:solidFill>
                <a:latin typeface="黑体" panose="02010609060101010101" charset="-122"/>
                <a:ea typeface="黑体" panose="02010609060101010101" charset="-122"/>
                <a:cs typeface="微软雅黑" panose="020B0503020204020204" pitchFamily="34" charset="-122"/>
              </a:rPr>
              <a:t>项目目标及创新点</a:t>
            </a:r>
          </a:p>
        </p:txBody>
      </p:sp>
      <p:sp>
        <p:nvSpPr>
          <p:cNvPr id="7" name="文本框 6"/>
          <p:cNvSpPr txBox="1"/>
          <p:nvPr/>
        </p:nvSpPr>
        <p:spPr>
          <a:xfrm>
            <a:off x="940478" y="1073643"/>
            <a:ext cx="5604029"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altLang="en-US">
                <a:cs typeface="Calibri Light" panose="020F0302020204030204"/>
              </a:rPr>
              <a:t>目标：</a:t>
            </a:r>
            <a:endParaRPr lang="zh-CN"/>
          </a:p>
          <a:p>
            <a:r>
              <a:rPr lang="zh-CN" altLang="en-US">
                <a:cs typeface="Calibri Light" panose="020F0302020204030204"/>
              </a:rPr>
              <a:t>        通过大数据手段探究中国人口迁移的时空规律，分析影响因素</a:t>
            </a:r>
            <a:endParaRPr lang="zh-CN"/>
          </a:p>
          <a:p>
            <a:endParaRPr lang="zh-CN" altLang="en-US">
              <a:cs typeface="Calibri Light" panose="020F0302020204030204"/>
            </a:endParaRPr>
          </a:p>
          <a:p>
            <a:r>
              <a:rPr lang="zh-CN" altLang="en-US">
                <a:cs typeface="Calibri Light" panose="020F0302020204030204"/>
              </a:rPr>
              <a:t>创新点：</a:t>
            </a:r>
          </a:p>
          <a:p>
            <a:r>
              <a:rPr lang="zh-CN" altLang="en-US">
                <a:cs typeface="Calibri Light" panose="020F0302020204030204"/>
              </a:rPr>
              <a:t>1、数据量大，领域众多，说服力强，具有现实意义</a:t>
            </a:r>
          </a:p>
          <a:p>
            <a:r>
              <a:rPr lang="zh-CN" altLang="en-US">
                <a:cs typeface="Calibri Light" panose="020F0302020204030204"/>
              </a:rPr>
              <a:t>2、实现了时空两个维度分析，真实可靠</a:t>
            </a:r>
          </a:p>
          <a:p>
            <a:r>
              <a:rPr lang="zh-CN" altLang="en-US">
                <a:cs typeface="Calibri Light" panose="020F0302020204030204"/>
              </a:rPr>
              <a:t>3、点面结合，综合分析，结论可靠全面</a:t>
            </a:r>
          </a:p>
          <a:p>
            <a:r>
              <a:rPr lang="zh-CN" altLang="en-US">
                <a:cs typeface="Calibri Light" panose="020F0302020204030204"/>
              </a:rPr>
              <a:t>4、使用Hive作为数据分析的主要工具，可行性强</a:t>
            </a:r>
          </a:p>
          <a:p>
            <a:r>
              <a:rPr lang="zh-CN" altLang="en-US">
                <a:cs typeface="Calibri Light" panose="020F0302020204030204"/>
              </a:rPr>
              <a:t>5、可视化界面与查询界面</a:t>
            </a:r>
          </a:p>
          <a:p>
            <a:endParaRPr lang="zh-CN" altLang="en-US">
              <a:cs typeface="Calibri Light" panose="020F0302020204030204"/>
            </a:endParaRPr>
          </a:p>
          <a:p>
            <a:endParaRPr lang="zh-CN" altLang="en-US">
              <a:cs typeface="Calibri Light" panose="020F0302020204030204"/>
            </a:endParaRPr>
          </a:p>
          <a:p>
            <a:endParaRPr lang="zh-CN" altLang="en-US">
              <a:cs typeface="Calibri Light" panose="020F0302020204030204"/>
            </a:endParaRPr>
          </a:p>
          <a:p>
            <a:endParaRPr lang="zh-CN" altLang="en-US">
              <a:cs typeface="Calibri Light" panose="020F0302020204030204"/>
            </a:endParaRPr>
          </a:p>
          <a:p>
            <a:endParaRPr lang="zh-CN" altLang="en-US">
              <a:cs typeface="Calibri Light" panose="020F0302020204030204"/>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custDataLst>
              <p:tags r:id="rId1"/>
            </p:custDataLst>
          </p:nvPr>
        </p:nvSpPr>
        <p:spPr>
          <a:xfrm>
            <a:off x="354330" y="178072"/>
            <a:ext cx="6653530" cy="737235"/>
          </a:xfrm>
          <a:prstGeom prst="rect">
            <a:avLst/>
          </a:prstGeom>
          <a:noFill/>
        </p:spPr>
        <p:txBody>
          <a:bodyPr wrap="square" rtlCol="0">
            <a:spAutoFit/>
          </a:bodyPr>
          <a:lstStyle/>
          <a:p>
            <a:r>
              <a:rPr lang="zh-CN" altLang="en-US" sz="2400" b="1" noProof="0">
                <a:ln>
                  <a:noFill/>
                </a:ln>
                <a:solidFill>
                  <a:schemeClr val="accent1"/>
                </a:solidFill>
                <a:effectLst/>
                <a:uLnTx/>
                <a:uFillTx/>
                <a:latin typeface="微软雅黑" panose="020B0503020204020204" pitchFamily="34" charset="-122"/>
                <a:ea typeface="微软雅黑" panose="020B0503020204020204" pitchFamily="34" charset="-122"/>
                <a:sym typeface="+mn-ea"/>
              </a:rPr>
              <a:t> </a:t>
            </a:r>
            <a:r>
              <a:rPr lang="zh-CN" altLang="en-US" sz="2400" b="1">
                <a:solidFill>
                  <a:schemeClr val="accent1"/>
                </a:solidFill>
                <a:latin typeface="微软雅黑" panose="020B0503020204020204" pitchFamily="34" charset="-122"/>
                <a:ea typeface="微软雅黑" panose="020B0503020204020204" pitchFamily="34" charset="-122"/>
                <a:sym typeface="+mn-ea"/>
              </a:rPr>
              <a:t>一级：时空趋势</a:t>
            </a:r>
            <a:r>
              <a:rPr lang="en-US" altLang="zh-CN" sz="2400" b="1">
                <a:solidFill>
                  <a:schemeClr val="accent1"/>
                </a:solidFill>
                <a:latin typeface="微软雅黑" panose="020B0503020204020204" pitchFamily="34" charset="-122"/>
                <a:ea typeface="微软雅黑" panose="020B0503020204020204" pitchFamily="34" charset="-122"/>
                <a:sym typeface="+mn-ea"/>
              </a:rPr>
              <a:t>-</a:t>
            </a:r>
            <a:r>
              <a:rPr lang="zh-CN" altLang="en-US" sz="2400" b="1">
                <a:solidFill>
                  <a:schemeClr val="accent1"/>
                </a:solidFill>
                <a:latin typeface="微软雅黑" panose="020B0503020204020204" pitchFamily="34" charset="-122"/>
                <a:ea typeface="微软雅黑" panose="020B0503020204020204" pitchFamily="34" charset="-122"/>
                <a:sym typeface="+mn-ea"/>
              </a:rPr>
              <a:t>空间</a:t>
            </a:r>
            <a:r>
              <a:rPr lang="en-US" altLang="zh-CN">
                <a:sym typeface="+mn-ea"/>
              </a:rPr>
              <a:t> </a:t>
            </a:r>
            <a:endParaRPr lang="zh-CN" altLang="en-US" b="1">
              <a:solidFill>
                <a:schemeClr val="bg1">
                  <a:lumMod val="50000"/>
                </a:schemeClr>
              </a:solidFill>
              <a:latin typeface="微软雅黑" panose="020B0503020204020204" pitchFamily="34" charset="-122"/>
              <a:cs typeface="+mn-cs"/>
            </a:endParaRPr>
          </a:p>
          <a:p>
            <a:endParaRPr lang="zh-CN" altLang="en-US"/>
          </a:p>
        </p:txBody>
      </p:sp>
      <p:cxnSp>
        <p:nvCxnSpPr>
          <p:cNvPr id="6" name="直接连接符 74"/>
          <p:cNvCxnSpPr/>
          <p:nvPr>
            <p:custDataLst>
              <p:tags r:id="rId2"/>
            </p:custDataLst>
          </p:nvPr>
        </p:nvCxnSpPr>
        <p:spPr>
          <a:xfrm flipV="1">
            <a:off x="-3537" y="676728"/>
            <a:ext cx="5865495" cy="190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7" name="图示 4"/>
          <p:cNvGraphicFramePr/>
          <p:nvPr>
            <p:custDataLst>
              <p:tags r:id="rId3"/>
            </p:custDataLst>
          </p:nvPr>
        </p:nvGraphicFramePr>
        <p:xfrm>
          <a:off x="354330" y="2897505"/>
          <a:ext cx="8328025" cy="3149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图示 38"/>
          <p:cNvGraphicFramePr/>
          <p:nvPr>
            <p:custDataLst>
              <p:tags r:id="rId4"/>
            </p:custDataLst>
          </p:nvPr>
        </p:nvGraphicFramePr>
        <p:xfrm>
          <a:off x="354330" y="3418205"/>
          <a:ext cx="8328025" cy="31496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图示 6"/>
          <p:cNvGraphicFramePr/>
          <p:nvPr>
            <p:custDataLst>
              <p:tags r:id="rId5"/>
            </p:custDataLst>
          </p:nvPr>
        </p:nvGraphicFramePr>
        <p:xfrm>
          <a:off x="354330" y="4459605"/>
          <a:ext cx="8328025" cy="31496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1" name="文本框 10"/>
          <p:cNvSpPr txBox="1"/>
          <p:nvPr/>
        </p:nvSpPr>
        <p:spPr>
          <a:xfrm>
            <a:off x="461645" y="867764"/>
            <a:ext cx="4384222" cy="2862322"/>
          </a:xfrm>
          <a:prstGeom prst="rect">
            <a:avLst/>
          </a:prstGeom>
          <a:noFill/>
        </p:spPr>
        <p:txBody>
          <a:bodyPr wrap="square" rtlCol="0">
            <a:spAutoFit/>
          </a:bodyPr>
          <a:lstStyle/>
          <a:p>
            <a:r>
              <a:rPr lang="zh-CN" altLang="en-US"/>
              <a:t>综观地图（空间），以及下方的折线图（时间），</a:t>
            </a:r>
            <a:r>
              <a:rPr lang="zh-CN" altLang="en-US" b="0" i="0">
                <a:solidFill>
                  <a:srgbClr val="3B3B3B"/>
                </a:solidFill>
                <a:effectLst/>
                <a:latin typeface="STHeiti SC"/>
              </a:rPr>
              <a:t>一个明显现象是，传统沿海城市的引力正在“降温”，取而代之的是中西部强省会城市人口回流明显。</a:t>
            </a:r>
            <a:r>
              <a:rPr lang="en-US" altLang="zh-CN" b="0" i="0">
                <a:solidFill>
                  <a:srgbClr val="3B3B3B"/>
                </a:solidFill>
                <a:effectLst/>
                <a:latin typeface="STHeiti SC"/>
              </a:rPr>
              <a:t>2022 </a:t>
            </a:r>
            <a:r>
              <a:rPr lang="zh-CN" altLang="en-US" b="0" i="0">
                <a:solidFill>
                  <a:srgbClr val="3B3B3B"/>
                </a:solidFill>
                <a:effectLst/>
                <a:latin typeface="STHeiti SC"/>
              </a:rPr>
              <a:t>年 </a:t>
            </a:r>
            <a:r>
              <a:rPr lang="en-US" altLang="zh-CN" b="0" i="0">
                <a:solidFill>
                  <a:srgbClr val="3B3B3B"/>
                </a:solidFill>
                <a:effectLst/>
                <a:latin typeface="STHeiti SC"/>
              </a:rPr>
              <a:t>36 </a:t>
            </a:r>
            <a:r>
              <a:rPr lang="zh-CN" altLang="en-US" b="0" i="0">
                <a:solidFill>
                  <a:srgbClr val="3B3B3B"/>
                </a:solidFill>
                <a:effectLst/>
                <a:latin typeface="STHeiti SC"/>
              </a:rPr>
              <a:t>个主要城市人口增量排名中，前十大城市里中西部城市占据 </a:t>
            </a:r>
            <a:r>
              <a:rPr lang="en-US" altLang="zh-CN" b="0" i="0">
                <a:solidFill>
                  <a:srgbClr val="3B3B3B"/>
                </a:solidFill>
                <a:effectLst/>
                <a:latin typeface="STHeiti SC"/>
              </a:rPr>
              <a:t>7 </a:t>
            </a:r>
            <a:r>
              <a:rPr lang="zh-CN" altLang="en-US" b="0" i="0">
                <a:solidFill>
                  <a:srgbClr val="3B3B3B"/>
                </a:solidFill>
                <a:effectLst/>
                <a:latin typeface="STHeiti SC"/>
              </a:rPr>
              <a:t>席。长沙位列第一名，合肥、西安、南昌分别以 </a:t>
            </a:r>
            <a:r>
              <a:rPr lang="en-US" altLang="zh-CN" b="0" i="0">
                <a:solidFill>
                  <a:srgbClr val="3B3B3B"/>
                </a:solidFill>
                <a:effectLst/>
                <a:latin typeface="STHeiti SC"/>
              </a:rPr>
              <a:t>16.9 </a:t>
            </a:r>
            <a:r>
              <a:rPr lang="zh-CN" altLang="en-US" b="0" i="0">
                <a:solidFill>
                  <a:srgbClr val="3B3B3B"/>
                </a:solidFill>
                <a:effectLst/>
                <a:latin typeface="STHeiti SC"/>
              </a:rPr>
              <a:t>万、</a:t>
            </a:r>
            <a:r>
              <a:rPr lang="en-US" altLang="zh-CN" b="0" i="0">
                <a:solidFill>
                  <a:srgbClr val="3B3B3B"/>
                </a:solidFill>
                <a:effectLst/>
                <a:latin typeface="STHeiti SC"/>
              </a:rPr>
              <a:t>12.29 </a:t>
            </a:r>
            <a:r>
              <a:rPr lang="zh-CN" altLang="en-US" b="0" i="0">
                <a:solidFill>
                  <a:srgbClr val="3B3B3B"/>
                </a:solidFill>
                <a:effectLst/>
                <a:latin typeface="STHeiti SC"/>
              </a:rPr>
              <a:t>万、</a:t>
            </a:r>
            <a:r>
              <a:rPr lang="en-US" altLang="zh-CN" b="0" i="0">
                <a:solidFill>
                  <a:srgbClr val="3B3B3B"/>
                </a:solidFill>
                <a:effectLst/>
                <a:latin typeface="STHeiti SC"/>
              </a:rPr>
              <a:t>10.06 </a:t>
            </a:r>
            <a:r>
              <a:rPr lang="zh-CN" altLang="en-US" b="0" i="0">
                <a:solidFill>
                  <a:srgbClr val="3B3B3B"/>
                </a:solidFill>
                <a:effectLst/>
                <a:latin typeface="STHeiti SC"/>
              </a:rPr>
              <a:t>万人口增量位列三、四、五位；排在其后的昆明、武汉、郑州去年人口增量分别为 </a:t>
            </a:r>
            <a:r>
              <a:rPr lang="en-US" altLang="zh-CN" b="0" i="0">
                <a:solidFill>
                  <a:srgbClr val="3B3B3B"/>
                </a:solidFill>
                <a:effectLst/>
                <a:latin typeface="STHeiti SC"/>
              </a:rPr>
              <a:t>9.8 </a:t>
            </a:r>
            <a:r>
              <a:rPr lang="zh-CN" altLang="en-US" b="0" i="0">
                <a:solidFill>
                  <a:srgbClr val="3B3B3B"/>
                </a:solidFill>
                <a:effectLst/>
                <a:latin typeface="STHeiti SC"/>
              </a:rPr>
              <a:t>万、</a:t>
            </a:r>
            <a:r>
              <a:rPr lang="en-US" altLang="zh-CN" b="0" i="0">
                <a:solidFill>
                  <a:srgbClr val="3B3B3B"/>
                </a:solidFill>
                <a:effectLst/>
                <a:latin typeface="STHeiti SC"/>
              </a:rPr>
              <a:t>9.01 </a:t>
            </a:r>
            <a:r>
              <a:rPr lang="zh-CN" altLang="en-US" b="0" i="0">
                <a:solidFill>
                  <a:srgbClr val="3B3B3B"/>
                </a:solidFill>
                <a:effectLst/>
                <a:latin typeface="STHeiti SC"/>
              </a:rPr>
              <a:t>万、</a:t>
            </a:r>
            <a:r>
              <a:rPr lang="en-US" altLang="zh-CN" b="0" i="0">
                <a:solidFill>
                  <a:srgbClr val="3B3B3B"/>
                </a:solidFill>
                <a:effectLst/>
                <a:latin typeface="STHeiti SC"/>
              </a:rPr>
              <a:t>8.6 </a:t>
            </a:r>
            <a:r>
              <a:rPr lang="zh-CN" altLang="en-US" b="0" i="0">
                <a:solidFill>
                  <a:srgbClr val="3B3B3B"/>
                </a:solidFill>
                <a:effectLst/>
                <a:latin typeface="STHeiti SC"/>
              </a:rPr>
              <a:t>万。</a:t>
            </a:r>
            <a:endParaRPr lang="zh-CN" altLang="en-US"/>
          </a:p>
        </p:txBody>
      </p:sp>
      <p:pic>
        <p:nvPicPr>
          <p:cNvPr id="13" name="图片 12"/>
          <p:cNvPicPr>
            <a:picLocks noChangeAspect="1"/>
          </p:cNvPicPr>
          <p:nvPr/>
        </p:nvPicPr>
        <p:blipFill>
          <a:blip r:embed="rId23"/>
          <a:stretch>
            <a:fillRect/>
          </a:stretch>
        </p:blipFill>
        <p:spPr>
          <a:xfrm>
            <a:off x="5513696" y="774990"/>
            <a:ext cx="2988327" cy="2032988"/>
          </a:xfrm>
          <a:prstGeom prst="rect">
            <a:avLst/>
          </a:prstGeom>
        </p:spPr>
      </p:pic>
      <p:sp>
        <p:nvSpPr>
          <p:cNvPr id="14" name="文本框 13"/>
          <p:cNvSpPr txBox="1"/>
          <p:nvPr/>
        </p:nvSpPr>
        <p:spPr>
          <a:xfrm>
            <a:off x="5428248" y="2938181"/>
            <a:ext cx="3588021" cy="1754326"/>
          </a:xfrm>
          <a:prstGeom prst="rect">
            <a:avLst/>
          </a:prstGeom>
          <a:noFill/>
        </p:spPr>
        <p:txBody>
          <a:bodyPr wrap="square" rtlCol="0">
            <a:spAutoFit/>
          </a:bodyPr>
          <a:lstStyle/>
          <a:p>
            <a:r>
              <a:rPr lang="zh-CN" altLang="en-US">
                <a:solidFill>
                  <a:srgbClr val="00B0F0"/>
                </a:solidFill>
                <a:latin typeface="STHeiti SC"/>
              </a:rPr>
              <a:t>在航线图中也可以看到中西部的回流明显，从产业升级的角度来说，数字化科技化的</a:t>
            </a:r>
            <a:r>
              <a:rPr lang="zh-CN" altLang="en-US" b="0" i="0">
                <a:solidFill>
                  <a:srgbClr val="00B0F0"/>
                </a:solidFill>
                <a:effectLst/>
                <a:latin typeface="STHeiti SC"/>
              </a:rPr>
              <a:t>到来实现了对人工的替代，这相应减少了东部沿海地区对劳动力的部分需求。</a:t>
            </a:r>
            <a:endParaRPr lang="zh-CN" altLang="en-US">
              <a:solidFill>
                <a:srgbClr val="00B0F0"/>
              </a:solidFill>
            </a:endParaRPr>
          </a:p>
          <a:p>
            <a:endParaRPr lang="zh-CN" altLang="en-US"/>
          </a:p>
        </p:txBody>
      </p:sp>
      <p:sp>
        <p:nvSpPr>
          <p:cNvPr id="15" name="文本框 14"/>
          <p:cNvSpPr txBox="1"/>
          <p:nvPr/>
        </p:nvSpPr>
        <p:spPr>
          <a:xfrm>
            <a:off x="535305" y="3815344"/>
            <a:ext cx="4302579" cy="1200329"/>
          </a:xfrm>
          <a:prstGeom prst="rect">
            <a:avLst/>
          </a:prstGeom>
          <a:noFill/>
        </p:spPr>
        <p:txBody>
          <a:bodyPr wrap="square" rtlCol="0">
            <a:spAutoFit/>
          </a:bodyPr>
          <a:lstStyle/>
          <a:p>
            <a:r>
              <a:rPr lang="zh-CN" altLang="en-US">
                <a:solidFill>
                  <a:srgbClr val="00B0F0"/>
                </a:solidFill>
                <a:latin typeface="STHeiti SC"/>
              </a:rPr>
              <a:t>同时也可以观察到迁移在两城市较近时，指数较大。这可能是因为在交通便利的同时，也有着</a:t>
            </a:r>
            <a:r>
              <a:rPr lang="zh-CN" altLang="en-US" b="0" i="0">
                <a:solidFill>
                  <a:srgbClr val="00B0F0"/>
                </a:solidFill>
                <a:effectLst/>
                <a:latin typeface="STHeiti SC"/>
              </a:rPr>
              <a:t>中西部中小城镇的发展有所起色，省内打工明显也会增多</a:t>
            </a:r>
            <a:endParaRPr lang="zh-CN" altLang="en-US">
              <a:solidFill>
                <a:srgbClr val="00B0F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p:cNvSpPr txBox="1"/>
          <p:nvPr>
            <p:custDataLst>
              <p:tags r:id="rId1"/>
            </p:custDataLst>
          </p:nvPr>
        </p:nvSpPr>
        <p:spPr>
          <a:xfrm>
            <a:off x="354330" y="178072"/>
            <a:ext cx="8207375" cy="1015663"/>
          </a:xfrm>
          <a:prstGeom prst="rect">
            <a:avLst/>
          </a:prstGeom>
          <a:noFill/>
        </p:spPr>
        <p:txBody>
          <a:bodyPr wrap="square" rtlCol="0">
            <a:spAutoFit/>
          </a:bodyPr>
          <a:lstStyle/>
          <a:p>
            <a:r>
              <a:rPr lang="zh-CN" altLang="en-US">
                <a:sym typeface="+mn-ea"/>
              </a:rPr>
              <a:t> </a:t>
            </a:r>
            <a:r>
              <a:rPr lang="zh-CN" altLang="en-US" sz="2400" b="1">
                <a:solidFill>
                  <a:schemeClr val="accent1"/>
                </a:solidFill>
                <a:latin typeface="微软雅黑" panose="020B0503020204020204" pitchFamily="34" charset="-122"/>
                <a:ea typeface="微软雅黑" panose="020B0503020204020204" pitchFamily="34" charset="-122"/>
                <a:sym typeface="+mn-ea"/>
              </a:rPr>
              <a:t>一级：时空趋势</a:t>
            </a:r>
            <a:r>
              <a:rPr lang="en-US" altLang="zh-CN" sz="2400" b="1">
                <a:solidFill>
                  <a:schemeClr val="accent1"/>
                </a:solidFill>
                <a:latin typeface="微软雅黑" panose="020B0503020204020204" pitchFamily="34" charset="-122"/>
                <a:ea typeface="微软雅黑" panose="020B0503020204020204" pitchFamily="34" charset="-122"/>
                <a:sym typeface="+mn-ea"/>
              </a:rPr>
              <a:t>-</a:t>
            </a:r>
            <a:r>
              <a:rPr lang="zh-CN" altLang="en-US" sz="2400" b="1">
                <a:solidFill>
                  <a:schemeClr val="accent1"/>
                </a:solidFill>
                <a:latin typeface="微软雅黑" panose="020B0503020204020204" pitchFamily="34" charset="-122"/>
                <a:ea typeface="微软雅黑" panose="020B0503020204020204" pitchFamily="34" charset="-122"/>
                <a:sym typeface="+mn-ea"/>
              </a:rPr>
              <a:t>时间 </a:t>
            </a:r>
          </a:p>
          <a:p>
            <a:r>
              <a:rPr lang="en-US" altLang="zh-CN">
                <a:sym typeface="+mn-ea"/>
              </a:rPr>
              <a:t> </a:t>
            </a:r>
            <a:endParaRPr lang="zh-CN" altLang="en-US" b="1">
              <a:solidFill>
                <a:schemeClr val="bg1">
                  <a:lumMod val="50000"/>
                </a:schemeClr>
              </a:solidFill>
              <a:latin typeface="微软雅黑" panose="020B0503020204020204" pitchFamily="34" charset="-122"/>
              <a:cs typeface="+mn-cs"/>
            </a:endParaRPr>
          </a:p>
          <a:p>
            <a:endParaRPr lang="zh-CN" altLang="en-US"/>
          </a:p>
        </p:txBody>
      </p:sp>
      <p:cxnSp>
        <p:nvCxnSpPr>
          <p:cNvPr id="2" name="直接连接符 74"/>
          <p:cNvCxnSpPr/>
          <p:nvPr>
            <p:custDataLst>
              <p:tags r:id="rId2"/>
            </p:custDataLst>
          </p:nvPr>
        </p:nvCxnSpPr>
        <p:spPr>
          <a:xfrm flipV="1">
            <a:off x="-3537" y="669108"/>
            <a:ext cx="8063230" cy="952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8853" t="56716" r="1918" b="-1664"/>
          <a:stretch>
            <a:fillRect/>
          </a:stretch>
        </p:blipFill>
        <p:spPr>
          <a:xfrm>
            <a:off x="736328" y="1317270"/>
            <a:ext cx="7323365" cy="1015663"/>
          </a:xfrm>
          <a:prstGeom prst="rect">
            <a:avLst/>
          </a:prstGeom>
        </p:spPr>
      </p:pic>
      <p:sp>
        <p:nvSpPr>
          <p:cNvPr id="10" name="矩形 9"/>
          <p:cNvSpPr/>
          <p:nvPr/>
        </p:nvSpPr>
        <p:spPr>
          <a:xfrm>
            <a:off x="1256847" y="1838714"/>
            <a:ext cx="923018" cy="39830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2" name="矩形 11"/>
          <p:cNvSpPr/>
          <p:nvPr/>
        </p:nvSpPr>
        <p:spPr>
          <a:xfrm>
            <a:off x="4830082" y="1838714"/>
            <a:ext cx="923018" cy="39830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3" name="文本框 12"/>
          <p:cNvSpPr txBox="1"/>
          <p:nvPr/>
        </p:nvSpPr>
        <p:spPr>
          <a:xfrm>
            <a:off x="2038531" y="2732107"/>
            <a:ext cx="4718958" cy="1754326"/>
          </a:xfrm>
          <a:prstGeom prst="rect">
            <a:avLst/>
          </a:prstGeom>
          <a:noFill/>
        </p:spPr>
        <p:txBody>
          <a:bodyPr wrap="square" rtlCol="0">
            <a:spAutoFit/>
          </a:bodyPr>
          <a:lstStyle/>
          <a:p>
            <a:r>
              <a:rPr lang="zh-CN" altLang="en-US"/>
              <a:t>五一，六一的数据峰值，可以看到在节假日时会有较为明显的人口迁移。</a:t>
            </a:r>
            <a:endParaRPr lang="en-US" altLang="zh-CN"/>
          </a:p>
          <a:p>
            <a:r>
              <a:rPr lang="zh-CN" altLang="en-US"/>
              <a:t>而观察小的波动可以看到大约以</a:t>
            </a:r>
            <a:r>
              <a:rPr lang="en-US" altLang="zh-CN"/>
              <a:t>6-7</a:t>
            </a:r>
            <a:r>
              <a:rPr lang="zh-CN" altLang="en-US"/>
              <a:t>天为周期，可以推测是因为前文提到的省内打工在周末休息回家引起的人口迁移的周期性小振幅波动</a:t>
            </a:r>
          </a:p>
        </p:txBody>
      </p:sp>
    </p:spTree>
  </p:cSld>
  <p:clrMapOvr>
    <a:masterClrMapping/>
  </p:clrMapOvr>
  <mc:AlternateContent xmlns:mc="http://schemas.openxmlformats.org/markup-compatibility/2006" xmlns:p14="http://schemas.microsoft.com/office/powerpoint/2010/main">
    <mc:Choice Requires="p14">
      <p:transition p14:dur="10" advTm="7623"/>
    </mc:Choice>
    <mc:Fallback xmlns="">
      <p:transition advTm="7623"/>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421" y="2467847"/>
            <a:ext cx="8490386" cy="2375022"/>
          </a:xfrm>
          <a:prstGeom prst="rect">
            <a:avLst/>
          </a:prstGeom>
        </p:spPr>
      </p:pic>
      <p:sp>
        <p:nvSpPr>
          <p:cNvPr id="3" name="文本框 14"/>
          <p:cNvSpPr txBox="1"/>
          <p:nvPr>
            <p:custDataLst>
              <p:tags r:id="rId1"/>
            </p:custDataLst>
          </p:nvPr>
        </p:nvSpPr>
        <p:spPr>
          <a:xfrm>
            <a:off x="354330" y="178072"/>
            <a:ext cx="8207375" cy="1015663"/>
          </a:xfrm>
          <a:prstGeom prst="rect">
            <a:avLst/>
          </a:prstGeom>
          <a:noFill/>
        </p:spPr>
        <p:txBody>
          <a:bodyPr wrap="square" rtlCol="0">
            <a:spAutoFit/>
          </a:bodyPr>
          <a:lstStyle/>
          <a:p>
            <a:r>
              <a:rPr lang="zh-CN" altLang="en-US">
                <a:sym typeface="+mn-ea"/>
              </a:rPr>
              <a:t> </a:t>
            </a:r>
            <a:r>
              <a:rPr lang="zh-CN" altLang="en-US" sz="2400" b="1">
                <a:solidFill>
                  <a:schemeClr val="accent1"/>
                </a:solidFill>
                <a:latin typeface="微软雅黑" panose="020B0503020204020204" pitchFamily="34" charset="-122"/>
                <a:ea typeface="微软雅黑" panose="020B0503020204020204" pitchFamily="34" charset="-122"/>
                <a:sym typeface="+mn-ea"/>
              </a:rPr>
              <a:t>一级：时空趋势</a:t>
            </a:r>
            <a:r>
              <a:rPr lang="en-US" altLang="zh-CN" sz="2400" b="1">
                <a:solidFill>
                  <a:schemeClr val="accent1"/>
                </a:solidFill>
                <a:latin typeface="微软雅黑" panose="020B0503020204020204" pitchFamily="34" charset="-122"/>
                <a:ea typeface="微软雅黑" panose="020B0503020204020204" pitchFamily="34" charset="-122"/>
                <a:sym typeface="+mn-ea"/>
              </a:rPr>
              <a:t>-</a:t>
            </a:r>
            <a:r>
              <a:rPr lang="zh-CN" altLang="en-US" sz="2400" b="1">
                <a:solidFill>
                  <a:schemeClr val="accent1"/>
                </a:solidFill>
                <a:latin typeface="微软雅黑" panose="020B0503020204020204" pitchFamily="34" charset="-122"/>
                <a:ea typeface="微软雅黑" panose="020B0503020204020204" pitchFamily="34" charset="-122"/>
                <a:sym typeface="+mn-ea"/>
              </a:rPr>
              <a:t>时间 </a:t>
            </a:r>
          </a:p>
          <a:p>
            <a:r>
              <a:rPr lang="en-US" altLang="zh-CN">
                <a:sym typeface="+mn-ea"/>
              </a:rPr>
              <a:t> </a:t>
            </a:r>
            <a:endParaRPr lang="zh-CN" altLang="en-US" b="1">
              <a:solidFill>
                <a:schemeClr val="bg1">
                  <a:lumMod val="50000"/>
                </a:schemeClr>
              </a:solidFill>
              <a:latin typeface="微软雅黑" panose="020B0503020204020204" pitchFamily="34" charset="-122"/>
              <a:cs typeface="+mn-cs"/>
            </a:endParaRPr>
          </a:p>
          <a:p>
            <a:endParaRPr lang="zh-CN" altLang="en-US"/>
          </a:p>
        </p:txBody>
      </p:sp>
      <p:cxnSp>
        <p:nvCxnSpPr>
          <p:cNvPr id="2" name="直接连接符 74"/>
          <p:cNvCxnSpPr/>
          <p:nvPr>
            <p:custDataLst>
              <p:tags r:id="rId2"/>
            </p:custDataLst>
          </p:nvPr>
        </p:nvCxnSpPr>
        <p:spPr>
          <a:xfrm flipV="1">
            <a:off x="-3537" y="669108"/>
            <a:ext cx="8063230" cy="952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571999" y="3311976"/>
            <a:ext cx="3853543" cy="39830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2" name="矩形 11"/>
          <p:cNvSpPr/>
          <p:nvPr/>
        </p:nvSpPr>
        <p:spPr>
          <a:xfrm>
            <a:off x="4751613" y="3959679"/>
            <a:ext cx="3739243" cy="594727"/>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3" name="文本框 12"/>
          <p:cNvSpPr txBox="1"/>
          <p:nvPr/>
        </p:nvSpPr>
        <p:spPr>
          <a:xfrm>
            <a:off x="506421" y="961551"/>
            <a:ext cx="4718958" cy="1477328"/>
          </a:xfrm>
          <a:prstGeom prst="rect">
            <a:avLst/>
          </a:prstGeom>
          <a:noFill/>
        </p:spPr>
        <p:txBody>
          <a:bodyPr wrap="square" rtlCol="0">
            <a:spAutoFit/>
          </a:bodyPr>
          <a:lstStyle/>
          <a:p>
            <a:r>
              <a:rPr lang="zh-CN" altLang="en-US"/>
              <a:t>以一个特征性较强的旅游城市为例，该城市第三产业（旅游业）是主要的经济活动</a:t>
            </a:r>
            <a:endParaRPr lang="en-US" altLang="zh-CN"/>
          </a:p>
          <a:p>
            <a:r>
              <a:rPr lang="zh-CN" altLang="en-US"/>
              <a:t>因此我们可以看到在暑期的时候（</a:t>
            </a:r>
            <a:r>
              <a:rPr lang="en-US" altLang="zh-CN"/>
              <a:t>7</a:t>
            </a:r>
            <a:r>
              <a:rPr lang="zh-CN" altLang="en-US"/>
              <a:t>月</a:t>
            </a:r>
            <a:r>
              <a:rPr lang="en-US" altLang="zh-CN"/>
              <a:t>-9</a:t>
            </a:r>
            <a:r>
              <a:rPr lang="zh-CN" altLang="en-US"/>
              <a:t>月） ，人口迁移活动骤增。</a:t>
            </a:r>
            <a:endParaRPr lang="en-US" altLang="zh-CN"/>
          </a:p>
          <a:p>
            <a:endParaRPr lang="en-US" altLang="zh-CN"/>
          </a:p>
        </p:txBody>
      </p:sp>
    </p:spTree>
  </p:cSld>
  <p:clrMapOvr>
    <a:masterClrMapping/>
  </p:clrMapOvr>
  <mc:AlternateContent xmlns:mc="http://schemas.openxmlformats.org/markup-compatibility/2006" xmlns:p14="http://schemas.microsoft.com/office/powerpoint/2010/main">
    <mc:Choice Requires="p14">
      <p:transition p14:dur="10" advTm="7623"/>
    </mc:Choice>
    <mc:Fallback xmlns="">
      <p:transition advTm="7623"/>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45" name="任意多边形: 形状 49"/>
          <p:cNvSpPr/>
          <p:nvPr/>
        </p:nvSpPr>
        <p:spPr>
          <a:xfrm>
            <a:off x="-13487" y="0"/>
            <a:ext cx="5762534" cy="5143500"/>
          </a:xfrm>
          <a:custGeom>
            <a:avLst/>
            <a:gdLst>
              <a:gd name="connsiteX0" fmla="*/ 0 w 5762534"/>
              <a:gd name="connsiteY0" fmla="*/ 0 h 5143500"/>
              <a:gd name="connsiteX1" fmla="*/ 3533084 w 5762534"/>
              <a:gd name="connsiteY1" fmla="*/ 0 h 5143500"/>
              <a:gd name="connsiteX2" fmla="*/ 5762534 w 5762534"/>
              <a:gd name="connsiteY2" fmla="*/ 5143500 h 5143500"/>
              <a:gd name="connsiteX3" fmla="*/ 0 w 5762534"/>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5762534" h="5143500">
                <a:moveTo>
                  <a:pt x="0" y="0"/>
                </a:moveTo>
                <a:lnTo>
                  <a:pt x="3533084" y="0"/>
                </a:lnTo>
                <a:lnTo>
                  <a:pt x="5762534" y="5143500"/>
                </a:lnTo>
                <a:lnTo>
                  <a:pt x="0" y="51435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
        <p:nvSpPr>
          <p:cNvPr id="1048946" name="矩形 92"/>
          <p:cNvSpPr/>
          <p:nvPr/>
        </p:nvSpPr>
        <p:spPr>
          <a:xfrm>
            <a:off x="283591" y="749128"/>
            <a:ext cx="8576818" cy="3645244"/>
          </a:xfrm>
          <a:prstGeom prst="rect">
            <a:avLst/>
          </a:prstGeom>
          <a:solidFill>
            <a:schemeClr val="bg1"/>
          </a:solidFill>
          <a:ln>
            <a:noFill/>
          </a:ln>
          <a:effectLst>
            <a:outerShdw blurRad="254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Calibri Light" panose="020F0302020204030204"/>
              <a:ea typeface="微软雅黑 Light" panose="020B0502040204020203" charset="-122"/>
              <a:cs typeface="+mn-cs"/>
            </a:endParaRPr>
          </a:p>
        </p:txBody>
      </p:sp>
      <p:sp>
        <p:nvSpPr>
          <p:cNvPr id="1048947" name="矩形 23"/>
          <p:cNvSpPr/>
          <p:nvPr/>
        </p:nvSpPr>
        <p:spPr>
          <a:xfrm>
            <a:off x="1830271" y="1123995"/>
            <a:ext cx="5474457" cy="1717040"/>
          </a:xfrm>
          <a:prstGeom prst="rect">
            <a:avLst/>
          </a:prstGeom>
        </p:spPr>
        <p:txBody>
          <a:bodyPr wrap="square">
            <a:spAutoFit/>
          </a:bodyPr>
          <a:lstStyle/>
          <a:p>
            <a:pPr algn="ctr">
              <a:lnSpc>
                <a:spcPct val="150000"/>
              </a:lnSpc>
            </a:pPr>
            <a:r>
              <a:rPr lang="en-US" altLang="zh-CN" sz="7200" b="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THANKS!</a:t>
            </a:r>
          </a:p>
        </p:txBody>
      </p:sp>
      <p:sp>
        <p:nvSpPr>
          <p:cNvPr id="1048948" name="矩形 25"/>
          <p:cNvSpPr/>
          <p:nvPr/>
        </p:nvSpPr>
        <p:spPr>
          <a:xfrm>
            <a:off x="1571249" y="2499059"/>
            <a:ext cx="6367263" cy="1027204"/>
          </a:xfrm>
          <a:prstGeom prst="rect">
            <a:avLst/>
          </a:prstGeom>
        </p:spPr>
        <p:txBody>
          <a:bodyPr wrap="square">
            <a:spAutoFit/>
          </a:bodyPr>
          <a:lstStyle/>
          <a:p>
            <a:pPr algn="ctr">
              <a:lnSpc>
                <a:spcPct val="150000"/>
              </a:lnSpc>
            </a:pPr>
            <a:r>
              <a:rPr lang="zh-CN" altLang="en-US" sz="4800" b="1">
                <a:solidFill>
                  <a:schemeClr val="accent1"/>
                </a:solidFill>
                <a:latin typeface="黑体" panose="02010609060101010101" charset="-122"/>
                <a:ea typeface="黑体" panose="02010609060101010101" charset="-122"/>
              </a:rPr>
              <a:t>恳请老师批评指正！</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99"/>
          <p:cNvSpPr/>
          <p:nvPr/>
        </p:nvSpPr>
        <p:spPr>
          <a:xfrm>
            <a:off x="3122605" y="349168"/>
            <a:ext cx="2004037" cy="442592"/>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endParaRPr lang="zh-CN" altLang="en-US" sz="1500" b="1" spc="-20">
              <a:solidFill>
                <a:schemeClr val="bg1"/>
              </a:solidFill>
              <a:latin typeface="黑体" panose="02010609060101010101" charset="-122"/>
              <a:ea typeface="黑体" panose="02010609060101010101" charset="-122"/>
              <a:cs typeface="微软雅黑" panose="020B0503020204020204" pitchFamily="34" charset="-122"/>
            </a:endParaRPr>
          </a:p>
        </p:txBody>
      </p:sp>
      <p:sp>
        <p:nvSpPr>
          <p:cNvPr id="6" name="任意多边形 99"/>
          <p:cNvSpPr/>
          <p:nvPr/>
        </p:nvSpPr>
        <p:spPr>
          <a:xfrm>
            <a:off x="3250221" y="349168"/>
            <a:ext cx="2004037" cy="442592"/>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r>
              <a:rPr lang="zh-CN" altLang="en-US" sz="1500" b="1" spc="-20">
                <a:solidFill>
                  <a:schemeClr val="bg1"/>
                </a:solidFill>
                <a:latin typeface="黑体" panose="02010609060101010101" charset="-122"/>
                <a:ea typeface="黑体" panose="02010609060101010101" charset="-122"/>
                <a:cs typeface="微软雅黑" panose="020B0503020204020204" pitchFamily="34" charset="-122"/>
              </a:rPr>
              <a:t>项目需求及设计</a:t>
            </a:r>
          </a:p>
        </p:txBody>
      </p:sp>
      <p:sp>
        <p:nvSpPr>
          <p:cNvPr id="7" name="文本框 6"/>
          <p:cNvSpPr txBox="1"/>
          <p:nvPr/>
        </p:nvSpPr>
        <p:spPr>
          <a:xfrm>
            <a:off x="940478" y="1073643"/>
            <a:ext cx="5604029"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just"/>
            <a:r>
              <a:rPr lang="zh-CN" sz="1200">
                <a:latin typeface="宋体" panose="02010600030101010101" pitchFamily="2" charset="-122"/>
                <a:ea typeface="宋体" panose="02010600030101010101" pitchFamily="2" charset="-122"/>
                <a:cs typeface="Calibri Light" panose="020F0302020204030204"/>
              </a:rPr>
              <a:t> </a:t>
            </a:r>
            <a:r>
              <a:rPr lang="zh-CN" altLang="en-US" sz="1200">
                <a:latin typeface="宋体" panose="02010600030101010101" pitchFamily="2" charset="-122"/>
                <a:ea typeface="宋体" panose="02010600030101010101" pitchFamily="2" charset="-122"/>
                <a:cs typeface="Calibri Light" panose="020F0302020204030204"/>
              </a:rPr>
              <a:t> </a:t>
            </a:r>
            <a:r>
              <a:rPr lang="zh-CN" sz="1200">
                <a:solidFill>
                  <a:srgbClr val="FF0000"/>
                </a:solidFill>
                <a:latin typeface="宋体" panose="02010600030101010101" pitchFamily="2" charset="-122"/>
                <a:ea typeface="宋体" panose="02010600030101010101" pitchFamily="2" charset="-122"/>
                <a:cs typeface="Calibri Light" panose="020F0302020204030204"/>
              </a:rPr>
              <a:t>确定项目的研究范围，全国范围</a:t>
            </a:r>
            <a:r>
              <a:rPr lang="zh-CN" altLang="en-US" sz="1200">
                <a:solidFill>
                  <a:srgbClr val="FF0000"/>
                </a:solidFill>
                <a:latin typeface="宋体" panose="02010600030101010101" pitchFamily="2" charset="-122"/>
                <a:ea typeface="宋体" panose="02010600030101010101" pitchFamily="2" charset="-122"/>
                <a:cs typeface="Calibri Light" panose="020F0302020204030204"/>
              </a:rPr>
              <a:t>与</a:t>
            </a:r>
            <a:r>
              <a:rPr lang="zh-CN" sz="1200">
                <a:solidFill>
                  <a:srgbClr val="FF0000"/>
                </a:solidFill>
                <a:latin typeface="宋体" panose="02010600030101010101" pitchFamily="2" charset="-122"/>
                <a:ea typeface="宋体" panose="02010600030101010101" pitchFamily="2" charset="-122"/>
                <a:cs typeface="Calibri Light" panose="020F0302020204030204"/>
              </a:rPr>
              <a:t>特定区域</a:t>
            </a:r>
            <a:r>
              <a:rPr lang="zh-CN" sz="1200">
                <a:latin typeface="宋体" panose="02010600030101010101" pitchFamily="2" charset="-122"/>
                <a:ea typeface="宋体" panose="02010600030101010101" pitchFamily="2" charset="-122"/>
                <a:cs typeface="Calibri Light" panose="020F0302020204030204"/>
              </a:rPr>
              <a:t>。本项目点面结合，既收集到了全国整体的人口迁移特征数据，又精确到各省市，调查省市之间的人口迁移率等数据，实现整体与局部的相结合。</a:t>
            </a:r>
            <a:endParaRPr lang="zh-CN"/>
          </a:p>
          <a:p>
            <a:pPr algn="just"/>
            <a:r>
              <a:rPr lang="zh-CN" altLang="en-US" sz="1200">
                <a:latin typeface="宋体" panose="02010600030101010101" pitchFamily="2" charset="-122"/>
                <a:ea typeface="宋体" panose="02010600030101010101" pitchFamily="2" charset="-122"/>
                <a:cs typeface="Calibri Light" panose="020F0302020204030204"/>
              </a:rPr>
              <a:t>  </a:t>
            </a:r>
            <a:r>
              <a:rPr lang="zh-CN" altLang="en-US" sz="1200">
                <a:solidFill>
                  <a:srgbClr val="FF0000"/>
                </a:solidFill>
                <a:latin typeface="宋体" panose="02010600030101010101" pitchFamily="2" charset="-122"/>
                <a:ea typeface="宋体" panose="02010600030101010101" pitchFamily="2" charset="-122"/>
                <a:cs typeface="Calibri Light" panose="020F0302020204030204"/>
              </a:rPr>
              <a:t>确定项目的主要目标，包括人口迁移的时空分布可视化和特征因素的探究。</a:t>
            </a:r>
            <a:r>
              <a:rPr lang="zh-CN" altLang="en-US" sz="1200">
                <a:latin typeface="宋体" panose="02010600030101010101" pitchFamily="2" charset="-122"/>
                <a:ea typeface="宋体" panose="02010600030101010101" pitchFamily="2" charset="-122"/>
                <a:cs typeface="Calibri Light" panose="020F0302020204030204"/>
              </a:rPr>
              <a:t>既研究人口迁移随时间的变化情况，以一年为例，用折线图的形式体现；又借助图形可视化工具，研究了人口迁移与地区之间的关系，研究地区分布特征并结合经济、教育、环境、医疗、旅游等因素寻找内在规律，给出合理的数据分析。</a:t>
            </a:r>
            <a:endParaRPr lang="zh-CN" altLang="en-US"/>
          </a:p>
          <a:p>
            <a:pPr algn="just"/>
            <a:endParaRPr lang="zh-CN" sz="1200">
              <a:latin typeface="宋体" panose="02010600030101010101" pitchFamily="2" charset="-122"/>
              <a:ea typeface="宋体" panose="02010600030101010101" pitchFamily="2" charset="-122"/>
              <a:cs typeface="Calibri Light" panose="020F0302020204030204"/>
            </a:endParaRPr>
          </a:p>
          <a:p>
            <a:endParaRPr lang="zh-CN" altLang="en-US">
              <a:cs typeface="Calibri Light" panose="020F0302020204030204"/>
            </a:endParaRPr>
          </a:p>
          <a:p>
            <a:endParaRPr lang="zh-CN" altLang="en-US">
              <a:cs typeface="Calibri Light" panose="020F0302020204030204"/>
            </a:endParaRPr>
          </a:p>
          <a:p>
            <a:endParaRPr lang="zh-CN" altLang="en-US">
              <a:cs typeface="Calibri Light" panose="020F0302020204030204"/>
            </a:endParaRPr>
          </a:p>
          <a:p>
            <a:endParaRPr lang="zh-CN" altLang="en-US">
              <a:cs typeface="Calibri Light" panose="020F0302020204030204"/>
            </a:endParaRPr>
          </a:p>
          <a:p>
            <a:endParaRPr lang="zh-CN" altLang="en-US">
              <a:cs typeface="Calibri Light" panose="020F0302020204030204"/>
            </a:endParaRPr>
          </a:p>
          <a:p>
            <a:endParaRPr lang="zh-CN" altLang="en-US">
              <a:cs typeface="Calibri Light" panose="020F0302020204030204"/>
            </a:endParaRPr>
          </a:p>
        </p:txBody>
      </p:sp>
      <p:pic>
        <p:nvPicPr>
          <p:cNvPr id="3" name="图片 3" descr="表格&#10;&#10;已自动生成说明"/>
          <p:cNvPicPr>
            <a:picLocks noChangeAspect="1"/>
          </p:cNvPicPr>
          <p:nvPr/>
        </p:nvPicPr>
        <p:blipFill>
          <a:blip r:embed="rId2"/>
          <a:stretch>
            <a:fillRect/>
          </a:stretch>
        </p:blipFill>
        <p:spPr>
          <a:xfrm>
            <a:off x="914400" y="2415266"/>
            <a:ext cx="1350516" cy="2432511"/>
          </a:xfrm>
          <a:prstGeom prst="rect">
            <a:avLst/>
          </a:prstGeom>
        </p:spPr>
      </p:pic>
      <p:pic>
        <p:nvPicPr>
          <p:cNvPr id="4" name="图片 4" descr="表格&#10;&#10;已自动生成说明"/>
          <p:cNvPicPr>
            <a:picLocks noChangeAspect="1"/>
          </p:cNvPicPr>
          <p:nvPr/>
        </p:nvPicPr>
        <p:blipFill>
          <a:blip r:embed="rId3"/>
          <a:stretch>
            <a:fillRect/>
          </a:stretch>
        </p:blipFill>
        <p:spPr>
          <a:xfrm>
            <a:off x="2262696" y="2596616"/>
            <a:ext cx="1295031" cy="2230720"/>
          </a:xfrm>
          <a:prstGeom prst="rect">
            <a:avLst/>
          </a:prstGeom>
        </p:spPr>
      </p:pic>
      <p:pic>
        <p:nvPicPr>
          <p:cNvPr id="5" name="图片 7" descr="表格&#10;&#10;已自动生成说明"/>
          <p:cNvPicPr>
            <a:picLocks noChangeAspect="1"/>
          </p:cNvPicPr>
          <p:nvPr/>
        </p:nvPicPr>
        <p:blipFill>
          <a:blip r:embed="rId4"/>
          <a:stretch>
            <a:fillRect/>
          </a:stretch>
        </p:blipFill>
        <p:spPr>
          <a:xfrm>
            <a:off x="3577701" y="2594847"/>
            <a:ext cx="1406002" cy="2295290"/>
          </a:xfrm>
          <a:prstGeom prst="rect">
            <a:avLst/>
          </a:prstGeom>
        </p:spPr>
      </p:pic>
      <p:pic>
        <p:nvPicPr>
          <p:cNvPr id="8" name="图片 8" descr="图片包含 表格&#10;&#10;已自动生成说明"/>
          <p:cNvPicPr>
            <a:picLocks noChangeAspect="1"/>
          </p:cNvPicPr>
          <p:nvPr/>
        </p:nvPicPr>
        <p:blipFill>
          <a:blip r:embed="rId5"/>
          <a:stretch>
            <a:fillRect/>
          </a:stretch>
        </p:blipFill>
        <p:spPr>
          <a:xfrm>
            <a:off x="4981484" y="2600908"/>
            <a:ext cx="1566908" cy="231091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99"/>
          <p:cNvSpPr/>
          <p:nvPr/>
        </p:nvSpPr>
        <p:spPr>
          <a:xfrm>
            <a:off x="4273434" y="356996"/>
            <a:ext cx="305195" cy="293846"/>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endParaRPr lang="zh-CN" altLang="en-US" sz="1500" b="1" spc="-20">
              <a:solidFill>
                <a:schemeClr val="bg1"/>
              </a:solidFill>
              <a:latin typeface="黑体" panose="02010609060101010101" charset="-122"/>
              <a:ea typeface="黑体" panose="02010609060101010101" charset="-122"/>
              <a:cs typeface="微软雅黑" panose="020B0503020204020204" pitchFamily="34" charset="-122"/>
            </a:endParaRPr>
          </a:p>
        </p:txBody>
      </p:sp>
      <p:sp>
        <p:nvSpPr>
          <p:cNvPr id="6" name="任意多边形 99"/>
          <p:cNvSpPr/>
          <p:nvPr/>
        </p:nvSpPr>
        <p:spPr>
          <a:xfrm>
            <a:off x="3101474" y="247394"/>
            <a:ext cx="2207583" cy="779229"/>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47947" tIns="3810" rIns="240326" bIns="3810" numCol="1" spcCol="1270" anchor="ctr" anchorCtr="0">
            <a:noAutofit/>
          </a:bodyPr>
          <a:lstStyle/>
          <a:p>
            <a:pPr algn="ctr" defTabSz="355600">
              <a:lnSpc>
                <a:spcPct val="150000"/>
              </a:lnSpc>
              <a:spcBef>
                <a:spcPct val="0"/>
              </a:spcBef>
              <a:spcAft>
                <a:spcPct val="35000"/>
              </a:spcAft>
            </a:pPr>
            <a:r>
              <a:rPr lang="zh-CN" altLang="en-US" b="1" spc="-20">
                <a:solidFill>
                  <a:schemeClr val="bg1"/>
                </a:solidFill>
                <a:latin typeface="黑体" panose="02010609060101010101" charset="-122"/>
                <a:ea typeface="黑体" panose="02010609060101010101" charset="-122"/>
                <a:cs typeface="微软雅黑" panose="020B0503020204020204" pitchFamily="34" charset="-122"/>
              </a:rPr>
              <a:t>项目整体架构</a:t>
            </a:r>
          </a:p>
        </p:txBody>
      </p:sp>
      <p:pic>
        <p:nvPicPr>
          <p:cNvPr id="4" name="图片 4" descr="图示&#10;&#10;已自动生成说明"/>
          <p:cNvPicPr>
            <a:picLocks noChangeAspect="1"/>
          </p:cNvPicPr>
          <p:nvPr/>
        </p:nvPicPr>
        <p:blipFill>
          <a:blip r:embed="rId2"/>
          <a:stretch>
            <a:fillRect/>
          </a:stretch>
        </p:blipFill>
        <p:spPr>
          <a:xfrm>
            <a:off x="1196236" y="1553116"/>
            <a:ext cx="6547980" cy="246002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7855" y="519430"/>
            <a:ext cx="2221230" cy="248285"/>
          </a:xfrm>
          <a:prstGeom prst="rect">
            <a:avLst/>
          </a:prstGeom>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3600">
                <a:ln w="6350">
                  <a:noFill/>
                </a:ln>
                <a:gradFill flip="none" rotWithShape="1">
                  <a:gsLst>
                    <a:gs pos="0">
                      <a:schemeClr val="accent4"/>
                    </a:gs>
                    <a:gs pos="100000">
                      <a:schemeClr val="accent3"/>
                    </a:gs>
                  </a:gsLst>
                  <a:path path="circle">
                    <a:fillToRect r="100000" b="100000"/>
                  </a:path>
                  <a:tileRect l="-100000" t="-100000"/>
                </a:gradFill>
                <a:effectLst>
                  <a:outerShdw blurRad="177800" dist="127000" dir="2700000" sx="95000" sy="95000" algn="tl" rotWithShape="0">
                    <a:schemeClr val="accent3">
                      <a:lumMod val="75000"/>
                      <a:alpha val="35000"/>
                    </a:schemeClr>
                  </a:outerShdw>
                </a:effectLst>
                <a:latin typeface="锐字真言体免费商用" panose="02010600030101010101" pitchFamily="2" charset="-122"/>
                <a:ea typeface="锐字真言体免费商用" panose="02010600030101010101" pitchFamily="2"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defTabSz="685800">
              <a:spcBef>
                <a:spcPts val="750"/>
              </a:spcBef>
              <a:defRPr/>
            </a:pPr>
            <a:r>
              <a:rPr lang="zh-CN" altLang="en-US" sz="1800">
                <a:solidFill>
                  <a:schemeClr val="accent1">
                    <a:lumMod val="75000"/>
                  </a:schemeClr>
                </a:solidFill>
                <a:effectLst>
                  <a:outerShdw blurRad="177800" dist="127000" dir="2700000" sx="95000" sy="95000" algn="tl" rotWithShape="0">
                    <a:srgbClr val="F54E1A">
                      <a:lumMod val="75000"/>
                      <a:alpha val="35000"/>
                    </a:srgbClr>
                  </a:outerShdw>
                </a:effectLst>
                <a:latin typeface="Calibri Light" panose="020F0302020204030204" pitchFamily="34" charset="0"/>
                <a:ea typeface="微软雅黑 Light" panose="020B0502040204020203" charset="-122"/>
                <a:cs typeface="+mn-ea"/>
                <a:sym typeface="+mn-lt"/>
              </a:rPr>
              <a:t>小组介绍及成员分工</a:t>
            </a:r>
          </a:p>
        </p:txBody>
      </p:sp>
      <p:sp>
        <p:nvSpPr>
          <p:cNvPr id="3" name="任意多边形: 形状 2"/>
          <p:cNvSpPr/>
          <p:nvPr/>
        </p:nvSpPr>
        <p:spPr>
          <a:xfrm rot="5400000">
            <a:off x="7828433" y="410526"/>
            <a:ext cx="250954" cy="220385"/>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srgbClr val="FFFFFF"/>
              </a:solidFill>
              <a:latin typeface="Arial" panose="020B0604020202020204"/>
              <a:ea typeface="微软雅黑 Light" panose="020B0502040204020203" charset="-122"/>
              <a:cs typeface="+mn-ea"/>
              <a:sym typeface="+mn-lt"/>
            </a:endParaRPr>
          </a:p>
        </p:txBody>
      </p:sp>
      <p:sp>
        <p:nvSpPr>
          <p:cNvPr id="4" name="任意多边形: 形状 3"/>
          <p:cNvSpPr/>
          <p:nvPr/>
        </p:nvSpPr>
        <p:spPr>
          <a:xfrm rot="5400000">
            <a:off x="8019276" y="410527"/>
            <a:ext cx="250954" cy="220385"/>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srgbClr val="FFFFFF"/>
              </a:solidFill>
              <a:latin typeface="Arial" panose="020B0604020202020204"/>
              <a:ea typeface="微软雅黑 Light" panose="020B0502040204020203" charset="-122"/>
              <a:cs typeface="+mn-ea"/>
              <a:sym typeface="+mn-lt"/>
            </a:endParaRPr>
          </a:p>
        </p:txBody>
      </p:sp>
      <p:sp>
        <p:nvSpPr>
          <p:cNvPr id="5" name="任意多边形: 形状 4"/>
          <p:cNvSpPr/>
          <p:nvPr/>
        </p:nvSpPr>
        <p:spPr>
          <a:xfrm rot="5400000">
            <a:off x="8210120" y="410527"/>
            <a:ext cx="250954" cy="220385"/>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srgbClr val="FFFFFF"/>
              </a:solidFill>
              <a:latin typeface="Arial" panose="020B0604020202020204"/>
              <a:ea typeface="微软雅黑 Light" panose="020B0502040204020203" charset="-122"/>
              <a:cs typeface="+mn-ea"/>
              <a:sym typeface="+mn-lt"/>
            </a:endParaRPr>
          </a:p>
        </p:txBody>
      </p:sp>
      <p:sp>
        <p:nvSpPr>
          <p:cNvPr id="6" name="任意多边形: 形状 5"/>
          <p:cNvSpPr/>
          <p:nvPr/>
        </p:nvSpPr>
        <p:spPr>
          <a:xfrm rot="5400000">
            <a:off x="8516871" y="410527"/>
            <a:ext cx="250954" cy="220385"/>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srgbClr val="FFFFFF"/>
              </a:solidFill>
              <a:latin typeface="Arial" panose="020B0604020202020204"/>
              <a:ea typeface="微软雅黑 Light" panose="020B0502040204020203" charset="-122"/>
              <a:cs typeface="+mn-ea"/>
              <a:sym typeface="+mn-lt"/>
            </a:endParaRPr>
          </a:p>
        </p:txBody>
      </p:sp>
      <p:cxnSp>
        <p:nvCxnSpPr>
          <p:cNvPr id="7" name="直接连接符 6"/>
          <p:cNvCxnSpPr/>
          <p:nvPr/>
        </p:nvCxnSpPr>
        <p:spPr>
          <a:xfrm>
            <a:off x="518692" y="471590"/>
            <a:ext cx="0" cy="355209"/>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021933" y="658289"/>
            <a:ext cx="6622061"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682091" y="787316"/>
            <a:ext cx="7961906" cy="4141865"/>
            <a:chOff x="909448" y="1049755"/>
            <a:chExt cx="10615878" cy="5522480"/>
          </a:xfrm>
        </p:grpSpPr>
        <p:sp>
          <p:nvSpPr>
            <p:cNvPr id="9" name="Oval 5"/>
            <p:cNvSpPr>
              <a:spLocks noChangeArrowheads="1"/>
            </p:cNvSpPr>
            <p:nvPr/>
          </p:nvSpPr>
          <p:spPr bwMode="auto">
            <a:xfrm>
              <a:off x="5080000" y="3052823"/>
              <a:ext cx="2100263" cy="2103438"/>
            </a:xfrm>
            <a:prstGeom prst="ellipse">
              <a:avLst/>
            </a:prstGeom>
            <a:solidFill>
              <a:schemeClr val="bg2"/>
            </a:solidFill>
            <a:ln>
              <a:noFill/>
            </a:ln>
          </p:spPr>
          <p:txBody>
            <a:bodyPr vert="horz" wrap="square" lIns="68580" tIns="34290" rIns="68580" bIns="34290" numCol="1" anchor="t" anchorCtr="0" compatLnSpc="1"/>
            <a:lstStyle/>
            <a:p>
              <a:pPr defTabSz="685800">
                <a:defRPr/>
              </a:pPr>
              <a:endParaRPr lang="zh-CN" altLang="en-US" sz="1350">
                <a:solidFill>
                  <a:srgbClr val="2F2F2F"/>
                </a:solidFill>
                <a:latin typeface="Arial" panose="020B0604020202020204"/>
                <a:ea typeface="微软雅黑 Light" panose="020B0502040204020203" charset="-122"/>
                <a:cs typeface="+mn-ea"/>
                <a:sym typeface="+mn-lt"/>
              </a:endParaRPr>
            </a:p>
          </p:txBody>
        </p:sp>
        <p:sp>
          <p:nvSpPr>
            <p:cNvPr id="10" name="Oval 6"/>
            <p:cNvSpPr>
              <a:spLocks noChangeArrowheads="1"/>
            </p:cNvSpPr>
            <p:nvPr/>
          </p:nvSpPr>
          <p:spPr bwMode="auto">
            <a:xfrm>
              <a:off x="3921125" y="1890773"/>
              <a:ext cx="4418013" cy="4427538"/>
            </a:xfrm>
            <a:prstGeom prst="ellipse">
              <a:avLst/>
            </a:prstGeom>
            <a:noFill/>
            <a:ln w="12700" cap="flat">
              <a:solidFill>
                <a:srgbClr val="2E2C2C"/>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pPr defTabSz="685800">
                <a:defRPr/>
              </a:pPr>
              <a:endParaRPr lang="zh-CN" altLang="en-US" sz="1350">
                <a:solidFill>
                  <a:srgbClr val="2F2F2F"/>
                </a:solidFill>
                <a:latin typeface="Arial" panose="020B0604020202020204"/>
                <a:ea typeface="微软雅黑 Light" panose="020B0502040204020203" charset="-122"/>
                <a:cs typeface="+mn-ea"/>
                <a:sym typeface="+mn-lt"/>
              </a:endParaRPr>
            </a:p>
          </p:txBody>
        </p:sp>
        <p:sp>
          <p:nvSpPr>
            <p:cNvPr id="11" name="Oval 7"/>
            <p:cNvSpPr>
              <a:spLocks noChangeArrowheads="1"/>
            </p:cNvSpPr>
            <p:nvPr/>
          </p:nvSpPr>
          <p:spPr bwMode="auto">
            <a:xfrm>
              <a:off x="5560722" y="1419087"/>
              <a:ext cx="989185" cy="988972"/>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defRPr/>
              </a:pPr>
              <a:endParaRPr lang="zh-CN" altLang="en-US" sz="1500">
                <a:solidFill>
                  <a:prstClr val="white"/>
                </a:solidFill>
                <a:latin typeface="Arial" panose="020B0604020202020204"/>
                <a:ea typeface="微软雅黑 Light" panose="020B0502040204020203" charset="-122"/>
                <a:cs typeface="+mn-ea"/>
                <a:sym typeface="+mn-lt"/>
              </a:endParaRPr>
            </a:p>
          </p:txBody>
        </p:sp>
        <p:sp>
          <p:nvSpPr>
            <p:cNvPr id="12" name="Oval 8"/>
            <p:cNvSpPr>
              <a:spLocks noChangeArrowheads="1"/>
            </p:cNvSpPr>
            <p:nvPr/>
          </p:nvSpPr>
          <p:spPr bwMode="auto">
            <a:xfrm>
              <a:off x="7797798" y="2986148"/>
              <a:ext cx="989183" cy="988971"/>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defRPr/>
              </a:pPr>
              <a:endParaRPr lang="zh-CN" altLang="en-US" sz="1500">
                <a:solidFill>
                  <a:prstClr val="white"/>
                </a:solidFill>
                <a:latin typeface="Arial" panose="020B0604020202020204"/>
                <a:ea typeface="微软雅黑 Light" panose="020B0502040204020203" charset="-122"/>
                <a:cs typeface="+mn-ea"/>
                <a:sym typeface="+mn-lt"/>
              </a:endParaRPr>
            </a:p>
          </p:txBody>
        </p:sp>
        <p:sp>
          <p:nvSpPr>
            <p:cNvPr id="13" name="Oval 9"/>
            <p:cNvSpPr>
              <a:spLocks noChangeArrowheads="1"/>
            </p:cNvSpPr>
            <p:nvPr/>
          </p:nvSpPr>
          <p:spPr bwMode="auto">
            <a:xfrm>
              <a:off x="6994525" y="5459474"/>
              <a:ext cx="989184" cy="988971"/>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defRPr/>
              </a:pPr>
              <a:endParaRPr lang="zh-CN" altLang="en-US" sz="1500">
                <a:solidFill>
                  <a:prstClr val="white"/>
                </a:solidFill>
                <a:latin typeface="Arial" panose="020B0604020202020204"/>
                <a:ea typeface="微软雅黑 Light" panose="020B0502040204020203" charset="-122"/>
                <a:cs typeface="+mn-ea"/>
                <a:sym typeface="+mn-lt"/>
              </a:endParaRPr>
            </a:p>
          </p:txBody>
        </p:sp>
        <p:sp>
          <p:nvSpPr>
            <p:cNvPr id="16" name="Line 12"/>
            <p:cNvSpPr>
              <a:spLocks noChangeShapeType="1"/>
            </p:cNvSpPr>
            <p:nvPr/>
          </p:nvSpPr>
          <p:spPr bwMode="auto">
            <a:xfrm flipV="1">
              <a:off x="7175500" y="3567173"/>
              <a:ext cx="606425" cy="196850"/>
            </a:xfrm>
            <a:prstGeom prst="line">
              <a:avLst/>
            </a:prstGeom>
            <a:noFill/>
            <a:ln w="12700" cap="flat">
              <a:solidFill>
                <a:srgbClr val="2E2C2C"/>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pPr defTabSz="685800">
                <a:defRPr/>
              </a:pPr>
              <a:endParaRPr lang="zh-CN" altLang="en-US" sz="1350">
                <a:solidFill>
                  <a:srgbClr val="2F2F2F"/>
                </a:solidFill>
                <a:latin typeface="Arial" panose="020B0604020202020204"/>
                <a:ea typeface="微软雅黑 Light" panose="020B0502040204020203" charset="-122"/>
                <a:cs typeface="+mn-ea"/>
                <a:sym typeface="+mn-lt"/>
              </a:endParaRPr>
            </a:p>
          </p:txBody>
        </p:sp>
        <p:sp>
          <p:nvSpPr>
            <p:cNvPr id="17" name="Line 13"/>
            <p:cNvSpPr>
              <a:spLocks noChangeShapeType="1"/>
            </p:cNvSpPr>
            <p:nvPr/>
          </p:nvSpPr>
          <p:spPr bwMode="auto">
            <a:xfrm flipV="1">
              <a:off x="6130925" y="2365436"/>
              <a:ext cx="0" cy="638175"/>
            </a:xfrm>
            <a:prstGeom prst="line">
              <a:avLst/>
            </a:prstGeom>
            <a:noFill/>
            <a:ln w="12700" cap="flat">
              <a:solidFill>
                <a:srgbClr val="2E2C2C"/>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pPr defTabSz="685800">
                <a:defRPr/>
              </a:pPr>
              <a:endParaRPr lang="zh-CN" altLang="en-US" sz="1350">
                <a:solidFill>
                  <a:srgbClr val="FFFFFF"/>
                </a:solidFill>
                <a:latin typeface="Arial" panose="020B0604020202020204"/>
                <a:ea typeface="微软雅黑 Light" panose="020B0502040204020203" charset="-122"/>
                <a:cs typeface="+mn-ea"/>
                <a:sym typeface="+mn-lt"/>
              </a:endParaRPr>
            </a:p>
          </p:txBody>
        </p:sp>
        <p:sp>
          <p:nvSpPr>
            <p:cNvPr id="18" name="Line 14"/>
            <p:cNvSpPr>
              <a:spLocks noChangeShapeType="1"/>
            </p:cNvSpPr>
            <p:nvPr/>
          </p:nvSpPr>
          <p:spPr bwMode="auto">
            <a:xfrm flipH="1" flipV="1">
              <a:off x="4478338" y="3567173"/>
              <a:ext cx="606425" cy="196850"/>
            </a:xfrm>
            <a:prstGeom prst="line">
              <a:avLst/>
            </a:prstGeom>
            <a:noFill/>
            <a:ln w="12700" cap="flat">
              <a:solidFill>
                <a:srgbClr val="2E2C2C"/>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pPr defTabSz="685800">
                <a:defRPr/>
              </a:pPr>
              <a:endParaRPr lang="zh-CN" altLang="en-US" sz="1350">
                <a:solidFill>
                  <a:srgbClr val="FFFFFF"/>
                </a:solidFill>
                <a:latin typeface="Arial" panose="020B0604020202020204"/>
                <a:ea typeface="微软雅黑 Light" panose="020B0502040204020203" charset="-122"/>
                <a:cs typeface="+mn-ea"/>
                <a:sym typeface="+mn-lt"/>
              </a:endParaRPr>
            </a:p>
          </p:txBody>
        </p:sp>
        <p:sp>
          <p:nvSpPr>
            <p:cNvPr id="19" name="Line 15"/>
            <p:cNvSpPr>
              <a:spLocks noChangeShapeType="1"/>
            </p:cNvSpPr>
            <p:nvPr/>
          </p:nvSpPr>
          <p:spPr bwMode="auto">
            <a:xfrm flipH="1">
              <a:off x="5110163" y="4995923"/>
              <a:ext cx="374650" cy="515938"/>
            </a:xfrm>
            <a:prstGeom prst="line">
              <a:avLst/>
            </a:prstGeom>
            <a:noFill/>
            <a:ln w="12700" cap="flat">
              <a:solidFill>
                <a:srgbClr val="2E2C2C"/>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pPr defTabSz="685800">
                <a:defRPr/>
              </a:pPr>
              <a:endParaRPr lang="zh-CN" altLang="en-US" sz="1350">
                <a:solidFill>
                  <a:srgbClr val="FFFFFF"/>
                </a:solidFill>
                <a:latin typeface="Arial" panose="020B0604020202020204"/>
                <a:ea typeface="微软雅黑 Light" panose="020B0502040204020203" charset="-122"/>
                <a:cs typeface="+mn-ea"/>
                <a:sym typeface="+mn-lt"/>
              </a:endParaRPr>
            </a:p>
          </p:txBody>
        </p:sp>
        <p:sp>
          <p:nvSpPr>
            <p:cNvPr id="20" name="Line 16"/>
            <p:cNvSpPr>
              <a:spLocks noChangeShapeType="1"/>
            </p:cNvSpPr>
            <p:nvPr/>
          </p:nvSpPr>
          <p:spPr bwMode="auto">
            <a:xfrm>
              <a:off x="6777038" y="4995923"/>
              <a:ext cx="373063" cy="515938"/>
            </a:xfrm>
            <a:prstGeom prst="line">
              <a:avLst/>
            </a:prstGeom>
            <a:noFill/>
            <a:ln w="12700" cap="flat">
              <a:solidFill>
                <a:srgbClr val="2E2C2C"/>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pPr defTabSz="685800">
                <a:defRPr/>
              </a:pPr>
              <a:endParaRPr lang="zh-CN" altLang="en-US" sz="1350">
                <a:solidFill>
                  <a:srgbClr val="2F2F2F"/>
                </a:solidFill>
                <a:latin typeface="Arial" panose="020B0604020202020204"/>
                <a:ea typeface="微软雅黑 Light" panose="020B0502040204020203" charset="-122"/>
                <a:cs typeface="+mn-ea"/>
                <a:sym typeface="+mn-lt"/>
              </a:endParaRPr>
            </a:p>
          </p:txBody>
        </p:sp>
        <p:sp>
          <p:nvSpPr>
            <p:cNvPr id="21" name="TextBox 19"/>
            <p:cNvSpPr txBox="1"/>
            <p:nvPr/>
          </p:nvSpPr>
          <p:spPr>
            <a:xfrm>
              <a:off x="5558026" y="3689042"/>
              <a:ext cx="1219012" cy="861774"/>
            </a:xfrm>
            <a:prstGeom prst="rect">
              <a:avLst/>
            </a:prstGeom>
            <a:noFill/>
          </p:spPr>
          <p:txBody>
            <a:bodyPr wrap="square" rtlCol="0">
              <a:spAutoFit/>
            </a:bodyPr>
            <a:lstStyle/>
            <a:p>
              <a:pPr algn="ctr" defTabSz="685800">
                <a:defRPr/>
              </a:pPr>
              <a:r>
                <a:rPr lang="zh-CN" altLang="en-US">
                  <a:solidFill>
                    <a:schemeClr val="bg1"/>
                  </a:solidFill>
                  <a:latin typeface="Calibri Light" panose="020F0302020204030204" pitchFamily="34" charset="0"/>
                  <a:ea typeface="微软雅黑 Light" panose="020B0502040204020203" charset="-122"/>
                  <a:cs typeface="+mn-ea"/>
                  <a:sym typeface="+mn-lt"/>
                </a:rPr>
                <a:t>分工</a:t>
              </a:r>
              <a:endParaRPr lang="en-US" altLang="zh-CN">
                <a:solidFill>
                  <a:schemeClr val="bg1"/>
                </a:solidFill>
                <a:latin typeface="Calibri Light" panose="020F0302020204030204" pitchFamily="34" charset="0"/>
                <a:ea typeface="微软雅黑 Light" panose="020B0502040204020203" charset="-122"/>
                <a:cs typeface="+mn-ea"/>
                <a:sym typeface="+mn-lt"/>
              </a:endParaRPr>
            </a:p>
            <a:p>
              <a:pPr algn="ctr" defTabSz="685800">
                <a:defRPr/>
              </a:pPr>
              <a:r>
                <a:rPr lang="zh-CN" altLang="en-US">
                  <a:solidFill>
                    <a:schemeClr val="bg1"/>
                  </a:solidFill>
                  <a:latin typeface="Calibri Light" panose="020F0302020204030204" pitchFamily="34" charset="0"/>
                  <a:ea typeface="微软雅黑 Light" panose="020B0502040204020203" charset="-122"/>
                  <a:cs typeface="+mn-ea"/>
                  <a:sym typeface="+mn-lt"/>
                </a:rPr>
                <a:t>任务</a:t>
              </a:r>
            </a:p>
          </p:txBody>
        </p:sp>
        <p:sp>
          <p:nvSpPr>
            <p:cNvPr id="22" name="TextBox 22"/>
            <p:cNvSpPr txBox="1"/>
            <p:nvPr/>
          </p:nvSpPr>
          <p:spPr>
            <a:xfrm>
              <a:off x="5658533" y="1632464"/>
              <a:ext cx="793563" cy="451405"/>
            </a:xfrm>
            <a:prstGeom prst="rect">
              <a:avLst/>
            </a:prstGeom>
            <a:noFill/>
          </p:spPr>
          <p:txBody>
            <a:bodyPr wrap="square" rtlCol="0">
              <a:spAutoFit/>
            </a:bodyPr>
            <a:lstStyle/>
            <a:p>
              <a:pPr algn="ctr" defTabSz="685800">
                <a:defRPr/>
              </a:pPr>
              <a:r>
                <a:rPr lang="zh-CN" altLang="en-US" sz="1600">
                  <a:solidFill>
                    <a:srgbClr val="FFFFFF"/>
                  </a:solidFill>
                  <a:latin typeface="Calibri Light" panose="020F0302020204030204" pitchFamily="34" charset="0"/>
                  <a:ea typeface="微软雅黑 Light" panose="020B0502040204020203" charset="-122"/>
                  <a:cs typeface="+mn-ea"/>
                  <a:sym typeface="+mn-lt"/>
                </a:rPr>
                <a:t>共同</a:t>
              </a:r>
            </a:p>
          </p:txBody>
        </p:sp>
        <p:sp>
          <p:nvSpPr>
            <p:cNvPr id="27" name="TextBox 84"/>
            <p:cNvSpPr txBox="1">
              <a:spLocks noChangeArrowheads="1"/>
            </p:cNvSpPr>
            <p:nvPr/>
          </p:nvSpPr>
          <p:spPr bwMode="auto">
            <a:xfrm>
              <a:off x="2172844" y="1049755"/>
              <a:ext cx="7846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800">
                <a:defRPr/>
              </a:pPr>
              <a:r>
                <a:rPr lang="zh-CN" altLang="en-US" sz="1200">
                  <a:solidFill>
                    <a:srgbClr val="595959"/>
                  </a:solidFill>
                  <a:latin typeface="Calibri Light" panose="020F0302020204030204" pitchFamily="34" charset="0"/>
                  <a:ea typeface="微软雅黑 Light" panose="020B0502040204020203" charset="-122"/>
                  <a:cs typeface="+mn-ea"/>
                  <a:sym typeface="+mn-lt"/>
                </a:rPr>
                <a:t>项目调研、数据收集、项目设计、需求分析、结项总结</a:t>
              </a:r>
            </a:p>
          </p:txBody>
        </p:sp>
        <p:sp>
          <p:nvSpPr>
            <p:cNvPr id="28" name="TextBox 84"/>
            <p:cNvSpPr txBox="1">
              <a:spLocks noChangeArrowheads="1"/>
            </p:cNvSpPr>
            <p:nvPr/>
          </p:nvSpPr>
          <p:spPr bwMode="auto">
            <a:xfrm>
              <a:off x="8812402" y="2911345"/>
              <a:ext cx="271292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defTabSz="685800">
                <a:defRPr/>
              </a:pPr>
              <a:r>
                <a:rPr lang="zh-CN" altLang="en-US" sz="1200">
                  <a:solidFill>
                    <a:srgbClr val="595959"/>
                  </a:solidFill>
                  <a:latin typeface="Calibri Light" panose="020F0302020204030204"/>
                  <a:ea typeface="微软雅黑 Light" panose="020B0502040204020203" charset="-122"/>
                  <a:cs typeface="+mn-ea"/>
                </a:rPr>
                <a:t>任务统筹，部分数据的爬取和处理，前后端交互接口的编写，前端部分模块的实现</a:t>
              </a:r>
            </a:p>
          </p:txBody>
        </p:sp>
        <p:sp>
          <p:nvSpPr>
            <p:cNvPr id="29" name="TextBox 84"/>
            <p:cNvSpPr txBox="1">
              <a:spLocks noChangeArrowheads="1"/>
            </p:cNvSpPr>
            <p:nvPr/>
          </p:nvSpPr>
          <p:spPr bwMode="auto">
            <a:xfrm>
              <a:off x="8226160" y="5710461"/>
              <a:ext cx="287877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defTabSz="685800">
                <a:defRPr/>
              </a:pPr>
              <a:r>
                <a:rPr lang="zh-CN" altLang="en-US" sz="1200">
                  <a:solidFill>
                    <a:srgbClr val="595959"/>
                  </a:solidFill>
                  <a:latin typeface="Calibri Light" panose="020F0302020204030204" pitchFamily="34" charset="0"/>
                  <a:ea typeface="微软雅黑 Light" panose="020B0502040204020203" charset="-122"/>
                  <a:cs typeface="+mn-ea"/>
                  <a:sym typeface="+mn-lt"/>
                </a:rPr>
                <a:t>前端页面设计、框架搭建、数据预处理、页面美化与交互。</a:t>
              </a:r>
            </a:p>
          </p:txBody>
        </p:sp>
        <p:sp>
          <p:nvSpPr>
            <p:cNvPr id="30" name="TextBox 84"/>
            <p:cNvSpPr txBox="1">
              <a:spLocks noChangeArrowheads="1"/>
            </p:cNvSpPr>
            <p:nvPr/>
          </p:nvSpPr>
          <p:spPr bwMode="auto">
            <a:xfrm>
              <a:off x="909448" y="3003611"/>
              <a:ext cx="2336719" cy="11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defTabSz="685800">
                <a:defRPr/>
              </a:pPr>
              <a:r>
                <a:rPr lang="zh-CN" altLang="en-US" sz="1200">
                  <a:solidFill>
                    <a:srgbClr val="595959"/>
                  </a:solidFill>
                  <a:latin typeface="Calibri Light" panose="020F0302020204030204"/>
                  <a:ea typeface="微软雅黑 Light" panose="020B0502040204020203" charset="-122"/>
                  <a:cs typeface="+mn-ea"/>
                </a:rPr>
                <a:t>数据爬取，集群及环境搭建，综合使用Hive和excel等工具进行数据分析处理。</a:t>
              </a:r>
            </a:p>
          </p:txBody>
        </p:sp>
        <p:sp>
          <p:nvSpPr>
            <p:cNvPr id="31" name="TextBox 84"/>
            <p:cNvSpPr txBox="1">
              <a:spLocks noChangeArrowheads="1"/>
            </p:cNvSpPr>
            <p:nvPr/>
          </p:nvSpPr>
          <p:spPr bwMode="auto">
            <a:xfrm>
              <a:off x="1033789" y="5710461"/>
              <a:ext cx="287877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defTabSz="685800">
                <a:defRPr/>
              </a:pPr>
              <a:r>
                <a:rPr lang="zh-CN" altLang="en-US" sz="1200">
                  <a:solidFill>
                    <a:srgbClr val="595959"/>
                  </a:solidFill>
                  <a:latin typeface="Calibri Light" panose="020F0302020204030204" pitchFamily="34" charset="0"/>
                  <a:ea typeface="微软雅黑 Light" panose="020B0502040204020203" charset="-122"/>
                  <a:cs typeface="+mn-ea"/>
                  <a:sym typeface="+mn-lt"/>
                </a:rPr>
                <a:t>搜集数据，完善前端部分的数据交互，对前端的图表进行设计，进行数据可视化</a:t>
              </a:r>
            </a:p>
          </p:txBody>
        </p:sp>
      </p:grpSp>
      <p:sp>
        <p:nvSpPr>
          <p:cNvPr id="33" name="Oval 7"/>
          <p:cNvSpPr>
            <a:spLocks noChangeArrowheads="1"/>
          </p:cNvSpPr>
          <p:nvPr/>
        </p:nvSpPr>
        <p:spPr bwMode="auto">
          <a:xfrm>
            <a:off x="2547744" y="2364006"/>
            <a:ext cx="741889" cy="741729"/>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defRPr/>
            </a:pPr>
            <a:endParaRPr lang="zh-CN" altLang="en-US" sz="1500">
              <a:solidFill>
                <a:prstClr val="white"/>
              </a:solidFill>
              <a:latin typeface="Arial" panose="020B0604020202020204"/>
              <a:ea typeface="微软雅黑 Light" panose="020B0502040204020203" charset="-122"/>
              <a:cs typeface="+mn-ea"/>
              <a:sym typeface="+mn-lt"/>
            </a:endParaRPr>
          </a:p>
        </p:txBody>
      </p:sp>
      <p:sp>
        <p:nvSpPr>
          <p:cNvPr id="34" name="Oval 7"/>
          <p:cNvSpPr>
            <a:spLocks noChangeArrowheads="1"/>
          </p:cNvSpPr>
          <p:nvPr/>
        </p:nvSpPr>
        <p:spPr bwMode="auto">
          <a:xfrm>
            <a:off x="3215218" y="4083324"/>
            <a:ext cx="741889" cy="741729"/>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defRPr/>
            </a:pPr>
            <a:endParaRPr lang="zh-CN" altLang="en-US" sz="1500">
              <a:solidFill>
                <a:prstClr val="white"/>
              </a:solidFill>
              <a:latin typeface="Arial" panose="020B0604020202020204"/>
              <a:ea typeface="微软雅黑 Light" panose="020B0502040204020203" charset="-122"/>
              <a:cs typeface="+mn-ea"/>
              <a:sym typeface="+mn-lt"/>
            </a:endParaRPr>
          </a:p>
        </p:txBody>
      </p:sp>
      <p:sp>
        <p:nvSpPr>
          <p:cNvPr id="35" name="TextBox 22"/>
          <p:cNvSpPr txBox="1"/>
          <p:nvPr/>
        </p:nvSpPr>
        <p:spPr>
          <a:xfrm>
            <a:off x="2620046" y="2319371"/>
            <a:ext cx="595172" cy="830997"/>
          </a:xfrm>
          <a:prstGeom prst="rect">
            <a:avLst/>
          </a:prstGeom>
          <a:noFill/>
        </p:spPr>
        <p:txBody>
          <a:bodyPr wrap="square" rtlCol="0">
            <a:spAutoFit/>
          </a:bodyPr>
          <a:lstStyle/>
          <a:p>
            <a:pPr algn="ctr" defTabSz="685800">
              <a:defRPr/>
            </a:pPr>
            <a:r>
              <a:rPr lang="zh-CN" altLang="en-US" sz="1600">
                <a:solidFill>
                  <a:srgbClr val="FFFFFF"/>
                </a:solidFill>
                <a:latin typeface="Calibri Light" panose="020F0302020204030204" pitchFamily="34" charset="0"/>
                <a:ea typeface="微软雅黑 Light" panose="020B0502040204020203" charset="-122"/>
                <a:cs typeface="+mn-ea"/>
                <a:sym typeface="+mn-lt"/>
              </a:rPr>
              <a:t>周</a:t>
            </a:r>
            <a:endParaRPr lang="en-US" altLang="zh-CN" sz="1600">
              <a:solidFill>
                <a:srgbClr val="FFFFFF"/>
              </a:solidFill>
              <a:latin typeface="Calibri Light" panose="020F0302020204030204" pitchFamily="34" charset="0"/>
              <a:ea typeface="微软雅黑 Light" panose="020B0502040204020203" charset="-122"/>
              <a:cs typeface="+mn-ea"/>
              <a:sym typeface="+mn-lt"/>
            </a:endParaRPr>
          </a:p>
          <a:p>
            <a:pPr algn="ctr" defTabSz="685800">
              <a:defRPr/>
            </a:pPr>
            <a:r>
              <a:rPr lang="zh-CN" altLang="en-US" sz="1600">
                <a:solidFill>
                  <a:srgbClr val="FFFFFF"/>
                </a:solidFill>
                <a:latin typeface="Calibri Light" panose="020F0302020204030204" pitchFamily="34" charset="0"/>
                <a:ea typeface="微软雅黑 Light" panose="020B0502040204020203" charset="-122"/>
                <a:cs typeface="+mn-ea"/>
                <a:sym typeface="+mn-lt"/>
              </a:rPr>
              <a:t>钰</a:t>
            </a:r>
            <a:endParaRPr lang="en-US" altLang="zh-CN" sz="1600">
              <a:solidFill>
                <a:srgbClr val="FFFFFF"/>
              </a:solidFill>
              <a:latin typeface="Calibri Light" panose="020F0302020204030204" pitchFamily="34" charset="0"/>
              <a:ea typeface="微软雅黑 Light" panose="020B0502040204020203" charset="-122"/>
              <a:cs typeface="+mn-ea"/>
              <a:sym typeface="+mn-lt"/>
            </a:endParaRPr>
          </a:p>
          <a:p>
            <a:pPr algn="ctr" defTabSz="685800">
              <a:defRPr/>
            </a:pPr>
            <a:r>
              <a:rPr lang="zh-CN" altLang="en-US" sz="1600">
                <a:solidFill>
                  <a:srgbClr val="FFFFFF"/>
                </a:solidFill>
                <a:latin typeface="Calibri Light" panose="020F0302020204030204" pitchFamily="34" charset="0"/>
                <a:ea typeface="微软雅黑 Light" panose="020B0502040204020203" charset="-122"/>
                <a:cs typeface="+mn-ea"/>
                <a:sym typeface="+mn-lt"/>
              </a:rPr>
              <a:t>宸</a:t>
            </a:r>
          </a:p>
        </p:txBody>
      </p:sp>
      <p:sp>
        <p:nvSpPr>
          <p:cNvPr id="36" name="TextBox 22"/>
          <p:cNvSpPr txBox="1"/>
          <p:nvPr/>
        </p:nvSpPr>
        <p:spPr>
          <a:xfrm>
            <a:off x="3283167" y="4044171"/>
            <a:ext cx="595172" cy="830997"/>
          </a:xfrm>
          <a:prstGeom prst="rect">
            <a:avLst/>
          </a:prstGeom>
          <a:noFill/>
        </p:spPr>
        <p:txBody>
          <a:bodyPr wrap="square" rtlCol="0">
            <a:spAutoFit/>
          </a:bodyPr>
          <a:lstStyle/>
          <a:p>
            <a:pPr algn="ctr" defTabSz="685800">
              <a:defRPr/>
            </a:pPr>
            <a:r>
              <a:rPr lang="zh-CN" altLang="en-US" sz="1600">
                <a:solidFill>
                  <a:srgbClr val="FFFFFF"/>
                </a:solidFill>
                <a:latin typeface="Calibri Light" panose="020F0302020204030204" pitchFamily="34" charset="0"/>
                <a:ea typeface="微软雅黑 Light" panose="020B0502040204020203" charset="-122"/>
                <a:cs typeface="+mn-ea"/>
                <a:sym typeface="+mn-lt"/>
              </a:rPr>
              <a:t>王</a:t>
            </a:r>
            <a:endParaRPr lang="en-US" altLang="zh-CN" sz="1600">
              <a:solidFill>
                <a:srgbClr val="FFFFFF"/>
              </a:solidFill>
              <a:latin typeface="Calibri Light" panose="020F0302020204030204" pitchFamily="34" charset="0"/>
              <a:ea typeface="微软雅黑 Light" panose="020B0502040204020203" charset="-122"/>
              <a:cs typeface="+mn-ea"/>
              <a:sym typeface="+mn-lt"/>
            </a:endParaRPr>
          </a:p>
          <a:p>
            <a:pPr algn="ctr" defTabSz="685800">
              <a:defRPr/>
            </a:pPr>
            <a:r>
              <a:rPr lang="zh-CN" altLang="en-US" sz="1600">
                <a:solidFill>
                  <a:srgbClr val="FFFFFF"/>
                </a:solidFill>
                <a:latin typeface="Calibri Light" panose="020F0302020204030204" pitchFamily="34" charset="0"/>
                <a:ea typeface="微软雅黑 Light" panose="020B0502040204020203" charset="-122"/>
                <a:cs typeface="+mn-ea"/>
                <a:sym typeface="+mn-lt"/>
              </a:rPr>
              <a:t>祺</a:t>
            </a:r>
            <a:endParaRPr lang="en-US" altLang="zh-CN" sz="1600">
              <a:solidFill>
                <a:srgbClr val="FFFFFF"/>
              </a:solidFill>
              <a:latin typeface="Calibri Light" panose="020F0302020204030204" pitchFamily="34" charset="0"/>
              <a:ea typeface="微软雅黑 Light" panose="020B0502040204020203" charset="-122"/>
              <a:cs typeface="+mn-ea"/>
              <a:sym typeface="+mn-lt"/>
            </a:endParaRPr>
          </a:p>
          <a:p>
            <a:pPr algn="ctr" defTabSz="685800">
              <a:defRPr/>
            </a:pPr>
            <a:r>
              <a:rPr lang="zh-CN" altLang="en-US" sz="1600">
                <a:solidFill>
                  <a:srgbClr val="FFFFFF"/>
                </a:solidFill>
                <a:latin typeface="Calibri Light" panose="020F0302020204030204" pitchFamily="34" charset="0"/>
                <a:ea typeface="微软雅黑 Light" panose="020B0502040204020203" charset="-122"/>
                <a:cs typeface="+mn-ea"/>
                <a:sym typeface="+mn-lt"/>
              </a:rPr>
              <a:t>鹏</a:t>
            </a:r>
          </a:p>
        </p:txBody>
      </p:sp>
      <p:sp>
        <p:nvSpPr>
          <p:cNvPr id="37" name="TextBox 22"/>
          <p:cNvSpPr txBox="1"/>
          <p:nvPr/>
        </p:nvSpPr>
        <p:spPr>
          <a:xfrm>
            <a:off x="5921706" y="2192168"/>
            <a:ext cx="595172" cy="830997"/>
          </a:xfrm>
          <a:prstGeom prst="rect">
            <a:avLst/>
          </a:prstGeom>
          <a:noFill/>
        </p:spPr>
        <p:txBody>
          <a:bodyPr wrap="square" rtlCol="0">
            <a:spAutoFit/>
          </a:bodyPr>
          <a:lstStyle/>
          <a:p>
            <a:pPr algn="ctr" defTabSz="685800">
              <a:defRPr/>
            </a:pPr>
            <a:r>
              <a:rPr lang="zh-CN" altLang="en-US" sz="1600">
                <a:solidFill>
                  <a:srgbClr val="FFFFFF"/>
                </a:solidFill>
                <a:latin typeface="Calibri Light" panose="020F0302020204030204" pitchFamily="34" charset="0"/>
                <a:ea typeface="微软雅黑 Light" panose="020B0502040204020203" charset="-122"/>
                <a:cs typeface="+mn-ea"/>
                <a:sym typeface="+mn-lt"/>
              </a:rPr>
              <a:t>纪</a:t>
            </a:r>
            <a:endParaRPr lang="en-US" altLang="zh-CN" sz="1600">
              <a:solidFill>
                <a:srgbClr val="FFFFFF"/>
              </a:solidFill>
              <a:latin typeface="Calibri Light" panose="020F0302020204030204" pitchFamily="34" charset="0"/>
              <a:ea typeface="微软雅黑 Light" panose="020B0502040204020203" charset="-122"/>
              <a:cs typeface="+mn-ea"/>
              <a:sym typeface="+mn-lt"/>
            </a:endParaRPr>
          </a:p>
          <a:p>
            <a:pPr algn="ctr" defTabSz="685800">
              <a:defRPr/>
            </a:pPr>
            <a:r>
              <a:rPr lang="zh-CN" altLang="en-US" sz="1600">
                <a:solidFill>
                  <a:srgbClr val="FFFFFF"/>
                </a:solidFill>
                <a:latin typeface="Calibri Light" panose="020F0302020204030204" pitchFamily="34" charset="0"/>
                <a:ea typeface="微软雅黑 Light" panose="020B0502040204020203" charset="-122"/>
                <a:cs typeface="+mn-ea"/>
                <a:sym typeface="+mn-lt"/>
              </a:rPr>
              <a:t>潇</a:t>
            </a:r>
            <a:endParaRPr lang="en-US" altLang="zh-CN" sz="1600">
              <a:solidFill>
                <a:srgbClr val="FFFFFF"/>
              </a:solidFill>
              <a:latin typeface="Calibri Light" panose="020F0302020204030204" pitchFamily="34" charset="0"/>
              <a:ea typeface="微软雅黑 Light" panose="020B0502040204020203" charset="-122"/>
              <a:cs typeface="+mn-ea"/>
              <a:sym typeface="+mn-lt"/>
            </a:endParaRPr>
          </a:p>
          <a:p>
            <a:pPr algn="ctr" defTabSz="685800">
              <a:defRPr/>
            </a:pPr>
            <a:r>
              <a:rPr lang="zh-CN" altLang="en-US" sz="1600">
                <a:solidFill>
                  <a:srgbClr val="FFFFFF"/>
                </a:solidFill>
                <a:latin typeface="Calibri Light" panose="020F0302020204030204" pitchFamily="34" charset="0"/>
                <a:ea typeface="微软雅黑 Light" panose="020B0502040204020203" charset="-122"/>
                <a:cs typeface="+mn-ea"/>
                <a:sym typeface="+mn-lt"/>
              </a:rPr>
              <a:t>洋</a:t>
            </a:r>
          </a:p>
        </p:txBody>
      </p:sp>
      <p:sp>
        <p:nvSpPr>
          <p:cNvPr id="38" name="TextBox 22"/>
          <p:cNvSpPr txBox="1"/>
          <p:nvPr/>
        </p:nvSpPr>
        <p:spPr>
          <a:xfrm>
            <a:off x="5319252" y="4058360"/>
            <a:ext cx="595172" cy="830997"/>
          </a:xfrm>
          <a:prstGeom prst="rect">
            <a:avLst/>
          </a:prstGeom>
          <a:noFill/>
        </p:spPr>
        <p:txBody>
          <a:bodyPr wrap="square" rtlCol="0">
            <a:spAutoFit/>
          </a:bodyPr>
          <a:lstStyle/>
          <a:p>
            <a:pPr algn="ctr" defTabSz="685800">
              <a:defRPr/>
            </a:pPr>
            <a:r>
              <a:rPr lang="zh-CN" altLang="en-US" sz="1600">
                <a:solidFill>
                  <a:srgbClr val="FFFFFF"/>
                </a:solidFill>
                <a:latin typeface="Calibri Light" panose="020F0302020204030204" pitchFamily="34" charset="0"/>
                <a:ea typeface="微软雅黑 Light" panose="020B0502040204020203" charset="-122"/>
                <a:cs typeface="+mn-ea"/>
                <a:sym typeface="+mn-lt"/>
              </a:rPr>
              <a:t>杨</a:t>
            </a:r>
            <a:endParaRPr lang="en-US" altLang="zh-CN" sz="1600">
              <a:solidFill>
                <a:srgbClr val="FFFFFF"/>
              </a:solidFill>
              <a:latin typeface="Calibri Light" panose="020F0302020204030204" pitchFamily="34" charset="0"/>
              <a:ea typeface="微软雅黑 Light" panose="020B0502040204020203" charset="-122"/>
              <a:cs typeface="+mn-ea"/>
              <a:sym typeface="+mn-lt"/>
            </a:endParaRPr>
          </a:p>
          <a:p>
            <a:pPr algn="ctr" defTabSz="685800">
              <a:defRPr/>
            </a:pPr>
            <a:r>
              <a:rPr lang="zh-CN" altLang="en-US" sz="1600">
                <a:solidFill>
                  <a:srgbClr val="FFFFFF"/>
                </a:solidFill>
                <a:latin typeface="Calibri Light" panose="020F0302020204030204" pitchFamily="34" charset="0"/>
                <a:ea typeface="微软雅黑 Light" panose="020B0502040204020203" charset="-122"/>
                <a:cs typeface="+mn-ea"/>
                <a:sym typeface="+mn-lt"/>
              </a:rPr>
              <a:t>浩</a:t>
            </a:r>
            <a:endParaRPr lang="en-US" altLang="zh-CN" sz="1600">
              <a:solidFill>
                <a:srgbClr val="FFFFFF"/>
              </a:solidFill>
              <a:latin typeface="Calibri Light" panose="020F0302020204030204" pitchFamily="34" charset="0"/>
              <a:ea typeface="微软雅黑 Light" panose="020B0502040204020203" charset="-122"/>
              <a:cs typeface="+mn-ea"/>
              <a:sym typeface="+mn-lt"/>
            </a:endParaRPr>
          </a:p>
          <a:p>
            <a:pPr algn="ctr" defTabSz="685800">
              <a:defRPr/>
            </a:pPr>
            <a:r>
              <a:rPr lang="zh-CN" altLang="en-US" sz="1600">
                <a:solidFill>
                  <a:srgbClr val="FFFFFF"/>
                </a:solidFill>
                <a:latin typeface="Calibri Light" panose="020F0302020204030204" pitchFamily="34" charset="0"/>
                <a:ea typeface="微软雅黑 Light" panose="020B0502040204020203" charset="-122"/>
                <a:cs typeface="+mn-ea"/>
                <a:sym typeface="+mn-lt"/>
              </a:rPr>
              <a:t>甫</a:t>
            </a:r>
          </a:p>
        </p:txBody>
      </p:sp>
      <p:sp>
        <p:nvSpPr>
          <p:cNvPr id="14" name="文本框 13"/>
          <p:cNvSpPr txBox="1"/>
          <p:nvPr/>
        </p:nvSpPr>
        <p:spPr>
          <a:xfrm>
            <a:off x="3336290" y="331470"/>
            <a:ext cx="4008120" cy="368300"/>
          </a:xfrm>
          <a:prstGeom prst="rect">
            <a:avLst/>
          </a:prstGeom>
          <a:noFill/>
        </p:spPr>
        <p:txBody>
          <a:bodyPr wrap="square" rtlCol="0">
            <a:spAutoFit/>
          </a:bodyPr>
          <a:lstStyle/>
          <a:p>
            <a:r>
              <a:rPr lang="zh-CN" altLang="en-US">
                <a:solidFill>
                  <a:srgbClr val="FF0000"/>
                </a:solidFill>
                <a:latin typeface="华文行楷" panose="02010800040101010101" charset="-122"/>
                <a:ea typeface="华文行楷" panose="02010800040101010101" charset="-122"/>
              </a:rPr>
              <a:t>小组宣言：允公允能，日薪越亿！</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jb3VudCI6NSwiaGRpZCI6IjhkZDA5MjlkZTkxNjZmNzQzMjNkMjdmYjBiNWNkMGM1IiwidXNlckNvdW50IjoyfQ=="/>
  <p:tag name="KSO_WPP_MARK_KEY" val="51e6de6e-890a-4d54-8e4e-b22a4ada20cf"/>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4"/>
  <p:tag name="KSO_WM_UNIT_ID" val="diagram20190163_2*q_h_i*1_1_4"/>
  <p:tag name="KSO_WM_TEMPLATE_CATEGORY" val="diagram"/>
  <p:tag name="KSO_WM_TEMPLATE_INDEX" val="20190163"/>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4"/>
  <p:tag name="KSO_WM_UNIT_ID" val="diagram20190163_2*q_h_i*1_2_4"/>
  <p:tag name="KSO_WM_TEMPLATE_CATEGORY" val="diagram"/>
  <p:tag name="KSO_WM_TEMPLATE_INDEX" val="20190163"/>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
  <p:tag name="KSO_WM_UNIT_ID" val="diagram20190163_2*q_i*1_1"/>
  <p:tag name="KSO_WM_TEMPLATE_CATEGORY" val="diagram"/>
  <p:tag name="KSO_WM_TEMPLATE_INDEX" val="2019016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
  <p:tag name="KSO_WM_UNIT_ID" val="diagram20190163_2*q_i*1_2"/>
  <p:tag name="KSO_WM_TEMPLATE_CATEGORY" val="diagram"/>
  <p:tag name="KSO_WM_TEMPLATE_INDEX" val="20190163"/>
  <p:tag name="KSO_WM_UNIT_LAYERLEVEL" val="1_1"/>
  <p:tag name="KSO_WM_TAG_VERSION" val="1.0"/>
  <p:tag name="KSO_WM_BEAUTIFY_FLAG" val="#wm#"/>
  <p:tag name="KSO_WM_UNIT_TEXT_FILL_FORE_SCHEMECOLOR_INDEX" val="13"/>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ISLIDE.VECTOR" val="d7f4448b-3673-4d0f-89ff-08ead12315ff"/>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diagram20190163_2*q_h_i*1_1_3"/>
  <p:tag name="KSO_WM_TEMPLATE_CATEGORY" val="diagram"/>
  <p:tag name="KSO_WM_TEMPLATE_INDEX" val="2019016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3"/>
  <p:tag name="KSO_WM_UNIT_ID" val="diagram20190163_2*q_h_i*1_3_3"/>
  <p:tag name="KSO_WM_TEMPLATE_CATEGORY" val="diagram"/>
  <p:tag name="KSO_WM_TEMPLATE_INDEX" val="20190163"/>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3"/>
  <p:tag name="KSO_WM_UNIT_ID" val="diagram20190163_2*q_h_i*1_2_3"/>
  <p:tag name="KSO_WM_TEMPLATE_CATEGORY" val="diagram"/>
  <p:tag name="KSO_WM_TEMPLATE_INDEX" val="20190163"/>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190163_2*q_h_f*1_1_1"/>
  <p:tag name="KSO_WM_TEMPLATE_CATEGORY" val="diagram"/>
  <p:tag name="KSO_WM_TEMPLATE_INDEX" val="20190163"/>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ISLIDE.VECTOR" val="d7f4448b-3673-4d0f-89ff-08ead12315ff"/>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ISLIDE.VECTOR" val="#748660;#752857;#748689;#748679;#752857;#748691;"/>
</p:tagLst>
</file>

<file path=ppt/tags/tag4.xml><?xml version="1.0" encoding="utf-8"?>
<p:tagLst xmlns:a="http://schemas.openxmlformats.org/drawingml/2006/main" xmlns:r="http://schemas.openxmlformats.org/officeDocument/2006/relationships" xmlns:p="http://schemas.openxmlformats.org/presentationml/2006/main">
  <p:tag name="ISLIDE.VECTOR" val="d7f4448b-3673-4d0f-89ff-08ead12315ff"/>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93"/>
  <p:tag name="KSO_WM_TAG_VERSION" val="1.0"/>
  <p:tag name="KSO_WM_BEAUTIFY_FLAG" val="#wm#"/>
  <p:tag name="KSO_WM_UNIT_TYPE" val="o_h_f"/>
  <p:tag name="KSO_WM_UNIT_INDEX" val="1_1_1"/>
  <p:tag name="KSO_WM_UNIT_ID" val="diagram20181993_1*o_h_f*1_1_1"/>
  <p:tag name="KSO_WM_UNIT_LAYERLEVEL" val="1_1_1"/>
  <p:tag name="KSO_WM_UNIT_VALUE" val="26"/>
  <p:tag name="KSO_WM_UNIT_HIGHLIGHT" val="0"/>
  <p:tag name="KSO_WM_UNIT_COMPATIBLE" val="0"/>
  <p:tag name="KSO_WM_UNIT_CLEAR" val="0"/>
  <p:tag name="KSO_WM_DIAGRAM_GROUP_CODE" val="o1-1"/>
  <p:tag name="KSO_WM_UNIT_PRESET_TEXT" val="请在这里输入您的内容文字请在这里输入您的内容文字"/>
  <p:tag name="KSO_WM_UNIT_TEXT_FILL_FORE_SCHEMECOLOR_INDEX" val="13"/>
  <p:tag name="KSO_WM_UNIT_TEXT_FILL_TYPE" val="1"/>
</p:tagLst>
</file>

<file path=ppt/tags/tag4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93"/>
  <p:tag name="KSO_WM_TAG_VERSION" val="1.0"/>
  <p:tag name="KSO_WM_BEAUTIFY_FLAG" val="#wm#"/>
  <p:tag name="KSO_WM_UNIT_TYPE" val="o_h_f"/>
  <p:tag name="KSO_WM_UNIT_INDEX" val="1_2_1"/>
  <p:tag name="KSO_WM_UNIT_ID" val="diagram20181993_1*o_h_f*1_2_1"/>
  <p:tag name="KSO_WM_UNIT_LAYERLEVEL" val="1_1_1"/>
  <p:tag name="KSO_WM_UNIT_VALUE" val="26"/>
  <p:tag name="KSO_WM_UNIT_HIGHLIGHT" val="0"/>
  <p:tag name="KSO_WM_UNIT_COMPATIBLE" val="0"/>
  <p:tag name="KSO_WM_UNIT_CLEAR" val="0"/>
  <p:tag name="KSO_WM_DIAGRAM_GROUP_CODE" val="o1-1"/>
  <p:tag name="KSO_WM_UNIT_PRESET_TEXT" val="请在这里输入您的内容文字请在这里输入您的内容文字"/>
  <p:tag name="KSO_WM_UNIT_TEXT_FILL_FORE_SCHEMECOLOR_INDEX" val="13"/>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927.033070866141,&quot;width&quot;:4320}"/>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00184_1*m_i*1_1"/>
  <p:tag name="KSO_WM_TEMPLATE_CATEGORY" val="diagram"/>
  <p:tag name="KSO_WM_TEMPLATE_INDEX" val="20200184"/>
  <p:tag name="KSO_WM_UNIT_LAYERLEVEL" val="1_1"/>
  <p:tag name="KSO_WM_TAG_VERSION" val="1.0"/>
  <p:tag name="KSO_WM_BEAUTIFY_FLAG" val="#wm#"/>
  <p:tag name="KSO_WM_UNIT_LINE_FORE_SCHEMECOLOR_INDEX" val="14"/>
  <p:tag name="KSO_WM_UNIT_LINE_FILL_TYPE" val="2"/>
  <p:tag name="KSO_WM_UNIT_TEXT_FILL_FORE_SCHEMECOLOR_INDEX" val="13"/>
  <p:tag name="KSO_WM_UNIT_TEXT_FILL_TYPE" val="1"/>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0184_1*m_h_i*1_1_1"/>
  <p:tag name="KSO_WM_TEMPLATE_CATEGORY" val="diagram"/>
  <p:tag name="KSO_WM_TEMPLATE_INDEX" val="2020018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0184_1*m_h_i*1_2_1"/>
  <p:tag name="KSO_WM_TEMPLATE_CATEGORY" val="diagram"/>
  <p:tag name="KSO_WM_TEMPLATE_INDEX" val="2020018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0184_1*m_h_i*1_1_3"/>
  <p:tag name="KSO_WM_TEMPLATE_CATEGORY" val="diagram"/>
  <p:tag name="KSO_WM_TEMPLATE_INDEX" val="20200184"/>
  <p:tag name="KSO_WM_UNIT_LAYERLEVEL" val="1_1_1"/>
  <p:tag name="KSO_WM_TAG_VERSION" val="1.0"/>
  <p:tag name="KSO_WM_BEAUTIFY_FLAG" val="#wm#"/>
  <p:tag name="KSO_WM_UNIT_TEXT_FILL_FORE_SCHEMECOLOR_INDEX" val="13"/>
  <p:tag name="KSO_WM_UNIT_TEXT_FILL_TYPE" val="1"/>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00184_1*m_h_i*1_2_2"/>
  <p:tag name="KSO_WM_TEMPLATE_CATEGORY" val="diagram"/>
  <p:tag name="KSO_WM_TEMPLATE_INDEX" val="20200184"/>
  <p:tag name="KSO_WM_UNIT_LAYERLEVEL" val="1_1_1"/>
  <p:tag name="KSO_WM_TAG_VERSION" val="1.0"/>
  <p:tag name="KSO_WM_BEAUTIFY_FLAG" val="#wm#"/>
  <p:tag name="KSO_WM_UNIT_TEXT_FILL_FORE_SCHEMECOLOR_INDEX" val="13"/>
  <p:tag name="KSO_WM_UNIT_TEXT_FILL_TYPE" val="1"/>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1"/>
  <p:tag name="KSO_WM_UNIT_ID" val="diagram20200184_1*i*1"/>
  <p:tag name="KSO_WM_TEMPLATE_CATEGORY" val="diagram"/>
  <p:tag name="KSO_WM_TEMPLATE_INDEX" val="20200184"/>
  <p:tag name="KSO_WM_UNIT_LAYERLEVEL" val="1"/>
  <p:tag name="KSO_WM_TAG_VERSION" val="1.0"/>
  <p:tag name="KSO_WM_BEAUTIFY_FLAG" val="#wm#"/>
  <p:tag name="KSO_WM_UNIT_LINE_FORE_SCHEMECOLOR_INDEX" val="14"/>
  <p:tag name="KSO_WM_UNIT_LINE_FILL_TYPE" val="2"/>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6"/>
  <p:tag name="KSO_WM_UNIT_ID" val="diagram20200184_1*m_h_i*1_1_6"/>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3"/>
  <p:tag name="KSO_WM_UNIT_ID" val="diagram20200184_1*i*3"/>
  <p:tag name="KSO_WM_TEMPLATE_CATEGORY" val="diagram"/>
  <p:tag name="KSO_WM_TEMPLATE_INDEX" val="20200184"/>
  <p:tag name="KSO_WM_UNIT_LAYERLEVEL" val="1"/>
  <p:tag name="KSO_WM_TAG_VERSION" val="1.0"/>
  <p:tag name="KSO_WM_BEAUTIFY_FLAG" val="#wm#"/>
  <p:tag name="KSO_WM_UNIT_LINE_FORE_SCHEMECOLOR_INDEX" val="14"/>
  <p:tag name="KSO_WM_UNIT_LINE_FILL_TYPE" val="2"/>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200184_1*m_h_i*1_2_5"/>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12,&quot;width&quot;:3923}"/>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0184_1*m_h_i*1_2_3"/>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00184_1*m_h_i*1_2_4"/>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0184_1*m_h_i*1_1_4"/>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5"/>
  <p:tag name="KSO_WM_UNIT_ID" val="diagram20200184_1*m_h_i*1_1_5"/>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47,&quot;width&quot;:2606}"/>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霞光万道">
      <a:dk1>
        <a:srgbClr val="000000"/>
      </a:dk1>
      <a:lt1>
        <a:srgbClr val="FFFFFF"/>
      </a:lt1>
      <a:dk2>
        <a:srgbClr val="D58A9B"/>
      </a:dk2>
      <a:lt2>
        <a:srgbClr val="A44F6C"/>
      </a:lt2>
      <a:accent1>
        <a:srgbClr val="824379"/>
      </a:accent1>
      <a:accent2>
        <a:srgbClr val="623670"/>
      </a:accent2>
      <a:accent3>
        <a:srgbClr val="FED226"/>
      </a:accent3>
      <a:accent4>
        <a:srgbClr val="E3872C"/>
      </a:accent4>
      <a:accent5>
        <a:srgbClr val="32456B"/>
      </a:accent5>
      <a:accent6>
        <a:srgbClr val="170D30"/>
      </a:accent6>
      <a:hlink>
        <a:srgbClr val="FEEF50"/>
      </a:hlink>
      <a:folHlink>
        <a:srgbClr val="FED114"/>
      </a:folHlink>
    </a:clrScheme>
    <a:fontScheme name="font">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4388</Words>
  <Application>Microsoft Office PowerPoint</Application>
  <PresentationFormat>全屏显示(16:9)</PresentationFormat>
  <Paragraphs>390</Paragraphs>
  <Slides>63</Slides>
  <Notes>29</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63</vt:i4>
      </vt:variant>
    </vt:vector>
  </HeadingPairs>
  <TitlesOfParts>
    <vt:vector size="84" baseType="lpstr">
      <vt:lpstr>Arial Unicode MS</vt:lpstr>
      <vt:lpstr>BankGothic Md BT</vt:lpstr>
      <vt:lpstr>Söhne</vt:lpstr>
      <vt:lpstr>STHeiti SC</vt:lpstr>
      <vt:lpstr>等线</vt:lpstr>
      <vt:lpstr>黑体</vt:lpstr>
      <vt:lpstr>华文仿宋</vt:lpstr>
      <vt:lpstr>华文新魏</vt:lpstr>
      <vt:lpstr>华文行楷</vt:lpstr>
      <vt:lpstr>思源黑体 CN Medium</vt:lpstr>
      <vt:lpstr>宋体</vt:lpstr>
      <vt:lpstr>微软雅黑</vt:lpstr>
      <vt:lpstr>微软雅黑 Light</vt:lpstr>
      <vt:lpstr>Arial</vt:lpstr>
      <vt:lpstr>Calibri</vt:lpstr>
      <vt:lpstr>Calibri Light</vt:lpstr>
      <vt:lpstr>Century</vt:lpstr>
      <vt:lpstr>Consolas</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哒哒 熊猫</dc:creator>
  <cp:lastModifiedBy>Batman6667@proton.me</cp:lastModifiedBy>
  <cp:revision>3</cp:revision>
  <dcterms:created xsi:type="dcterms:W3CDTF">2022-09-04T11:54:00Z</dcterms:created>
  <dcterms:modified xsi:type="dcterms:W3CDTF">2024-07-11T02:16:16Z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2052-11.1.0.12651</vt:lpwstr>
  </property>
  <property fmtid="{D5CDD505-2E9C-101B-9397-08002B2CF9AE}" pid="3" name="KSOTemplateUUID">
    <vt:lpwstr>v1.0_mb_Q7U2seEQF9XVCIMfJAc3Hw==</vt:lpwstr>
  </property>
  <property fmtid="{D5CDD505-2E9C-101B-9397-08002B2CF9AE}" pid="4" name="ICV">
    <vt:lpwstr>83F1308353844AE28BBD3997D7448CA1</vt:lpwstr>
  </property>
</Properties>
</file>